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6" r:id="rId10"/>
    <p:sldId id="267" r:id="rId11"/>
    <p:sldId id="268" r:id="rId12"/>
    <p:sldId id="270" r:id="rId13"/>
    <p:sldId id="271" r:id="rId14"/>
    <p:sldId id="273" r:id="rId15"/>
    <p:sldId id="274" r:id="rId16"/>
    <p:sldId id="275" r:id="rId17"/>
    <p:sldId id="276" r:id="rId18"/>
    <p:sldId id="277" r:id="rId19"/>
    <p:sldId id="278" r:id="rId20"/>
    <p:sldId id="279" r:id="rId21"/>
    <p:sldId id="280" r:id="rId22"/>
    <p:sldId id="281" r:id="rId23"/>
    <p:sldId id="282" r:id="rId2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276C0-46AD-4339-BDEA-0849F706E97E}" type="datetimeFigureOut">
              <a:rPr lang="ru-RU" smtClean="0"/>
              <a:pPr/>
              <a:t>11.11.2015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5515D-4061-4D93-AA46-FC15E612C08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zoom dir="in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276C0-46AD-4339-BDEA-0849F706E97E}" type="datetimeFigureOut">
              <a:rPr lang="ru-RU" smtClean="0"/>
              <a:pPr/>
              <a:t>11.11.2015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5515D-4061-4D93-AA46-FC15E612C08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zoom dir="in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276C0-46AD-4339-BDEA-0849F706E97E}" type="datetimeFigureOut">
              <a:rPr lang="ru-RU" smtClean="0"/>
              <a:pPr/>
              <a:t>11.11.2015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5515D-4061-4D93-AA46-FC15E612C08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zoom dir="in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276C0-46AD-4339-BDEA-0849F706E97E}" type="datetimeFigureOut">
              <a:rPr lang="ru-RU" smtClean="0"/>
              <a:pPr/>
              <a:t>11.11.2015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5515D-4061-4D93-AA46-FC15E612C08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zoom dir="in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276C0-46AD-4339-BDEA-0849F706E97E}" type="datetimeFigureOut">
              <a:rPr lang="ru-RU" smtClean="0"/>
              <a:pPr/>
              <a:t>11.11.2015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5515D-4061-4D93-AA46-FC15E612C08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zoom dir="in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276C0-46AD-4339-BDEA-0849F706E97E}" type="datetimeFigureOut">
              <a:rPr lang="ru-RU" smtClean="0"/>
              <a:pPr/>
              <a:t>11.11.2015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5515D-4061-4D93-AA46-FC15E612C08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zoom dir="in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276C0-46AD-4339-BDEA-0849F706E97E}" type="datetimeFigureOut">
              <a:rPr lang="ru-RU" smtClean="0"/>
              <a:pPr/>
              <a:t>11.11.2015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5515D-4061-4D93-AA46-FC15E612C08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zoom dir="in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276C0-46AD-4339-BDEA-0849F706E97E}" type="datetimeFigureOut">
              <a:rPr lang="ru-RU" smtClean="0"/>
              <a:pPr/>
              <a:t>11.11.2015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5515D-4061-4D93-AA46-FC15E612C08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zoom dir="in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276C0-46AD-4339-BDEA-0849F706E97E}" type="datetimeFigureOut">
              <a:rPr lang="ru-RU" smtClean="0"/>
              <a:pPr/>
              <a:t>11.11.2015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5515D-4061-4D93-AA46-FC15E612C08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zoom dir="in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276C0-46AD-4339-BDEA-0849F706E97E}" type="datetimeFigureOut">
              <a:rPr lang="ru-RU" smtClean="0"/>
              <a:pPr/>
              <a:t>11.11.2015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5515D-4061-4D93-AA46-FC15E612C08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zoom dir="in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276C0-46AD-4339-BDEA-0849F706E97E}" type="datetimeFigureOut">
              <a:rPr lang="ru-RU" smtClean="0"/>
              <a:pPr/>
              <a:t>11.11.2015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5515D-4061-4D93-AA46-FC15E612C08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zoom dir="in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9276C0-46AD-4339-BDEA-0849F706E97E}" type="datetimeFigureOut">
              <a:rPr lang="ru-RU" smtClean="0"/>
              <a:pPr/>
              <a:t>11.11.2015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15515D-4061-4D93-AA46-FC15E612C08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zoom dir="in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571481"/>
            <a:ext cx="7772400" cy="1500197"/>
          </a:xfrm>
        </p:spPr>
        <p:txBody>
          <a:bodyPr/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Воспитание толерантности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1643050"/>
            <a:ext cx="6400800" cy="1000132"/>
          </a:xfrm>
        </p:spPr>
        <p:txBody>
          <a:bodyPr>
            <a:normAutofit/>
          </a:bodyPr>
          <a:lstStyle/>
          <a:p>
            <a:endParaRPr lang="ru-RU" dirty="0" smtClean="0"/>
          </a:p>
        </p:txBody>
      </p:sp>
      <p:pic>
        <p:nvPicPr>
          <p:cNvPr id="4" name="Picture 2" descr="I:\клас час\30409-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59832" y="2852936"/>
            <a:ext cx="2736304" cy="17641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Интолерантность – это: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Нетерпимость.</a:t>
            </a:r>
          </a:p>
          <a:p>
            <a:r>
              <a:rPr lang="ru-RU" dirty="0" smtClean="0"/>
              <a:t>Унижение человеческого достоинства.</a:t>
            </a:r>
          </a:p>
          <a:p>
            <a:r>
              <a:rPr lang="ru-RU" dirty="0" smtClean="0"/>
              <a:t>Агрессивность.</a:t>
            </a:r>
          </a:p>
          <a:p>
            <a:r>
              <a:rPr lang="ru-RU" dirty="0" smtClean="0"/>
              <a:t>Нарушение прав человека.</a:t>
            </a:r>
            <a:endParaRPr lang="ru-RU" dirty="0"/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Отсутствие толерантности.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28670"/>
            <a:ext cx="8229600" cy="5643602"/>
          </a:xfrm>
        </p:spPr>
        <p:txBody>
          <a:bodyPr>
            <a:normAutofit fontScale="92500" lnSpcReduction="20000"/>
          </a:bodyPr>
          <a:lstStyle/>
          <a:p>
            <a:r>
              <a:rPr lang="ru-RU" sz="2800" dirty="0" smtClean="0"/>
              <a:t>У каждого свой нрав и к прочим нетерпенье.</a:t>
            </a:r>
          </a:p>
          <a:p>
            <a:pPr>
              <a:buNone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плаху иль на пьедестал</a:t>
            </a:r>
          </a:p>
          <a:p>
            <a:pPr>
              <a:buNone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Разбрасывают всех без ложного стесненья.</a:t>
            </a:r>
          </a:p>
          <a:p>
            <a:pPr>
              <a:buNone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хоть бы кто от этого устал!</a:t>
            </a:r>
          </a:p>
          <a:p>
            <a:pPr>
              <a:buNone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Сличают все с имеющимся знаньем точно.</a:t>
            </a:r>
          </a:p>
          <a:p>
            <a:pPr>
              <a:buNone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Особенно в сложностях не усомнясь,</a:t>
            </a:r>
          </a:p>
          <a:p>
            <a:pPr>
              <a:buNone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Выносят приговор «порочным»</a:t>
            </a:r>
          </a:p>
          <a:p>
            <a:pPr>
              <a:buNone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тут же судят не таясь.</a:t>
            </a:r>
          </a:p>
          <a:p>
            <a:pPr>
              <a:buNone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Но как вдруг жалобны они бывают,</a:t>
            </a:r>
          </a:p>
          <a:p>
            <a:pPr>
              <a:buNone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Когда ошибка налицо</a:t>
            </a:r>
          </a:p>
          <a:p>
            <a:pPr>
              <a:buNone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 тем, кто от них уже страдает,</a:t>
            </a:r>
          </a:p>
          <a:p>
            <a:pPr>
              <a:buNone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Страдает, может быть, давно.</a:t>
            </a:r>
          </a:p>
          <a:p>
            <a:pPr>
              <a:buNone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Раскаявшийся раз, урока не запомнит.</a:t>
            </a:r>
          </a:p>
          <a:p>
            <a:pPr>
              <a:buNone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к следующей судьбе он весь непримирим.</a:t>
            </a:r>
          </a:p>
          <a:p>
            <a:pPr>
              <a:buNone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Сомнение его, увы, не тронет</a:t>
            </a:r>
          </a:p>
          <a:p>
            <a:pPr>
              <a:buNone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славы горький шлейф потянется за ним.</a:t>
            </a:r>
          </a:p>
          <a:p>
            <a:pPr>
              <a:buNone/>
            </a:pPr>
            <a:endParaRPr lang="ru-RU" sz="2800" dirty="0" smtClean="0"/>
          </a:p>
          <a:p>
            <a:endParaRPr lang="ru-RU" sz="2800" dirty="0"/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Задание «Любовь»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457200" y="928670"/>
            <a:ext cx="8229600" cy="5929330"/>
          </a:xfrm>
        </p:spPr>
        <p:txBody>
          <a:bodyPr>
            <a:normAutofit fontScale="62500" lnSpcReduction="20000"/>
          </a:bodyPr>
          <a:lstStyle/>
          <a:p>
            <a:r>
              <a:rPr lang="ru-RU" dirty="0" smtClean="0"/>
              <a:t>Жила-была девушка по имени Любовь. Скучно было ей жить на свете без подружки. И обратилась она к 100-летнему старцу:</a:t>
            </a:r>
          </a:p>
          <a:p>
            <a:pPr>
              <a:buNone/>
            </a:pPr>
            <a:r>
              <a:rPr lang="ru-RU" dirty="0" smtClean="0"/>
              <a:t>-Помоги мне, дедушка, выбрать подругу, чтобы дружила я с ней до конца отпущенных мне Богом дней.</a:t>
            </a:r>
          </a:p>
          <a:p>
            <a:pPr>
              <a:buNone/>
            </a:pPr>
            <a:r>
              <a:rPr lang="ru-RU" dirty="0" smtClean="0"/>
              <a:t>Подумал старец и сказал:</a:t>
            </a:r>
          </a:p>
          <a:p>
            <a:pPr>
              <a:buNone/>
            </a:pPr>
            <a:r>
              <a:rPr lang="ru-RU" dirty="0" smtClean="0"/>
              <a:t>-Приходи ко мне завтра раненько утром, когда только запоют первые птицы и роса не обсохнет на траве.</a:t>
            </a:r>
          </a:p>
          <a:p>
            <a:pPr>
              <a:buNone/>
            </a:pPr>
            <a:r>
              <a:rPr lang="ru-RU" dirty="0" smtClean="0"/>
              <a:t>Утром, когда теплое солнышко только встало, пришла Любовь в условленное место…Пришла и увидела пять девушек, одна краше другой.</a:t>
            </a:r>
          </a:p>
          <a:p>
            <a:pPr>
              <a:buNone/>
            </a:pPr>
            <a:r>
              <a:rPr lang="ru-RU" dirty="0" smtClean="0"/>
              <a:t>-Вот выбирай,- сказал старец. – Одну зовут Радость, другую –Удача, третью – Красота, четвертую – Печаль, пятую – Доброта.</a:t>
            </a:r>
          </a:p>
          <a:p>
            <a:pPr>
              <a:buNone/>
            </a:pPr>
            <a:r>
              <a:rPr lang="ru-RU" dirty="0" smtClean="0"/>
              <a:t>-Они все прекрасны, - сказала Любовь, - не знаю, кого выбрать…</a:t>
            </a:r>
          </a:p>
          <a:p>
            <a:pPr>
              <a:buNone/>
            </a:pPr>
            <a:r>
              <a:rPr lang="ru-RU" dirty="0" smtClean="0"/>
              <a:t>Твоя правда, ответил старик, они все хороши. Ты в жизни встретишься с ними. Может и дружить будешь, но выбери одну из них. Она и будет подружкой на всю жизнь.</a:t>
            </a:r>
          </a:p>
          <a:p>
            <a:pPr>
              <a:buNone/>
            </a:pPr>
            <a:r>
              <a:rPr lang="ru-RU" dirty="0" smtClean="0"/>
              <a:t>Подошла Любовь к девушкам поближе, стала внимательно рассматривать.</a:t>
            </a:r>
          </a:p>
          <a:p>
            <a:pPr>
              <a:buNone/>
            </a:pPr>
            <a:r>
              <a:rPr lang="ru-RU" dirty="0" smtClean="0"/>
              <a:t>Задумалась Любовь.</a:t>
            </a:r>
          </a:p>
          <a:p>
            <a:pPr>
              <a:buNone/>
            </a:pPr>
            <a:r>
              <a:rPr lang="ru-RU" b="1" dirty="0" smtClean="0"/>
              <a:t>А кого бы выбрали вы?  </a:t>
            </a:r>
            <a:endParaRPr lang="ru-RU" b="1" dirty="0"/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Любовь подошла к девушке по имени Доброта и протянула ей руку.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Почему Любовь выбрала доброту?</a:t>
            </a:r>
          </a:p>
          <a:p>
            <a:r>
              <a:rPr lang="ru-RU" dirty="0" smtClean="0"/>
              <a:t>А всех ли вы выслушали?</a:t>
            </a:r>
          </a:p>
          <a:p>
            <a:r>
              <a:rPr lang="ru-RU" dirty="0" smtClean="0"/>
              <a:t>Были ли вы толерантны по отношению к соседу?</a:t>
            </a:r>
          </a:p>
          <a:p>
            <a:r>
              <a:rPr lang="ru-RU" dirty="0" smtClean="0"/>
              <a:t>Как чувствовали себя?</a:t>
            </a:r>
            <a:endParaRPr lang="ru-RU" dirty="0"/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726130"/>
          </a:xfrm>
        </p:spPr>
        <p:txBody>
          <a:bodyPr>
            <a:normAutofit/>
          </a:bodyPr>
          <a:lstStyle/>
          <a:p>
            <a:r>
              <a:rPr lang="ru-RU" dirty="0" smtClean="0"/>
              <a:t>Составление правил толерантного поведения.</a:t>
            </a:r>
            <a:br>
              <a:rPr lang="ru-RU" dirty="0" smtClean="0"/>
            </a:br>
            <a:r>
              <a:rPr lang="ru-RU" dirty="0" smtClean="0"/>
              <a:t>В школе;</a:t>
            </a:r>
            <a:br>
              <a:rPr lang="ru-RU" dirty="0" smtClean="0"/>
            </a:br>
            <a:r>
              <a:rPr lang="ru-RU" dirty="0" smtClean="0"/>
              <a:t>в обществе;</a:t>
            </a:r>
            <a:br>
              <a:rPr lang="ru-RU" dirty="0" smtClean="0"/>
            </a:br>
            <a:r>
              <a:rPr lang="ru-RU" dirty="0" smtClean="0"/>
              <a:t>в классе.</a:t>
            </a:r>
            <a:endParaRPr lang="ru-RU" dirty="0"/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Правила толерантного поведения в школе.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/>
              <a:t>Уметь слушать учителя.</a:t>
            </a:r>
          </a:p>
          <a:p>
            <a:r>
              <a:rPr lang="ru-RU" dirty="0" smtClean="0"/>
              <a:t>Соблюдать порядок в кабинете, где проходят занятия, уважая тем самым труд своих товарищей.</a:t>
            </a:r>
          </a:p>
          <a:p>
            <a:r>
              <a:rPr lang="ru-RU" dirty="0" smtClean="0"/>
              <a:t>В столовой уступать место малышам, помогать донести поднос с едой.</a:t>
            </a:r>
          </a:p>
          <a:p>
            <a:r>
              <a:rPr lang="ru-RU" dirty="0" smtClean="0"/>
              <a:t>Не забывать говорить слова приветствия каждому проходящему в школе, помни, что школа – для ученика, ученик в ней – хозяин, и хозяин приветливый.</a:t>
            </a:r>
          </a:p>
          <a:p>
            <a:r>
              <a:rPr lang="ru-RU" dirty="0" smtClean="0"/>
              <a:t>Юноши должны вести себя по отношению к девушкам как истинные джентльмены.</a:t>
            </a:r>
          </a:p>
          <a:p>
            <a:r>
              <a:rPr lang="ru-RU" dirty="0" smtClean="0"/>
              <a:t>Не допускать нецензурной лексики.</a:t>
            </a:r>
          </a:p>
          <a:p>
            <a:endParaRPr lang="ru-RU" dirty="0"/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Правила поведения в коллективе.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Полное понимание и терпимость друг к другу.</a:t>
            </a:r>
          </a:p>
          <a:p>
            <a:r>
              <a:rPr lang="ru-RU" dirty="0" smtClean="0"/>
              <a:t>Взаимное уважение.</a:t>
            </a:r>
          </a:p>
          <a:p>
            <a:r>
              <a:rPr lang="ru-RU" dirty="0" smtClean="0"/>
              <a:t>Соблюдение «золотого правила нравственности»:относись к другим людям так, как хочешь, чтобы относились к тебе.</a:t>
            </a:r>
          </a:p>
          <a:p>
            <a:r>
              <a:rPr lang="ru-RU" dirty="0" smtClean="0"/>
              <a:t>Воспитание в себе интеллигентности.</a:t>
            </a:r>
            <a:endParaRPr lang="ru-RU" dirty="0"/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Правила толерантного общения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Быть всегда внимательным.</a:t>
            </a:r>
          </a:p>
          <a:p>
            <a:r>
              <a:rPr lang="ru-RU" dirty="0" smtClean="0"/>
              <a:t>Быть терпимым в споре и аргументировать свое мнение.</a:t>
            </a:r>
          </a:p>
          <a:p>
            <a:r>
              <a:rPr lang="ru-RU" dirty="0" smtClean="0"/>
              <a:t>Быть гуманным и милосердным.</a:t>
            </a:r>
          </a:p>
          <a:p>
            <a:r>
              <a:rPr lang="ru-RU" dirty="0" smtClean="0"/>
              <a:t>Не оскорблять собеседника.</a:t>
            </a:r>
            <a:endParaRPr lang="ru-RU" dirty="0"/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Тестирование.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Оцените, насколько приведенные в таблице 1-3 суждения верны по отношению к вам. При ответе используйте баллы от 0 до 3:</a:t>
            </a:r>
          </a:p>
          <a:p>
            <a:r>
              <a:rPr lang="ru-RU" dirty="0" smtClean="0"/>
              <a:t>0 – совсем неверно;</a:t>
            </a:r>
          </a:p>
          <a:p>
            <a:r>
              <a:rPr lang="ru-RU" dirty="0" smtClean="0"/>
              <a:t>1 – верно в некоторой степени;</a:t>
            </a:r>
          </a:p>
          <a:p>
            <a:r>
              <a:rPr lang="ru-RU" dirty="0" smtClean="0"/>
              <a:t>2 – верно в значительной степени;</a:t>
            </a:r>
          </a:p>
          <a:p>
            <a:r>
              <a:rPr lang="ru-RU" dirty="0" smtClean="0"/>
              <a:t>3 – верно в высшей степени.</a:t>
            </a:r>
            <a:endParaRPr lang="ru-RU" dirty="0"/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1278186"/>
              </p:ext>
            </p:extLst>
          </p:nvPr>
        </p:nvGraphicFramePr>
        <p:xfrm>
          <a:off x="539552" y="357166"/>
          <a:ext cx="7416824" cy="537608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53583"/>
                <a:gridCol w="2163241"/>
              </a:tblGrid>
              <a:tr h="731663">
                <a:tc>
                  <a:txBody>
                    <a:bodyPr/>
                    <a:lstStyle/>
                    <a:p>
                      <a:r>
                        <a:rPr lang="ru-RU" sz="800" dirty="0" smtClean="0"/>
                        <a:t>                                        утверждение</a:t>
                      </a:r>
                      <a:endParaRPr lang="ru-RU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800" dirty="0" smtClean="0"/>
                        <a:t>     Оценка в баллах</a:t>
                      </a:r>
                      <a:endParaRPr lang="ru-RU" sz="800" dirty="0"/>
                    </a:p>
                  </a:txBody>
                  <a:tcPr/>
                </a:tc>
              </a:tr>
              <a:tr h="880372">
                <a:tc>
                  <a:txBody>
                    <a:bodyPr/>
                    <a:lstStyle/>
                    <a:p>
                      <a:r>
                        <a:rPr lang="ru-RU" sz="800" dirty="0" smtClean="0"/>
                        <a:t>Медлительные люди обычно действуют</a:t>
                      </a:r>
                      <a:r>
                        <a:rPr lang="ru-RU" sz="800" baseline="0" dirty="0" smtClean="0"/>
                        <a:t> мне на нервы.</a:t>
                      </a:r>
                      <a:endParaRPr lang="ru-RU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800"/>
                    </a:p>
                  </a:txBody>
                  <a:tcPr/>
                </a:tc>
              </a:tr>
              <a:tr h="880372">
                <a:tc>
                  <a:txBody>
                    <a:bodyPr/>
                    <a:lstStyle/>
                    <a:p>
                      <a:r>
                        <a:rPr lang="ru-RU" sz="800" dirty="0" smtClean="0"/>
                        <a:t>Меня раздражают суетливые, непоседливые люди.</a:t>
                      </a:r>
                      <a:endParaRPr lang="ru-RU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800"/>
                    </a:p>
                  </a:txBody>
                  <a:tcPr/>
                </a:tc>
              </a:tr>
              <a:tr h="731663">
                <a:tc>
                  <a:txBody>
                    <a:bodyPr/>
                    <a:lstStyle/>
                    <a:p>
                      <a:r>
                        <a:rPr lang="ru-RU" sz="800" dirty="0" smtClean="0"/>
                        <a:t>Шумные детские игры я переношу с трудом.</a:t>
                      </a:r>
                      <a:endParaRPr lang="ru-RU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800" dirty="0"/>
                    </a:p>
                  </a:txBody>
                  <a:tcPr/>
                </a:tc>
              </a:tr>
              <a:tr h="1271647">
                <a:tc>
                  <a:txBody>
                    <a:bodyPr/>
                    <a:lstStyle/>
                    <a:p>
                      <a:r>
                        <a:rPr lang="ru-RU" sz="800" dirty="0" smtClean="0"/>
                        <a:t>Оригинальные, нестандартные, яркие личности чаще всего действуют на меня отрицательно.</a:t>
                      </a:r>
                      <a:endParaRPr lang="ru-RU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800" dirty="0"/>
                    </a:p>
                  </a:txBody>
                  <a:tcPr/>
                </a:tc>
              </a:tr>
              <a:tr h="880372">
                <a:tc>
                  <a:txBody>
                    <a:bodyPr/>
                    <a:lstStyle/>
                    <a:p>
                      <a:r>
                        <a:rPr lang="ru-RU" sz="800" dirty="0" smtClean="0"/>
                        <a:t>Безупречный во всех отношениях</a:t>
                      </a:r>
                      <a:r>
                        <a:rPr lang="ru-RU" sz="800" baseline="0" dirty="0" smtClean="0"/>
                        <a:t> человек насторожил бы меня.</a:t>
                      </a:r>
                      <a:endParaRPr lang="ru-RU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8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154758"/>
          </a:xfrm>
        </p:spPr>
        <p:txBody>
          <a:bodyPr>
            <a:normAutofit/>
          </a:bodyPr>
          <a:lstStyle/>
          <a:p>
            <a:r>
              <a:rPr lang="ru-RU" sz="3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Современное общество все чаще сталкивается с примерами экстремизма, агрессивности, расширением зон конфликта. Это в первую очередь, затрагивает молодежь, которой в силу возрастных особенностей свойственен максимализм, стремление к простым и быстрым решениям сложных социальных проблем. </a:t>
            </a:r>
            <a:endParaRPr lang="ru-RU" sz="36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4676398"/>
              </p:ext>
            </p:extLst>
          </p:nvPr>
        </p:nvGraphicFramePr>
        <p:xfrm>
          <a:off x="357158" y="428606"/>
          <a:ext cx="8031266" cy="595272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75182"/>
                <a:gridCol w="5956084"/>
              </a:tblGrid>
              <a:tr h="940052">
                <a:tc>
                  <a:txBody>
                    <a:bodyPr/>
                    <a:lstStyle/>
                    <a:p>
                      <a:r>
                        <a:rPr lang="ru-RU" sz="800" dirty="0" smtClean="0"/>
                        <a:t>                                              утверждение</a:t>
                      </a:r>
                      <a:endParaRPr lang="ru-RU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800" dirty="0" smtClean="0"/>
                        <a:t>Оценка в баллах</a:t>
                      </a:r>
                      <a:endParaRPr lang="ru-RU" sz="800" dirty="0"/>
                    </a:p>
                  </a:txBody>
                  <a:tcPr/>
                </a:tc>
              </a:tr>
              <a:tr h="940052">
                <a:tc>
                  <a:txBody>
                    <a:bodyPr/>
                    <a:lstStyle/>
                    <a:p>
                      <a:r>
                        <a:rPr lang="ru-RU" sz="800" dirty="0" smtClean="0"/>
                        <a:t>Меня обычно выводит из равновесия несообразительный собеседник.</a:t>
                      </a:r>
                      <a:endParaRPr lang="ru-RU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800"/>
                    </a:p>
                  </a:txBody>
                  <a:tcPr/>
                </a:tc>
              </a:tr>
              <a:tr h="940052">
                <a:tc>
                  <a:txBody>
                    <a:bodyPr/>
                    <a:lstStyle/>
                    <a:p>
                      <a:r>
                        <a:rPr lang="ru-RU" sz="800" dirty="0" smtClean="0"/>
                        <a:t>Меня раздражают любители поговорить.</a:t>
                      </a:r>
                      <a:endParaRPr lang="ru-RU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800"/>
                    </a:p>
                  </a:txBody>
                  <a:tcPr/>
                </a:tc>
              </a:tr>
              <a:tr h="940052">
                <a:tc>
                  <a:txBody>
                    <a:bodyPr/>
                    <a:lstStyle/>
                    <a:p>
                      <a:r>
                        <a:rPr lang="ru-RU" sz="800" dirty="0" smtClean="0"/>
                        <a:t>Меня затрудняет разговор с безразличным для меня попутчиком.</a:t>
                      </a:r>
                      <a:endParaRPr lang="ru-RU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800"/>
                    </a:p>
                  </a:txBody>
                  <a:tcPr/>
                </a:tc>
              </a:tr>
              <a:tr h="1096257">
                <a:tc>
                  <a:txBody>
                    <a:bodyPr/>
                    <a:lstStyle/>
                    <a:p>
                      <a:r>
                        <a:rPr lang="ru-RU" sz="800" dirty="0" smtClean="0"/>
                        <a:t>Я бы тяготился разговорами случайного попутчика, который уступает</a:t>
                      </a:r>
                      <a:r>
                        <a:rPr lang="ru-RU" sz="800" baseline="0" dirty="0" smtClean="0"/>
                        <a:t> мне по уровню знаний и культуры.</a:t>
                      </a:r>
                      <a:endParaRPr lang="ru-RU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800"/>
                    </a:p>
                  </a:txBody>
                  <a:tcPr/>
                </a:tc>
              </a:tr>
              <a:tr h="1096257">
                <a:tc>
                  <a:txBody>
                    <a:bodyPr/>
                    <a:lstStyle/>
                    <a:p>
                      <a:r>
                        <a:rPr lang="ru-RU" sz="800" dirty="0" smtClean="0"/>
                        <a:t>Мне трудно найти общий язык с человеком</a:t>
                      </a:r>
                      <a:r>
                        <a:rPr lang="ru-RU" sz="800" baseline="0" dirty="0" smtClean="0"/>
                        <a:t> иного интеллектуального уровня, чем у меня.</a:t>
                      </a:r>
                      <a:endParaRPr lang="ru-RU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8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4153292"/>
              </p:ext>
            </p:extLst>
          </p:nvPr>
        </p:nvGraphicFramePr>
        <p:xfrm>
          <a:off x="428596" y="428606"/>
          <a:ext cx="8103844" cy="56646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60389"/>
                <a:gridCol w="2843455"/>
              </a:tblGrid>
              <a:tr h="944115">
                <a:tc>
                  <a:txBody>
                    <a:bodyPr/>
                    <a:lstStyle/>
                    <a:p>
                      <a:r>
                        <a:rPr lang="ru-RU" sz="800" dirty="0" smtClean="0"/>
                        <a:t>                                       Утверждения </a:t>
                      </a:r>
                      <a:endParaRPr lang="ru-RU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800" dirty="0" smtClean="0"/>
                        <a:t>Оценка в баллах</a:t>
                      </a:r>
                      <a:endParaRPr lang="ru-RU" sz="800" dirty="0"/>
                    </a:p>
                  </a:txBody>
                  <a:tcPr/>
                </a:tc>
              </a:tr>
              <a:tr h="944115">
                <a:tc>
                  <a:txBody>
                    <a:bodyPr/>
                    <a:lstStyle/>
                    <a:p>
                      <a:r>
                        <a:rPr lang="ru-RU" sz="800" dirty="0" smtClean="0"/>
                        <a:t>Современная молодежь вызывает неприятные чувства своим внешним видом.</a:t>
                      </a:r>
                      <a:endParaRPr lang="ru-RU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800"/>
                    </a:p>
                  </a:txBody>
                  <a:tcPr/>
                </a:tc>
              </a:tr>
              <a:tr h="944115">
                <a:tc>
                  <a:txBody>
                    <a:bodyPr/>
                    <a:lstStyle/>
                    <a:p>
                      <a:r>
                        <a:rPr lang="ru-RU" sz="800" dirty="0" smtClean="0"/>
                        <a:t>Так называемые «золотая молодежь» обычно производит неприятное впечатление либо бескультурьем,</a:t>
                      </a:r>
                      <a:r>
                        <a:rPr lang="ru-RU" sz="800" baseline="0" dirty="0" smtClean="0"/>
                        <a:t> либо рвачеством.</a:t>
                      </a:r>
                      <a:endParaRPr lang="ru-RU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800" dirty="0"/>
                    </a:p>
                  </a:txBody>
                  <a:tcPr/>
                </a:tc>
              </a:tr>
              <a:tr h="944115">
                <a:tc>
                  <a:txBody>
                    <a:bodyPr/>
                    <a:lstStyle/>
                    <a:p>
                      <a:r>
                        <a:rPr lang="ru-RU" sz="800" dirty="0" smtClean="0"/>
                        <a:t>Представители некоторых национальностей в моем окружении откровенно мне несимпатичны.</a:t>
                      </a:r>
                      <a:endParaRPr lang="ru-RU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800" dirty="0"/>
                    </a:p>
                  </a:txBody>
                  <a:tcPr/>
                </a:tc>
              </a:tr>
              <a:tr h="944115">
                <a:tc>
                  <a:txBody>
                    <a:bodyPr/>
                    <a:lstStyle/>
                    <a:p>
                      <a:r>
                        <a:rPr lang="ru-RU" sz="800" dirty="0" smtClean="0"/>
                        <a:t>Есть тип мужчин (женщин), который</a:t>
                      </a:r>
                      <a:r>
                        <a:rPr lang="ru-RU" sz="800" baseline="0" dirty="0" smtClean="0"/>
                        <a:t> я не выношу.</a:t>
                      </a:r>
                      <a:endParaRPr lang="ru-RU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800" dirty="0"/>
                    </a:p>
                  </a:txBody>
                  <a:tcPr/>
                </a:tc>
              </a:tr>
              <a:tr h="944115">
                <a:tc>
                  <a:txBody>
                    <a:bodyPr/>
                    <a:lstStyle/>
                    <a:p>
                      <a:r>
                        <a:rPr lang="ru-RU" sz="800" dirty="0" smtClean="0"/>
                        <a:t>Терпеть не могу людей с низким интеллектуальным или профессиональным уровнем.</a:t>
                      </a:r>
                      <a:endParaRPr lang="ru-RU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8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726130"/>
          </a:xfrm>
        </p:spPr>
        <p:txBody>
          <a:bodyPr>
            <a:normAutofit/>
          </a:bodyPr>
          <a:lstStyle/>
          <a:p>
            <a:r>
              <a:rPr lang="ru-RU" dirty="0" smtClean="0"/>
              <a:t>Оценка показателей:</a:t>
            </a:r>
            <a:br>
              <a:rPr lang="ru-RU" dirty="0" smtClean="0"/>
            </a:br>
            <a:r>
              <a:rPr lang="ru-RU" dirty="0" smtClean="0"/>
              <a:t>3 – 5 баллов – низкий уровень;</a:t>
            </a:r>
            <a:br>
              <a:rPr lang="ru-RU" dirty="0" smtClean="0"/>
            </a:br>
            <a:r>
              <a:rPr lang="ru-RU" dirty="0" smtClean="0"/>
              <a:t>5 баллов – средний уровень;</a:t>
            </a:r>
            <a:br>
              <a:rPr lang="ru-RU" dirty="0" smtClean="0"/>
            </a:br>
            <a:r>
              <a:rPr lang="ru-RU" dirty="0" smtClean="0"/>
              <a:t>6-10 баллов – высокий уровень.</a:t>
            </a:r>
            <a:endParaRPr lang="ru-RU" dirty="0"/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altLang="ru-RU" b="1" dirty="0"/>
              <a:t>«Все мы разные, но все мы вместе»</a:t>
            </a:r>
            <a:br>
              <a:rPr lang="ru-RU" altLang="ru-RU" b="1" dirty="0"/>
            </a:br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1807" y="2564904"/>
            <a:ext cx="4572000" cy="3429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38458568"/>
      </p:ext>
    </p:extLst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Тестирование 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 smtClean="0"/>
              <a:t>1.Вызывает ли у вас неприязнь и раздражение люди другой национальности или вероисповедания?</a:t>
            </a:r>
          </a:p>
          <a:p>
            <a:r>
              <a:rPr lang="ru-RU" dirty="0" smtClean="0"/>
              <a:t>2.Сможете ли вы выслушать до конца рассказ сильно заикающегося человека, не показав своего раздражения и не прерывая его?</a:t>
            </a:r>
          </a:p>
          <a:p>
            <a:r>
              <a:rPr lang="ru-RU" dirty="0" smtClean="0"/>
              <a:t>3.Сможете ли вы первым подойти к незнакомому человеку, который впервые в вашей компании и сам не решается начать знакомство?</a:t>
            </a:r>
          </a:p>
          <a:p>
            <a:r>
              <a:rPr lang="ru-RU" dirty="0" smtClean="0"/>
              <a:t>4.Насмехаетесь ли вы над своими друзьями и знакомыми, которые говорят о том, что соблюдают пост ?</a:t>
            </a:r>
            <a:endParaRPr lang="ru-RU" dirty="0"/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Тестирование 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5.Интересуют ли вас обычаи и праздники других народов и </a:t>
            </a:r>
            <a:r>
              <a:rPr lang="ru-RU" dirty="0" err="1" smtClean="0"/>
              <a:t>конфессий</a:t>
            </a:r>
            <a:r>
              <a:rPr lang="ru-RU" dirty="0" smtClean="0"/>
              <a:t>?</a:t>
            </a:r>
          </a:p>
          <a:p>
            <a:r>
              <a:rPr lang="ru-RU" dirty="0" smtClean="0"/>
              <a:t>6.Раздражает ли вас, когда приходится объяснять одно и то же непонимающему товарищу?</a:t>
            </a:r>
          </a:p>
          <a:p>
            <a:r>
              <a:rPr lang="ru-RU" dirty="0" smtClean="0"/>
              <a:t>7.Будете ли вы плакать или расстраиваться весь день, если вас утром обрызгает машина?</a:t>
            </a:r>
          </a:p>
          <a:p>
            <a:r>
              <a:rPr lang="ru-RU" dirty="0" smtClean="0"/>
              <a:t>8.На вас накричал прохожий, с которым вы случайно столкнулись на улице или в коридоре, будете ли вы кричать на него в ответ?</a:t>
            </a:r>
            <a:endParaRPr lang="ru-RU" dirty="0"/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Тестирование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9.В ваш коллектив попадает чернокожий парень, захотите ли вы с ним общаться?</a:t>
            </a:r>
          </a:p>
          <a:p>
            <a:r>
              <a:rPr lang="ru-RU" dirty="0" smtClean="0"/>
              <a:t>10.Старушка, живущая в вашем доме, попросила вас вымыть ей пол, попросите ли у нее денег за эту услугу?</a:t>
            </a:r>
          </a:p>
          <a:p>
            <a:r>
              <a:rPr lang="ru-RU" dirty="0" smtClean="0"/>
              <a:t>11.Доставляет ли вам дискомфорт общение с инвалидами?</a:t>
            </a:r>
          </a:p>
          <a:p>
            <a:r>
              <a:rPr lang="ru-RU" dirty="0" smtClean="0"/>
              <a:t>12.Могут ли ребята с нарушением речи, инвалиды быть настоящими друзьями?</a:t>
            </a:r>
            <a:endParaRPr lang="ru-RU" dirty="0"/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582990"/>
          </a:xfrm>
        </p:spPr>
        <p:txBody>
          <a:bodyPr>
            <a:normAutofit/>
          </a:bodyPr>
          <a:lstStyle/>
          <a:p>
            <a:r>
              <a:rPr lang="ru-RU" sz="3200" dirty="0" smtClean="0"/>
              <a:t>В последнее время говорить о толерантности стало модным. Понятие «толерантность» для обычного российского сознания непривычно. Нам ближе наше российское слово – «терпимость». 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071942"/>
            <a:ext cx="8229600" cy="2054221"/>
          </a:xfrm>
        </p:spPr>
        <p:txBody>
          <a:bodyPr/>
          <a:lstStyle/>
          <a:p>
            <a:r>
              <a:rPr lang="ru-RU" dirty="0" smtClean="0"/>
              <a:t>Толерантность (от лат. </a:t>
            </a:r>
            <a:r>
              <a:rPr lang="en-US" dirty="0" err="1" smtClean="0"/>
              <a:t>Tolerantia</a:t>
            </a:r>
            <a:r>
              <a:rPr lang="en-US" dirty="0" smtClean="0"/>
              <a:t> –</a:t>
            </a:r>
            <a:r>
              <a:rPr lang="ru-RU" dirty="0" smtClean="0"/>
              <a:t> «терпимость»</a:t>
            </a:r>
            <a:r>
              <a:rPr lang="en-US" dirty="0" smtClean="0"/>
              <a:t> 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14290"/>
            <a:ext cx="8229600" cy="6000792"/>
          </a:xfrm>
        </p:spPr>
        <p:txBody>
          <a:bodyPr>
            <a:normAutofit fontScale="90000"/>
          </a:bodyPr>
          <a:lstStyle/>
          <a:p>
            <a:r>
              <a:rPr lang="ru-RU" sz="5300" b="1" dirty="0" smtClean="0"/>
              <a:t>Толерантность</a:t>
            </a:r>
            <a:r>
              <a:rPr lang="ru-RU" sz="5300" dirty="0" smtClean="0"/>
              <a:t> </a:t>
            </a:r>
            <a:r>
              <a:rPr lang="ru-RU" sz="2800" dirty="0" smtClean="0"/>
              <a:t>– </a:t>
            </a:r>
            <a:r>
              <a:rPr lang="ru-RU" sz="3100" dirty="0" smtClean="0"/>
              <a:t>отсутствие или ослабление реагирования на какой-либо неблагоприятный фактор в результате снижения чувствительности к его воздействию.</a:t>
            </a:r>
            <a:br>
              <a:rPr lang="ru-RU" sz="3100" dirty="0" smtClean="0"/>
            </a:br>
            <a:r>
              <a:rPr lang="ru-RU" sz="3100" dirty="0" smtClean="0"/>
              <a:t>Например: толерантность к тревоге проявляется в повышении порога эмоционального реагирования на угрожающую ситуацию, а внешне – в выдержке, самообладании, способности длительно выносить неблагоприятные воздействия без снижения адаптивных способностей.</a:t>
            </a:r>
            <a:endParaRPr lang="ru-RU" sz="3100" dirty="0"/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726130"/>
          </a:xfrm>
        </p:spPr>
        <p:txBody>
          <a:bodyPr>
            <a:normAutofit/>
          </a:bodyPr>
          <a:lstStyle/>
          <a:p>
            <a:r>
              <a:rPr lang="ru-RU" dirty="0" smtClean="0"/>
              <a:t>В межличностном общении толерантность – терпение, принятие другого человека таким, какой он есть, со всеми его достоинствами и недостатками.  </a:t>
            </a:r>
            <a:endParaRPr lang="ru-RU" dirty="0"/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Толерантность – это: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Терпимость.</a:t>
            </a:r>
          </a:p>
          <a:p>
            <a:r>
              <a:rPr lang="ru-RU" dirty="0" smtClean="0"/>
              <a:t>Уважение права быть «иным».</a:t>
            </a:r>
          </a:p>
          <a:p>
            <a:r>
              <a:rPr lang="ru-RU" dirty="0" smtClean="0"/>
              <a:t>Непричинение вреда «другому».</a:t>
            </a:r>
          </a:p>
          <a:p>
            <a:r>
              <a:rPr lang="ru-RU" dirty="0" smtClean="0"/>
              <a:t>Признание многообразия сообщества.</a:t>
            </a:r>
          </a:p>
          <a:p>
            <a:r>
              <a:rPr lang="ru-RU" dirty="0" smtClean="0"/>
              <a:t>Взаимозависимость всех от каждого и каждого от всех.</a:t>
            </a:r>
          </a:p>
          <a:p>
            <a:pPr>
              <a:buNone/>
            </a:pPr>
            <a:r>
              <a:rPr lang="ru-RU" dirty="0" smtClean="0"/>
              <a:t> </a:t>
            </a: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Другая 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00B050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174</TotalTime>
  <Words>1097</Words>
  <Application>Microsoft Office PowerPoint</Application>
  <PresentationFormat>Экран (4:3)</PresentationFormat>
  <Paragraphs>114</Paragraphs>
  <Slides>23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4" baseType="lpstr">
      <vt:lpstr>Тема Office</vt:lpstr>
      <vt:lpstr>Воспитание толерантности</vt:lpstr>
      <vt:lpstr>Современное общество все чаще сталкивается с примерами экстремизма, агрессивности, расширением зон конфликта. Это в первую очередь, затрагивает молодежь, которой в силу возрастных особенностей свойственен максимализм, стремление к простым и быстрым решениям сложных социальных проблем. </vt:lpstr>
      <vt:lpstr>Тестирование .</vt:lpstr>
      <vt:lpstr>Тестирование </vt:lpstr>
      <vt:lpstr>Тестирование </vt:lpstr>
      <vt:lpstr>В последнее время говорить о толерантности стало модным. Понятие «толерантность» для обычного российского сознания непривычно. Нам ближе наше российское слово – «терпимость». </vt:lpstr>
      <vt:lpstr>Толерантность – отсутствие или ослабление реагирования на какой-либо неблагоприятный фактор в результате снижения чувствительности к его воздействию. Например: толерантность к тревоге проявляется в повышении порога эмоционального реагирования на угрожающую ситуацию, а внешне – в выдержке, самообладании, способности длительно выносить неблагоприятные воздействия без снижения адаптивных способностей.</vt:lpstr>
      <vt:lpstr>В межличностном общении толерантность – терпение, принятие другого человека таким, какой он есть, со всеми его достоинствами и недостатками.  </vt:lpstr>
      <vt:lpstr>Толерантность – это:</vt:lpstr>
      <vt:lpstr>Интолерантность – это:</vt:lpstr>
      <vt:lpstr>Отсутствие толерантности.</vt:lpstr>
      <vt:lpstr>Задание «Любовь»</vt:lpstr>
      <vt:lpstr>Любовь подошла к девушке по имени Доброта и протянула ей руку.</vt:lpstr>
      <vt:lpstr>Составление правил толерантного поведения. В школе; в обществе; в классе.</vt:lpstr>
      <vt:lpstr>Правила толерантного поведения в школе.</vt:lpstr>
      <vt:lpstr>Правила поведения в коллективе.</vt:lpstr>
      <vt:lpstr>Правила толерантного общения</vt:lpstr>
      <vt:lpstr>Тестирование.</vt:lpstr>
      <vt:lpstr>Презентация PowerPoint</vt:lpstr>
      <vt:lpstr>Презентация PowerPoint</vt:lpstr>
      <vt:lpstr>Презентация PowerPoint</vt:lpstr>
      <vt:lpstr>Оценка показателей: 3 – 5 баллов – низкий уровень; 5 баллов – средний уровень; 6-10 баллов – высокий уровень.</vt:lpstr>
      <vt:lpstr>«Все мы разные, но все мы вместе» 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Воспитание толерантности</dc:title>
  <dc:creator>Admin</dc:creator>
  <cp:lastModifiedBy>user</cp:lastModifiedBy>
  <cp:revision>20</cp:revision>
  <dcterms:created xsi:type="dcterms:W3CDTF">2011-11-16T14:09:41Z</dcterms:created>
  <dcterms:modified xsi:type="dcterms:W3CDTF">2015-11-11T09:20:53Z</dcterms:modified>
</cp:coreProperties>
</file>