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1" r:id="rId1"/>
  </p:sldMasterIdLst>
  <p:notesMasterIdLst>
    <p:notesMasterId r:id="rId16"/>
  </p:notesMasterIdLst>
  <p:sldIdLst>
    <p:sldId id="306" r:id="rId2"/>
    <p:sldId id="297" r:id="rId3"/>
    <p:sldId id="298" r:id="rId4"/>
    <p:sldId id="299" r:id="rId5"/>
    <p:sldId id="314" r:id="rId6"/>
    <p:sldId id="326" r:id="rId7"/>
    <p:sldId id="325" r:id="rId8"/>
    <p:sldId id="277" r:id="rId9"/>
    <p:sldId id="319" r:id="rId10"/>
    <p:sldId id="338" r:id="rId11"/>
    <p:sldId id="340" r:id="rId12"/>
    <p:sldId id="320" r:id="rId13"/>
    <p:sldId id="308" r:id="rId14"/>
    <p:sldId id="332" r:id="rId15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A235F0B-3872-4C43-A817-FE20127EDE39}">
          <p14:sldIdLst>
            <p14:sldId id="306"/>
            <p14:sldId id="297"/>
            <p14:sldId id="298"/>
            <p14:sldId id="299"/>
            <p14:sldId id="314"/>
          </p14:sldIdLst>
        </p14:section>
        <p14:section name="Раздел без заголовка" id="{F2790EA0-CF76-433C-B1EE-55988A85B868}">
          <p14:sldIdLst>
            <p14:sldId id="326"/>
            <p14:sldId id="325"/>
            <p14:sldId id="277"/>
            <p14:sldId id="319"/>
            <p14:sldId id="338"/>
            <p14:sldId id="340"/>
            <p14:sldId id="320"/>
            <p14:sldId id="308"/>
            <p14:sldId id="33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00"/>
    <a:srgbClr val="A02088"/>
    <a:srgbClr val="006600"/>
    <a:srgbClr val="993300"/>
    <a:srgbClr val="000099"/>
    <a:srgbClr val="9933FF"/>
    <a:srgbClr val="FF66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4660"/>
  </p:normalViewPr>
  <p:slideViewPr>
    <p:cSldViewPr>
      <p:cViewPr>
        <p:scale>
          <a:sx n="65" d="100"/>
          <a:sy n="65" d="100"/>
        </p:scale>
        <p:origin x="-3156" y="-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8668C-581B-4D08-8587-6CF26E5D0D41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80AA4-968A-45E3-A5D9-07B89ED9E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283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76116" y="4722694"/>
            <a:ext cx="5408929" cy="4474914"/>
          </a:xfrm>
        </p:spPr>
        <p:txBody>
          <a:bodyPr/>
          <a:lstStyle/>
          <a:p>
            <a:endParaRPr lang="ru-RU" kern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80AA4-968A-45E3-A5D9-07B89ED9E33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7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091D9-BE31-4B14-9614-673B3534E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F9225-1F21-41A8-BA3C-1AFD35F4D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15DB7-D802-4B97-AAC4-6508BA2E4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AE8E6-0B66-4DCA-9DBD-8EEDAA8FF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ED411-1F94-4D1D-BC6A-B59355BDD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A2E70-E90F-4D90-B46B-4E7893750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CA6F-CEC8-40CE-AFA3-04A490054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3637D-CB1B-4CC2-AFC1-238349D25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1C1B4-1799-4733-B980-E9F0391A4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EB101-977D-4408-ABB3-5D17DE9E6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9BA80-7B71-48BF-8FA4-5AF6FA41C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EAB09E38-8364-422C-AF04-909A407D3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6;&#1077;&#1085;&#1100;%20&#1087;&#1086;&#1073;&#1077;&#1076;&#1099;\Svyacshennaya_vojna_minus-_Vstavaj_strana_ogromnaya_33.mp3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44;&#1086;&#1082;&#1091;&#1084;&#1077;&#1085;&#1090;%20Microsoft%20Office%20Word.doc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hyperlink" Target="&#1044;&#1086;&#1082;&#1091;&#1084;&#1077;&#1085;&#1090;%20Microsoft%20Office%20Word%20(2).doc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stat21.privet.ru/lr/0c104f86f7d11c9a9cff2f854d7cda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096" y="4005064"/>
            <a:ext cx="3548062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 descr="http://img13.nnm.me/d/7/0/b/c/d70bc80d09e884baea52f855c415d71e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1358216"/>
            <a:ext cx="369411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1563" y="116632"/>
            <a:ext cx="80724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5</a:t>
            </a:r>
            <a:r>
              <a:rPr lang="ru-RU" sz="3600" dirty="0" smtClean="0">
                <a:solidFill>
                  <a:srgbClr val="C00000"/>
                </a:solidFill>
              </a:rPr>
              <a:t> июля 2018 года исполняется 75 годовщина великого сражения на Курской дуге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Все фото\9 мая 2010\IMG_43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3887128"/>
            <a:ext cx="4170860" cy="285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674"/>
            <a:ext cx="8229600" cy="1244086"/>
          </a:xfrm>
        </p:spPr>
        <p:txBody>
          <a:bodyPr/>
          <a:lstStyle/>
          <a:p>
            <a:r>
              <a:rPr lang="ru-RU" sz="3200" b="1" kern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сражении под Прохоровкой  принял участие Ульянов Павел Сергеевич.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17395"/>
            <a:ext cx="3443359" cy="526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1196752"/>
            <a:ext cx="43924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Выпускник </a:t>
            </a:r>
            <a:r>
              <a:rPr lang="ru-RU" dirty="0" err="1" smtClean="0"/>
              <a:t>Кутькинской</a:t>
            </a:r>
            <a:r>
              <a:rPr lang="ru-RU" dirty="0" smtClean="0"/>
              <a:t> начальной </a:t>
            </a:r>
            <a:r>
              <a:rPr lang="ru-RU" dirty="0" smtClean="0"/>
              <a:t>школы 1936г. В 17 лет после школы в 1942 году проходил учебу в школе сержантского состава и 1 мая 1943 года его направили на фронт. Затем в </a:t>
            </a:r>
            <a:r>
              <a:rPr lang="ru-RU" dirty="0" smtClean="0"/>
              <a:t>районе </a:t>
            </a:r>
            <a:r>
              <a:rPr lang="ru-RU" dirty="0" smtClean="0"/>
              <a:t>Воронежской области был сформирован 18 танковый </a:t>
            </a:r>
            <a:r>
              <a:rPr lang="ru-RU" dirty="0" smtClean="0"/>
              <a:t>корпус</a:t>
            </a:r>
            <a:r>
              <a:rPr lang="ru-RU" dirty="0" smtClean="0"/>
              <a:t>, 110 танковая бригада, которая в июле вступила в первый бой на станции Прохоровка на Курской дуге.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16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674"/>
            <a:ext cx="8229600" cy="1244086"/>
          </a:xfrm>
        </p:spPr>
        <p:txBody>
          <a:bodyPr/>
          <a:lstStyle/>
          <a:p>
            <a:r>
              <a:rPr lang="ru-RU" sz="3200" b="1" kern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сражении под Прохоровкой  принял участие Ульянов Павел Сергеевич.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3816424" cy="561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2120" y="1556792"/>
            <a:ext cx="32403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Вскоре Павел Сергеевич получил тяжелое ранение и был демобилизован. Он имеет орден Отечественной войны </a:t>
            </a:r>
            <a:r>
              <a:rPr lang="ru-RU" dirty="0"/>
              <a:t>2</a:t>
            </a:r>
            <a:r>
              <a:rPr lang="ru-RU" dirty="0" smtClean="0"/>
              <a:t> </a:t>
            </a:r>
            <a:r>
              <a:rPr lang="ru-RU" dirty="0" smtClean="0"/>
              <a:t>степени, медаль за победу над Германией и другие юбилейные награды.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1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791" y="1484784"/>
            <a:ext cx="8229600" cy="1143000"/>
          </a:xfrm>
        </p:spPr>
        <p:txBody>
          <a:bodyPr/>
          <a:lstStyle/>
          <a:p>
            <a:r>
              <a:rPr lang="ru-RU" sz="2800" dirty="0" smtClean="0"/>
              <a:t>Победой под Курском, завершился коренной перелом в ходе войны. Советские войска вышли к реке Днепр. При ее форсировании наши воины  получили 1956 званий героя Советского Союза.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3389670" cy="295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429000"/>
            <a:ext cx="4286250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33265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Форсирование Днепра.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4275" y="301625"/>
            <a:ext cx="7772400" cy="146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b="1" kern="0" dirty="0">
                <a:solidFill>
                  <a:srgbClr val="FF33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ВЕЛИКИЙ ДЕНЬ ПОБЕДЫ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143500" y="1032669"/>
            <a:ext cx="3813175" cy="4868069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ru-RU" sz="3600" b="1" kern="0" dirty="0">
              <a:solidFill>
                <a:srgbClr val="000099"/>
              </a:solidFill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ru-RU" sz="3600" b="1" kern="0" dirty="0">
              <a:solidFill>
                <a:srgbClr val="000099"/>
              </a:solidFill>
              <a:latin typeface="+mn-lt"/>
              <a:cs typeface="+mn-cs"/>
            </a:endParaRPr>
          </a:p>
        </p:txBody>
      </p:sp>
      <p:pic>
        <p:nvPicPr>
          <p:cNvPr id="12293" name="Рисунок 4" descr="J00761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4175" y="2990850"/>
            <a:ext cx="10318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Все фото\9 мая 2010\IMG_43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1124744"/>
            <a:ext cx="3959225" cy="57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64174" y="1032669"/>
            <a:ext cx="34925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Нет, не забудет наш народ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Тот страшный год – войны начало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И наш победный, славный год, 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Когда войны уже не стало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499710"/>
            <a:ext cx="3995936" cy="5937523"/>
          </a:xfrm>
        </p:spPr>
        <p:txBody>
          <a:bodyPr/>
          <a:lstStyle/>
          <a:p>
            <a:pPr lvl="0" algn="ctr" eaLnBrk="1" hangingPunct="1">
              <a:spcBef>
                <a:spcPct val="0"/>
              </a:spcBef>
              <a:buNone/>
            </a:pPr>
            <a:r>
              <a:rPr lang="ru-RU" altLang="ru-RU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помнит каждый человек</a:t>
            </a: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ru-RU" altLang="ru-RU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Войны великие сраженья</a:t>
            </a: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ru-RU" altLang="ru-RU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передаст из века в век</a:t>
            </a: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ru-RU" altLang="ru-RU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поколенья </a:t>
            </a:r>
            <a:r>
              <a:rPr lang="ru-RU" altLang="ru-RU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поколенье</a:t>
            </a:r>
            <a:r>
              <a:rPr lang="ru-RU" altLang="ru-RU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 descr="C:\Users\User\Desktop\Все фото\9 мая 2010\IMG_43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424847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2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115616" y="142875"/>
            <a:ext cx="7728347" cy="11430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latin typeface="Bookman Old Style" pitchFamily="18" charset="0"/>
              </a:rPr>
              <a:t>Великая Отечественная война</a:t>
            </a:r>
            <a:r>
              <a:rPr lang="ru-RU" sz="3600" b="1" dirty="0">
                <a:latin typeface="Bookman Old Style" pitchFamily="18" charset="0"/>
              </a:rPr>
              <a:t> </a:t>
            </a:r>
            <a:r>
              <a:rPr lang="ru-RU" sz="3600" b="1" dirty="0" smtClean="0">
                <a:latin typeface="Bookman Old Style" pitchFamily="18" charset="0"/>
              </a:rPr>
              <a:t>началась</a:t>
            </a:r>
            <a:r>
              <a:rPr lang="ru-RU" sz="3600" b="1" dirty="0" smtClean="0">
                <a:latin typeface="Bookman Old Style" pitchFamily="18" charset="0"/>
              </a:rPr>
              <a:t> </a:t>
            </a:r>
            <a:r>
              <a:rPr lang="ru-RU" sz="3600" b="1" dirty="0" smtClean="0">
                <a:latin typeface="Bookman Old Style" pitchFamily="18" charset="0"/>
              </a:rPr>
              <a:t/>
            </a:r>
            <a:br>
              <a:rPr lang="ru-RU" sz="3600" b="1" dirty="0" smtClean="0">
                <a:latin typeface="Bookman Old Style" pitchFamily="18" charset="0"/>
              </a:rPr>
            </a:br>
            <a:r>
              <a:rPr lang="ru-RU" sz="3600" b="1" dirty="0" smtClean="0">
                <a:latin typeface="Bookman Old Style" pitchFamily="18" charset="0"/>
              </a:rPr>
              <a:t>22 июня 1941 в 4 часа утра</a:t>
            </a:r>
          </a:p>
        </p:txBody>
      </p:sp>
      <p:sp>
        <p:nvSpPr>
          <p:cNvPr id="4100" name="Прямоугольник 5"/>
          <p:cNvSpPr>
            <a:spLocks noChangeArrowheads="1"/>
          </p:cNvSpPr>
          <p:nvPr/>
        </p:nvSpPr>
        <p:spPr bwMode="auto">
          <a:xfrm>
            <a:off x="4286250" y="1571625"/>
            <a:ext cx="485775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Июнь. </a:t>
            </a:r>
          </a:p>
          <a:p>
            <a:r>
              <a:rPr lang="ru-RU" b="1" dirty="0">
                <a:solidFill>
                  <a:srgbClr val="C00000"/>
                </a:solidFill>
              </a:rPr>
              <a:t>          Россия. </a:t>
            </a:r>
          </a:p>
          <a:p>
            <a:r>
              <a:rPr lang="ru-RU" b="1" dirty="0">
                <a:solidFill>
                  <a:srgbClr val="C00000"/>
                </a:solidFill>
              </a:rPr>
              <a:t>                      Воскресенье.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Рассвет в объятьях тишины.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Осталось хрупкое мгновенье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До первых выстрелов войны.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sz="2800" b="1" dirty="0" smtClean="0"/>
              <a:t>Немецкое командование к концу 1940 г. утвердило планы войны против СССР.</a:t>
            </a:r>
            <a:endParaRPr lang="ru-RU" sz="2800" dirty="0"/>
          </a:p>
        </p:txBody>
      </p:sp>
      <p:pic>
        <p:nvPicPr>
          <p:cNvPr id="3074" name="Picture 2" descr="C:\Documents and Settings\User\Рабочий стол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3071834" cy="3757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1071563" y="692696"/>
            <a:ext cx="38576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/>
              <a:t>План «</a:t>
            </a:r>
            <a:r>
              <a:rPr lang="ru-RU" sz="2800" b="1" dirty="0" smtClean="0"/>
              <a:t>Барбаросса»</a:t>
            </a:r>
            <a:r>
              <a:rPr lang="ru-RU" sz="2800" dirty="0" smtClean="0"/>
              <a:t> (блицкриг) – это  стратегия молниеносного за 6-7 недель захвата нашей страны.</a:t>
            </a:r>
            <a:endParaRPr lang="ru-RU" sz="2800" dirty="0"/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4716016" y="3133315"/>
            <a:ext cx="43204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dirty="0" smtClean="0"/>
              <a:t>План </a:t>
            </a:r>
            <a:r>
              <a:rPr lang="ru-RU" sz="2600" b="1" dirty="0" smtClean="0"/>
              <a:t>«Ост» </a:t>
            </a:r>
            <a:r>
              <a:rPr lang="ru-RU" sz="2600" dirty="0" smtClean="0"/>
              <a:t>предусматривал расчленение территории СССР, использование ее природных богатств, уничтожение населения за 40-50 лет до 140 млн. человек.</a:t>
            </a:r>
            <a:endParaRPr lang="ru-RU" sz="2600" dirty="0"/>
          </a:p>
        </p:txBody>
      </p:sp>
      <p:pic>
        <p:nvPicPr>
          <p:cNvPr id="5124" name="Picture 2" descr="http://news.am/pic/news/1105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285750"/>
            <a:ext cx="3786187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http://im3-tub-ru.yandex.net/i?id=86262045-5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486150"/>
            <a:ext cx="359886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.pix.ge:81/k/mj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5887" y="836712"/>
            <a:ext cx="4357687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vyacshennaya_vojna_minus-_Vstavaj_strana_ogromnaya_3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58188" y="607218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71600" y="17374"/>
            <a:ext cx="817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 На защиту Родины поднялись все! Каждый сделал все от него зависящее, чтобы приблизить </a:t>
            </a:r>
            <a:r>
              <a:rPr lang="ru-RU" sz="2600" b="1" dirty="0" smtClean="0"/>
              <a:t>Победу!</a:t>
            </a:r>
            <a:endParaRPr lang="ru-RU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6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864356"/>
            <a:ext cx="5582304" cy="575657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lvl="0" indent="228600" algn="just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latin typeface="Arial" pitchFamily="34"/>
                <a:ea typeface="Times New Roman" pitchFamily="18"/>
                <a:cs typeface="Times New Roman" pitchFamily="18"/>
              </a:rPr>
              <a:t>Грянула война</a:t>
            </a:r>
            <a:r>
              <a:rPr lang="ru-RU" sz="2400" b="0" i="0" u="none" strike="noStrike" baseline="0" dirty="0">
                <a:ln>
                  <a:noFill/>
                </a:ln>
                <a:latin typeface="Arial" pitchFamily="34"/>
                <a:ea typeface="Times New Roman" pitchFamily="18"/>
                <a:cs typeface="Times New Roman" pitchFamily="18"/>
              </a:rPr>
              <a:t>, и из нашего села </a:t>
            </a:r>
            <a:r>
              <a:rPr lang="ru-RU" dirty="0">
                <a:latin typeface="Arial" pitchFamily="34"/>
                <a:ea typeface="Times New Roman" pitchFamily="18"/>
                <a:cs typeface="Times New Roman" pitchFamily="18"/>
              </a:rPr>
              <a:t>мужское </a:t>
            </a:r>
            <a:r>
              <a:rPr lang="ru-RU" dirty="0" smtClean="0">
                <a:latin typeface="Arial" pitchFamily="34"/>
                <a:ea typeface="Times New Roman" pitchFamily="18"/>
                <a:cs typeface="Times New Roman" pitchFamily="18"/>
              </a:rPr>
              <a:t>население стали </a:t>
            </a:r>
            <a:r>
              <a:rPr lang="ru-RU" sz="2400" b="0" i="0" u="none" strike="noStrike" baseline="0" dirty="0" smtClean="0">
                <a:ln>
                  <a:noFill/>
                </a:ln>
                <a:latin typeface="Arial" pitchFamily="34"/>
                <a:ea typeface="Times New Roman" pitchFamily="18"/>
                <a:cs typeface="Times New Roman" pitchFamily="18"/>
              </a:rPr>
              <a:t>мобилизовать </a:t>
            </a:r>
            <a:r>
              <a:rPr lang="ru-RU" sz="2400" b="0" i="0" u="none" strike="noStrike" baseline="0" dirty="0">
                <a:ln>
                  <a:noFill/>
                </a:ln>
                <a:latin typeface="Arial" pitchFamily="34"/>
                <a:ea typeface="Times New Roman" pitchFamily="18"/>
                <a:cs typeface="Times New Roman" pitchFamily="18"/>
              </a:rPr>
              <a:t>в действующую Красную </a:t>
            </a:r>
            <a:r>
              <a:rPr lang="ru-RU" sz="2400" b="0" i="0" u="none" strike="noStrike" baseline="0" dirty="0" smtClean="0">
                <a:ln>
                  <a:noFill/>
                </a:ln>
                <a:latin typeface="Arial" pitchFamily="34"/>
                <a:ea typeface="Times New Roman" pitchFamily="18"/>
                <a:cs typeface="Times New Roman" pitchFamily="18"/>
              </a:rPr>
              <a:t>Армию. </a:t>
            </a:r>
            <a:r>
              <a:rPr lang="ru-RU" sz="2400" b="0" i="0" u="none" strike="noStrike" baseline="0" dirty="0">
                <a:ln>
                  <a:noFill/>
                </a:ln>
                <a:latin typeface="Arial" pitchFamily="34"/>
                <a:ea typeface="Times New Roman" pitchFamily="18"/>
                <a:cs typeface="Times New Roman" pitchFamily="18"/>
              </a:rPr>
              <a:t>Наши односельчане воевали на всех фронтах, где гремела Отечественная война. </a:t>
            </a:r>
            <a:r>
              <a:rPr lang="ru-RU" sz="2400" b="0" i="0" u="none" strike="noStrike" baseline="0" dirty="0">
                <a:ln>
                  <a:noFill/>
                </a:ln>
                <a:latin typeface="Arial" pitchFamily="34"/>
                <a:ea typeface="Times New Roman" pitchFamily="18"/>
                <a:cs typeface="Times New Roman" pitchFamily="18"/>
                <a:hlinkClick r:id="rId3" action="ppaction://hlinkfile"/>
              </a:rPr>
              <a:t>Многие не вернулись с войны</a:t>
            </a:r>
            <a:r>
              <a:rPr lang="ru-RU" sz="2400" b="0" i="0" u="none" strike="noStrike" baseline="0" dirty="0">
                <a:ln>
                  <a:noFill/>
                </a:ln>
                <a:latin typeface="Arial" pitchFamily="34"/>
                <a:ea typeface="Times New Roman" pitchFamily="18"/>
                <a:cs typeface="Times New Roman" pitchFamily="18"/>
              </a:rPr>
              <a:t>: пали смертью храбрых, пропали без вести. </a:t>
            </a:r>
            <a:r>
              <a:rPr lang="ru-RU" dirty="0">
                <a:latin typeface="Arial" pitchFamily="34"/>
                <a:ea typeface="Times New Roman" pitchFamily="18"/>
                <a:cs typeface="Times New Roman" pitchFamily="18"/>
              </a:rPr>
              <a:t>В</a:t>
            </a:r>
            <a:r>
              <a:rPr lang="ru-RU" sz="2400" b="0" i="0" u="none" strike="noStrike" baseline="0" dirty="0" smtClean="0">
                <a:ln>
                  <a:noFill/>
                </a:ln>
                <a:latin typeface="Arial" pitchFamily="34"/>
                <a:ea typeface="Times New Roman" pitchFamily="18"/>
                <a:cs typeface="Times New Roman" pitchFamily="18"/>
              </a:rPr>
              <a:t>ернувшиеся </a:t>
            </a:r>
            <a:r>
              <a:rPr lang="ru-RU" sz="2400" b="0" i="0" u="none" strike="noStrike" baseline="0" dirty="0">
                <a:ln>
                  <a:noFill/>
                </a:ln>
                <a:latin typeface="Arial" pitchFamily="34"/>
                <a:ea typeface="Times New Roman" pitchFamily="18"/>
                <a:cs typeface="Times New Roman" pitchFamily="18"/>
              </a:rPr>
              <a:t>с войны прожили недолго, </a:t>
            </a:r>
            <a:r>
              <a:rPr lang="ru-RU" sz="2400" b="0" i="0" u="none" strike="noStrike" baseline="0" dirty="0" smtClean="0">
                <a:ln>
                  <a:noFill/>
                </a:ln>
                <a:latin typeface="Arial" pitchFamily="34"/>
                <a:ea typeface="Times New Roman" pitchFamily="18"/>
                <a:cs typeface="Times New Roman" pitchFamily="18"/>
              </a:rPr>
              <a:t>из-за</a:t>
            </a:r>
            <a:r>
              <a:rPr lang="ru-RU" sz="2400" b="0" i="0" u="none" strike="noStrike" dirty="0" smtClean="0">
                <a:ln>
                  <a:noFill/>
                </a:ln>
                <a:latin typeface="Arial" pitchFamily="34"/>
                <a:ea typeface="Times New Roman" pitchFamily="18"/>
                <a:cs typeface="Times New Roman" pitchFamily="18"/>
              </a:rPr>
              <a:t> </a:t>
            </a:r>
            <a:r>
              <a:rPr lang="ru-RU" sz="2400" b="0" i="0" u="none" strike="noStrike" baseline="0" dirty="0" smtClean="0">
                <a:ln>
                  <a:noFill/>
                </a:ln>
                <a:latin typeface="Arial" pitchFamily="34"/>
                <a:ea typeface="Times New Roman" pitchFamily="18"/>
                <a:cs typeface="Times New Roman" pitchFamily="18"/>
              </a:rPr>
              <a:t>тяжелых ранений.  </a:t>
            </a:r>
            <a:r>
              <a:rPr lang="ru-RU" sz="2400" b="0" i="0" u="none" strike="noStrike" baseline="0" dirty="0">
                <a:ln>
                  <a:noFill/>
                </a:ln>
                <a:latin typeface="Arial" pitchFamily="34"/>
                <a:ea typeface="Times New Roman" pitchFamily="18"/>
                <a:cs typeface="Times New Roman" pitchFamily="18"/>
              </a:rPr>
              <a:t>Всего </a:t>
            </a:r>
            <a:r>
              <a:rPr lang="ru-RU" sz="2400" b="0" i="0" u="none" strike="noStrike" baseline="0" dirty="0" smtClean="0">
                <a:ln>
                  <a:noFill/>
                </a:ln>
                <a:latin typeface="Arial" pitchFamily="34"/>
                <a:ea typeface="Times New Roman" pitchFamily="18"/>
                <a:cs typeface="Times New Roman" pitchFamily="18"/>
              </a:rPr>
              <a:t>из Южной на </a:t>
            </a:r>
            <a:r>
              <a:rPr lang="ru-RU" sz="2400" b="0" i="0" u="none" strike="noStrike" baseline="0" dirty="0">
                <a:ln>
                  <a:noFill/>
                </a:ln>
                <a:latin typeface="Arial" pitchFamily="34"/>
                <a:ea typeface="Times New Roman" pitchFamily="18"/>
                <a:cs typeface="Times New Roman" pitchFamily="18"/>
              </a:rPr>
              <a:t>войну ушло </a:t>
            </a:r>
            <a:r>
              <a:rPr lang="ru-RU" sz="2400" b="0" i="0" u="sng" strike="noStrike" baseline="0" dirty="0" smtClean="0">
                <a:ln>
                  <a:noFill/>
                </a:ln>
                <a:solidFill>
                  <a:srgbClr val="C00000"/>
                </a:solidFill>
                <a:latin typeface="Arial" pitchFamily="34"/>
                <a:ea typeface="Times New Roman" pitchFamily="18"/>
                <a:cs typeface="Times New Roman" pitchFamily="18"/>
              </a:rPr>
              <a:t>46 </a:t>
            </a:r>
            <a:r>
              <a:rPr lang="ru-RU" sz="2400" b="0" i="0" u="sng" strike="noStrike" baseline="0" dirty="0">
                <a:ln>
                  <a:noFill/>
                </a:ln>
                <a:solidFill>
                  <a:srgbClr val="C00000"/>
                </a:solidFill>
                <a:latin typeface="Arial" pitchFamily="34"/>
                <a:ea typeface="Times New Roman" pitchFamily="18"/>
                <a:cs typeface="Times New Roman" pitchFamily="18"/>
              </a:rPr>
              <a:t>человек</a:t>
            </a:r>
            <a:r>
              <a:rPr lang="ru-RU" sz="2400" b="0" i="0" u="none" strike="noStrike" baseline="0" dirty="0">
                <a:ln>
                  <a:noFill/>
                </a:ln>
                <a:solidFill>
                  <a:srgbClr val="C00000"/>
                </a:solidFill>
                <a:latin typeface="Arial" pitchFamily="34"/>
                <a:ea typeface="Times New Roman" pitchFamily="18"/>
                <a:cs typeface="Times New Roman" pitchFamily="18"/>
              </a:rPr>
              <a:t>.</a:t>
            </a:r>
            <a:r>
              <a:rPr lang="ru-RU" sz="2400" b="0" i="0" u="none" strike="noStrike" baseline="0" dirty="0">
                <a:ln>
                  <a:noFill/>
                </a:ln>
                <a:latin typeface="Arial" pitchFamily="34"/>
                <a:ea typeface="Times New Roman" pitchFamily="18"/>
                <a:cs typeface="Times New Roman" pitchFamily="18"/>
              </a:rPr>
              <a:t> </a:t>
            </a:r>
            <a:r>
              <a:rPr lang="ru-RU" sz="2400" b="0" i="0" u="none" strike="noStrike" dirty="0" smtClean="0">
                <a:ln>
                  <a:noFill/>
                </a:ln>
                <a:latin typeface="Arial" pitchFamily="34"/>
                <a:ea typeface="Times New Roman" pitchFamily="18"/>
                <a:cs typeface="Times New Roman" pitchFamily="18"/>
              </a:rPr>
              <a:t> Погибло </a:t>
            </a:r>
            <a:r>
              <a:rPr lang="ru-RU" dirty="0" smtClean="0">
                <a:solidFill>
                  <a:srgbClr val="C00000"/>
                </a:solidFill>
                <a:latin typeface="Arial" pitchFamily="34"/>
                <a:ea typeface="Times New Roman" pitchFamily="18"/>
                <a:cs typeface="Times New Roman" pitchFamily="18"/>
              </a:rPr>
              <a:t>22</a:t>
            </a:r>
            <a:r>
              <a:rPr lang="ru-RU" sz="2400" b="0" i="0" u="none" strike="noStrike" baseline="0" dirty="0" smtClean="0">
                <a:ln>
                  <a:noFill/>
                </a:ln>
                <a:solidFill>
                  <a:srgbClr val="C00000"/>
                </a:solidFill>
                <a:latin typeface="Arial" pitchFamily="34"/>
                <a:ea typeface="Times New Roman" pitchFamily="18"/>
                <a:cs typeface="Times New Roman" pitchFamily="18"/>
                <a:hlinkClick r:id="rId4" action="ppaction://hlinkfile"/>
              </a:rPr>
              <a:t> человек</a:t>
            </a:r>
            <a:r>
              <a:rPr lang="ru-RU" sz="2400" b="0" i="0" u="none" strike="noStrike" baseline="0" dirty="0" smtClean="0">
                <a:ln>
                  <a:noFill/>
                </a:ln>
                <a:solidFill>
                  <a:srgbClr val="C00000"/>
                </a:solidFill>
                <a:latin typeface="Arial" pitchFamily="34"/>
                <a:ea typeface="Times New Roman" pitchFamily="18"/>
                <a:cs typeface="Times New Roman" pitchFamily="18"/>
              </a:rPr>
              <a:t>а</a:t>
            </a:r>
            <a:r>
              <a:rPr lang="ru-RU" dirty="0" smtClean="0">
                <a:solidFill>
                  <a:srgbClr val="C00000"/>
                </a:solidFill>
                <a:latin typeface="Arial" pitchFamily="34"/>
                <a:ea typeface="Times New Roman" pitchFamily="18"/>
                <a:cs typeface="Times New Roman" pitchFamily="18"/>
              </a:rPr>
              <a:t>.</a:t>
            </a:r>
            <a:r>
              <a:rPr lang="ru-RU" sz="2400" b="0" i="0" u="none" strike="noStrike" baseline="0" dirty="0" smtClean="0">
                <a:ln>
                  <a:noFill/>
                </a:ln>
                <a:solidFill>
                  <a:srgbClr val="C00000"/>
                </a:solidFill>
                <a:latin typeface="Arial" pitchFamily="34"/>
                <a:ea typeface="Times New Roman" pitchFamily="18"/>
                <a:cs typeface="Times New Roman" pitchFamily="18"/>
              </a:rPr>
              <a:t> </a:t>
            </a:r>
          </a:p>
          <a:p>
            <a:pPr lvl="0" indent="228600" algn="just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latin typeface="Arial" pitchFamily="34"/>
                <a:ea typeface="Times New Roman" pitchFamily="18"/>
                <a:cs typeface="Times New Roman" pitchFamily="18"/>
              </a:rPr>
              <a:t>Мои односельчане в основном имели гражданскую специальность- тракторист, поэтому на войне были танкистами и шоферами.</a:t>
            </a:r>
            <a:endParaRPr lang="ru-RU" sz="2400" b="1" i="0" u="none" strike="noStrike" baseline="0" dirty="0">
              <a:ln>
                <a:noFill/>
              </a:ln>
              <a:latin typeface="Arial" pitchFamily="34"/>
              <a:ea typeface="Times New Roman" pitchFamily="18"/>
              <a:cs typeface="Times New Roman" pitchFamily="1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0877" y="180000"/>
            <a:ext cx="7573525" cy="68435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22860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0" u="none" strike="noStrike" baseline="0" dirty="0">
                <a:ln>
                  <a:noFill/>
                </a:ln>
                <a:solidFill>
                  <a:srgbClr val="FF0000"/>
                </a:solidFill>
                <a:latin typeface="Arial" pitchFamily="34"/>
                <a:ea typeface="Times New Roman" pitchFamily="18"/>
                <a:cs typeface="Times New Roman" pitchFamily="18"/>
              </a:rPr>
              <a:t>Мои земляки – фронтовики.</a:t>
            </a:r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786720" y="1214280"/>
            <a:ext cx="2290680" cy="1500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848640" y="2857680"/>
            <a:ext cx="2295360" cy="3643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88029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674"/>
            <a:ext cx="8229600" cy="1143000"/>
          </a:xfrm>
        </p:spPr>
        <p:txBody>
          <a:bodyPr/>
          <a:lstStyle/>
          <a:p>
            <a:r>
              <a:rPr lang="ru-RU" altLang="ru-RU" sz="4000" b="1" dirty="0" smtClean="0">
                <a:solidFill>
                  <a:srgbClr val="E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Полководцы </a:t>
            </a:r>
            <a:r>
              <a:rPr lang="ru-RU" altLang="ru-RU" sz="4000" b="1" dirty="0" smtClean="0">
                <a:solidFill>
                  <a:srgbClr val="E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Курской битвы</a:t>
            </a:r>
            <a:r>
              <a:rPr lang="ru-RU" altLang="ru-RU" sz="4000" dirty="0" smtClean="0">
                <a:solidFill>
                  <a:srgbClr val="E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dirty="0">
                <a:solidFill>
                  <a:srgbClr val="E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4000" dirty="0">
                <a:solidFill>
                  <a:srgbClr val="EA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июля  – 23 августа 1943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485" y="1463650"/>
            <a:ext cx="322099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239045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695" y="1844824"/>
            <a:ext cx="226579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9649" y="5709905"/>
            <a:ext cx="2376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C00000"/>
                </a:solidFill>
              </a:rPr>
              <a:t>Генерал  К.К</a:t>
            </a:r>
            <a:r>
              <a:rPr lang="ru-RU" altLang="ru-RU" b="1" dirty="0" smtClean="0">
                <a:solidFill>
                  <a:srgbClr val="C00000"/>
                </a:solidFill>
              </a:rPr>
              <a:t>. Рокоссовский</a:t>
            </a:r>
            <a:r>
              <a:rPr lang="ru-RU" altLang="ru-RU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8694" y="5709904"/>
            <a:ext cx="2265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solidFill>
                  <a:srgbClr val="C00000"/>
                </a:solidFill>
              </a:rPr>
              <a:t>Генерал </a:t>
            </a:r>
          </a:p>
          <a:p>
            <a:r>
              <a:rPr lang="ru-RU" altLang="ru-RU" b="1" dirty="0">
                <a:solidFill>
                  <a:srgbClr val="C00000"/>
                </a:solidFill>
              </a:rPr>
              <a:t>Н. Ф. Ватутин </a:t>
            </a:r>
          </a:p>
        </p:txBody>
      </p:sp>
    </p:spTree>
    <p:extLst>
      <p:ext uri="{BB962C8B-B14F-4D97-AF65-F5344CB8AC3E}">
        <p14:creationId xmlns:p14="http://schemas.microsoft.com/office/powerpoint/2010/main" val="5719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568952" cy="1143000"/>
          </a:xfrm>
        </p:spPr>
        <p:txBody>
          <a:bodyPr/>
          <a:lstStyle/>
          <a:p>
            <a:r>
              <a:rPr lang="ru-RU" altLang="ru-RU" sz="3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 </a:t>
            </a:r>
            <a:r>
              <a:rPr lang="ru-RU" altLang="ru-RU" sz="3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Данилович Черняховский</a:t>
            </a:r>
            <a:r>
              <a:rPr lang="ru-RU" altLang="ru-RU" sz="3800" b="1" dirty="0">
                <a:solidFill>
                  <a:srgbClr val="C00000"/>
                </a:solidFill>
              </a:rPr>
              <a:t> </a:t>
            </a:r>
            <a:br>
              <a:rPr lang="ru-RU" altLang="ru-RU" sz="3800" b="1" dirty="0">
                <a:solidFill>
                  <a:srgbClr val="C00000"/>
                </a:solidFill>
              </a:rPr>
            </a:br>
            <a:endParaRPr lang="ru-RU" sz="38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3600400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908720"/>
            <a:ext cx="33843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/>
              <a:t>Командовал танковой дивизией, танковым корпусом, армией и фронтом. Войска 60-й армии (Центральный фронт) под его командованием отличились в </a:t>
            </a:r>
            <a:r>
              <a:rPr lang="ru-RU" altLang="ru-RU" dirty="0" err="1"/>
              <a:t>Воронежско-Касторненской</a:t>
            </a:r>
            <a:r>
              <a:rPr lang="ru-RU" altLang="ru-RU" dirty="0"/>
              <a:t> операции, </a:t>
            </a:r>
            <a:r>
              <a:rPr lang="ru-RU" altLang="ru-RU" dirty="0">
                <a:solidFill>
                  <a:srgbClr val="C00000"/>
                </a:solidFill>
              </a:rPr>
              <a:t>Курской битве</a:t>
            </a:r>
            <a:r>
              <a:rPr lang="ru-RU" altLang="ru-RU" dirty="0"/>
              <a:t>, при форсировании </a:t>
            </a:r>
            <a:r>
              <a:rPr lang="ru-RU" altLang="ru-RU" dirty="0">
                <a:solidFill>
                  <a:srgbClr val="C00000"/>
                </a:solidFill>
              </a:rPr>
              <a:t>рек Десна и Днепр. </a:t>
            </a:r>
          </a:p>
        </p:txBody>
      </p:sp>
    </p:spTree>
    <p:extLst>
      <p:ext uri="{BB962C8B-B14F-4D97-AF65-F5344CB8AC3E}">
        <p14:creationId xmlns:p14="http://schemas.microsoft.com/office/powerpoint/2010/main" val="359654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0"/>
            <a:ext cx="8244408" cy="198884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kern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Курская дуга.</a:t>
            </a:r>
          </a:p>
          <a:p>
            <a:pPr eaLnBrk="1" hangingPunct="1">
              <a:buFontTx/>
              <a:buNone/>
            </a:pPr>
            <a:r>
              <a:rPr lang="ru-RU" sz="2400" kern="12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ru-RU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Немецкое командование  планировало операцию </a:t>
            </a:r>
            <a:r>
              <a:rPr lang="ru-RU" sz="2400" b="1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«Цитадель</a:t>
            </a:r>
            <a:r>
              <a:rPr lang="ru-RU" sz="24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 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летом 1943 года</a:t>
            </a:r>
            <a:r>
              <a:rPr lang="ru-RU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</a:t>
            </a:r>
            <a:r>
              <a:rPr lang="ru-RU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должны были соединиться 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районе Курска, окружив войска Центрального и Воронежского фронтов Красной армии. </a:t>
            </a:r>
            <a:endParaRPr lang="ru-RU" sz="8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2276872"/>
            <a:ext cx="4824536" cy="457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714202"/>
          </a:xfrm>
        </p:spPr>
        <p:txBody>
          <a:bodyPr/>
          <a:lstStyle/>
          <a:p>
            <a:r>
              <a:rPr lang="ru-RU" sz="3200" b="1" kern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Танковое  сражение под Прохоровкой.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Самое крупное встречное танковое сражение за всю историю Второй Мировой войны в котором участвовало с обеих сторон одновременно 1200 </a:t>
            </a:r>
            <a:r>
              <a:rPr lang="ru-RU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танков 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САУ.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Враг понес большие потери.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77015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7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448</Words>
  <Application>Microsoft Office PowerPoint</Application>
  <PresentationFormat>Экран (4:3)</PresentationFormat>
  <Paragraphs>37</Paragraphs>
  <Slides>14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День Победы_06</vt:lpstr>
      <vt:lpstr>Презентация PowerPoint</vt:lpstr>
      <vt:lpstr>Великая Отечественная война началась  22 июня 1941 в 4 часа утра</vt:lpstr>
      <vt:lpstr>Презентация PowerPoint</vt:lpstr>
      <vt:lpstr>Презентация PowerPoint</vt:lpstr>
      <vt:lpstr>Презентация PowerPoint</vt:lpstr>
      <vt:lpstr>Полководцы Курской битвы  5 июля  – 23 августа 1943</vt:lpstr>
      <vt:lpstr>Иван Данилович Черняховский  </vt:lpstr>
      <vt:lpstr>Презентация PowerPoint</vt:lpstr>
      <vt:lpstr>Танковое  сражение под Прохоровкой. Самое крупное встречное танковое сражение за всю историю Второй Мировой войны в котором участвовало с обеих сторон одновременно 1200 танков и и САУ. Враг понес большие потери. </vt:lpstr>
      <vt:lpstr>В сражении под Прохоровкой  принял участие Ульянов Павел Сергеевич. </vt:lpstr>
      <vt:lpstr>В сражении под Прохоровкой  принял участие Ульянов Павел Сергеевич. </vt:lpstr>
      <vt:lpstr>Победой под Курском, завершился коренной перелом в ходе войны. Советские войска вышли к реке Днепр. При ее форсировании наши воины  получили 1956 званий героя Советского Союза.</vt:lpstr>
      <vt:lpstr>Презентация PowerPoint</vt:lpstr>
      <vt:lpstr>Презентация PowerPoint</vt:lpstr>
    </vt:vector>
  </TitlesOfParts>
  <Company>SarIPKiPRO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НИКТО НЕ ЗАБЫТ   НИЧТО НЕ ЗАБЫТО</dc:title>
  <dc:creator>Ольга</dc:creator>
  <cp:lastModifiedBy>User</cp:lastModifiedBy>
  <cp:revision>118</cp:revision>
  <cp:lastPrinted>2016-04-25T11:16:10Z</cp:lastPrinted>
  <dcterms:created xsi:type="dcterms:W3CDTF">2008-02-25T13:23:09Z</dcterms:created>
  <dcterms:modified xsi:type="dcterms:W3CDTF">2018-07-10T05:47:56Z</dcterms:modified>
</cp:coreProperties>
</file>