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0" r:id="rId2"/>
    <p:sldId id="257" r:id="rId3"/>
    <p:sldId id="275" r:id="rId4"/>
    <p:sldId id="258" r:id="rId5"/>
    <p:sldId id="276" r:id="rId6"/>
    <p:sldId id="291" r:id="rId7"/>
    <p:sldId id="277" r:id="rId8"/>
    <p:sldId id="289" r:id="rId9"/>
    <p:sldId id="28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DC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7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1E5CD-160B-4AE1-B073-A40A46EC75A7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AFD21-20E5-42F7-B954-B1EE676736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14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AFD21-20E5-42F7-B954-B1EE6767362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305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B4D9EA-309F-490B-A61B-5626865603FE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15E809-A62D-44B2-BDDE-7AB97D304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FA26F-4C3E-4B12-A20E-50341D86200D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C4491-ABC2-45C7-A6F3-689945B8E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D4349-C2FC-4BD9-87B7-8D8D72810C73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F9AB7-A888-464A-BDC4-15F86768A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908050"/>
            <a:ext cx="3924300" cy="51117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3438" y="908050"/>
            <a:ext cx="3924300" cy="247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3438" y="3540125"/>
            <a:ext cx="3924300" cy="247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ED40E-43E8-41D5-B438-37FC90D69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460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908050"/>
            <a:ext cx="8001000" cy="511175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AB5F3-C909-42BC-ACD7-74456B13E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9AD5-91B9-439A-A562-563436B2478C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1D47-D8DE-4EF2-B71C-A57F55E7D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278341-2ABD-445F-B3BC-717D559EA39E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60920B-41C2-4378-8D99-059745063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2835-3B9A-4143-8990-028F62B29FC9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5F04C-47B9-4982-9910-B6FFA7A89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23937-C9B8-42FA-AC3A-D551070C33E2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92C8-451D-4FED-A21C-3D125A0A8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DE3F-C4E1-4E69-9D25-266886B3FA01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C6C11-0393-4077-B8E8-33A44FA8C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CDBCC6-01D3-4E6F-AAB5-6A67730D94ED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AEC169-B21F-4CF9-A602-96408F21E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4A48-7DE4-4D15-927D-E52BFB2475E1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0122-3269-41EF-BEA7-3B1A7CEBC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1E0E6D-28A0-4EC0-A8DE-F88E9EA01844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111452-B1A1-465B-AE3B-3C0B5B4D5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5DC9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7B77940-7297-435B-9BB7-F0F6CF919728}" type="datetimeFigureOut">
              <a:rPr lang="ru-RU"/>
              <a:pPr>
                <a:defRPr/>
              </a:pPr>
              <a:t>17.10.2017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E452BCC-547D-44B3-9522-035B91864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6" r:id="rId2"/>
    <p:sldLayoutId id="2147483714" r:id="rId3"/>
    <p:sldLayoutId id="2147483707" r:id="rId4"/>
    <p:sldLayoutId id="2147483708" r:id="rId5"/>
    <p:sldLayoutId id="2147483709" r:id="rId6"/>
    <p:sldLayoutId id="2147483715" r:id="rId7"/>
    <p:sldLayoutId id="2147483710" r:id="rId8"/>
    <p:sldLayoutId id="2147483716" r:id="rId9"/>
    <p:sldLayoutId id="2147483711" r:id="rId10"/>
    <p:sldLayoutId id="2147483712" r:id="rId11"/>
    <p:sldLayoutId id="2147483717" r:id="rId12"/>
    <p:sldLayoutId id="214748371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.depositphotos.com/2506659/2820/v/450/depositphotos_28200169-Blue-too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12" y="332656"/>
            <a:ext cx="896448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Картинка 53 из 8129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9469" y="2753544"/>
            <a:ext cx="5544615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pozdravok.ru/cards/den-rozhdeniya/animirovannaya-otkrytka-s-dnem-rozhdeniya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5" y="512676"/>
            <a:ext cx="1727744" cy="19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75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00"/>
                </a:solidFill>
                <a:effectLst/>
                <a:latin typeface="+mn-lt"/>
              </a:rPr>
              <a:t>Скорость передачи информации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6" descr="Картинка 53 из 8129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39" y="4005064"/>
            <a:ext cx="414662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292080" y="567986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 учитель информатики Большаков М.В.</a:t>
            </a:r>
            <a:endParaRPr lang="ru-RU" dirty="0"/>
          </a:p>
        </p:txBody>
      </p:sp>
      <p:pic>
        <p:nvPicPr>
          <p:cNvPr id="2050" name="Picture 2" descr="http://st.depositphotos.com/2506659/2820/v/450/depositphotos_28200169-Blue-toot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76872"/>
            <a:ext cx="428625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928670"/>
            <a:ext cx="857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>
                <a:solidFill>
                  <a:srgbClr val="002060"/>
                </a:solidFill>
                <a:latin typeface="+mn-lt"/>
              </a:rPr>
              <a:t>Обмен информации происходит с разной скоростью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9124" y="1500174"/>
            <a:ext cx="35719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Пример: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+mn-lt"/>
              </a:rPr>
              <a:t>Скорость чтения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+mn-lt"/>
              </a:rPr>
              <a:t>Скорость речи</a:t>
            </a:r>
          </a:p>
          <a:p>
            <a:endParaRPr lang="ru-RU" sz="2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8625" y="857250"/>
            <a:ext cx="7358063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8" name="Picture 4" descr="http://cdn7.fotosearch.com/bthumb/CSP/CSP163/k16322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357298"/>
            <a:ext cx="164307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http://www.futureoftheworld.ru/images/stat/small/35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1134" y="3929067"/>
            <a:ext cx="194063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85786" y="5572140"/>
            <a:ext cx="76438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+mn-lt"/>
              </a:rPr>
              <a:t>Скорость передачи информации называется</a:t>
            </a:r>
          </a:p>
          <a:p>
            <a:pPr algn="ctr"/>
            <a:r>
              <a:rPr lang="ru-RU" sz="2300" b="1" dirty="0" smtClean="0">
                <a:latin typeface="+mn-lt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+mn-lt"/>
              </a:rPr>
              <a:t>скоростью информационного потока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4414" y="4166250"/>
            <a:ext cx="4357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Выражается в: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+mn-lt"/>
              </a:rPr>
              <a:t>битах в секунду (бит/с)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+mn-lt"/>
              </a:rPr>
              <a:t>байтов в секунду (байт/с)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+mn-lt"/>
              </a:rPr>
              <a:t>Кбайтов в секунду (Кб/с) и т.д.</a:t>
            </a:r>
          </a:p>
          <a:p>
            <a:endParaRPr lang="ru-RU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3000372"/>
            <a:ext cx="764386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Скорость передачи информации</a:t>
            </a:r>
            <a:r>
              <a:rPr lang="ru-RU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это количество передаваемой информации за единицу времени.</a:t>
            </a:r>
            <a:endParaRPr lang="ru-RU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14282" y="357166"/>
            <a:ext cx="5143536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atin typeface="Verdana" pitchFamily="34" charset="0"/>
              </a:rPr>
              <a:t>Скорость передачи информации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8625" y="857250"/>
            <a:ext cx="7358063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428564" y="2143116"/>
            <a:ext cx="871543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lang="en-US" sz="2800" b="1" i="1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I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Verdana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Verdana" pitchFamily="34" charset="0"/>
              </a:rPr>
              <a:t>— количество информации в передаваемом сообщении (в битах),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lang="en-US" sz="2800" b="1" i="1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Verdana" pitchFamily="34" charset="0"/>
              </a:rPr>
              <a:t>— время передачи этого сообщения (в секундах),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lang="en-US" sz="2800" b="1" i="1" dirty="0" smtClean="0"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V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Verdana" pitchFamily="34" charset="0"/>
              </a:rPr>
              <a:t>— скорость передачи информации (бит в секунду,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Verdana" pitchFamily="34" charset="0"/>
              </a:rPr>
              <a:t> бит/с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Verdana" pitchFamily="34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www.1zoom.ru/big2/6/189952-yan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154" r="21153"/>
          <a:stretch>
            <a:fillRect/>
          </a:stretch>
        </p:blipFill>
        <p:spPr bwMode="auto">
          <a:xfrm>
            <a:off x="571472" y="3571876"/>
            <a:ext cx="2500330" cy="270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071546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90488" algn="l"/>
              </a:tabLst>
            </a:pPr>
            <a:r>
              <a:rPr lang="ru-RU" dirty="0" smtClean="0">
                <a:solidFill>
                  <a:prstClr val="black"/>
                </a:solidFill>
                <a:latin typeface="Verdana" pitchFamily="34" charset="0"/>
                <a:ea typeface="Times New Roman" pitchFamily="18" charset="0"/>
                <a:cs typeface="Verdana" pitchFamily="34" charset="0"/>
              </a:rPr>
              <a:t>Для вычисления скорости передачи информации нужно </a:t>
            </a:r>
            <a:r>
              <a:rPr lang="ru-RU" smtClean="0">
                <a:solidFill>
                  <a:prstClr val="black"/>
                </a:solidFill>
                <a:latin typeface="Verdana" pitchFamily="34" charset="0"/>
                <a:ea typeface="Times New Roman" pitchFamily="18" charset="0"/>
                <a:cs typeface="Verdana" pitchFamily="34" charset="0"/>
              </a:rPr>
              <a:t>поделить количество </a:t>
            </a:r>
            <a:r>
              <a:rPr lang="ru-RU" dirty="0" smtClean="0">
                <a:solidFill>
                  <a:prstClr val="black"/>
                </a:solidFill>
                <a:latin typeface="Verdana" pitchFamily="34" charset="0"/>
                <a:ea typeface="Times New Roman" pitchFamily="18" charset="0"/>
                <a:cs typeface="Verdana" pitchFamily="34" charset="0"/>
              </a:rPr>
              <a:t>передаваемой информации (в битах) на время передачи информации (в секундах). То есть скорость передачи информации измеряется в битах в секунду.</a:t>
            </a: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3372" y="4500570"/>
            <a:ext cx="35719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eaLnBrk="0" hangingPunct="0">
              <a:tabLst>
                <a:tab pos="90488" algn="l"/>
              </a:tabLst>
            </a:pPr>
            <a:r>
              <a:rPr lang="en-US" sz="5400" b="1" i="1" dirty="0" smtClean="0">
                <a:solidFill>
                  <a:schemeClr val="tx1"/>
                </a:solidFill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V </a:t>
            </a:r>
            <a:r>
              <a:rPr lang="ru-RU" sz="5400" b="1" i="1" dirty="0" smtClean="0">
                <a:solidFill>
                  <a:schemeClr val="tx1"/>
                </a:solidFill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= I/</a:t>
            </a:r>
            <a:r>
              <a:rPr lang="ru-RU" sz="5400" b="1" i="1" dirty="0" err="1" smtClean="0">
                <a:solidFill>
                  <a:schemeClr val="tx1"/>
                </a:solidFill>
                <a:latin typeface="Century Schoolbook" pitchFamily="18" charset="0"/>
                <a:ea typeface="Times New Roman" pitchFamily="18" charset="0"/>
                <a:cs typeface="Century Schoolbook" pitchFamily="18" charset="0"/>
              </a:rPr>
              <a:t>t</a:t>
            </a:r>
            <a:endParaRPr lang="ru-RU" sz="5400" b="1" i="1" dirty="0" smtClean="0">
              <a:solidFill>
                <a:schemeClr val="tx1"/>
              </a:solidFill>
              <a:latin typeface="Century Schoolbook" pitchFamily="18" charset="0"/>
              <a:ea typeface="Times New Roman" pitchFamily="18" charset="0"/>
              <a:cs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28625" y="857250"/>
            <a:ext cx="7358063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8596" y="928670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Скорость информационного потока в случае, когда он происходит между устройствами намного выше, чем между людьми.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1571612"/>
            <a:ext cx="80010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/>
              <a:t>Прием информации между техническими устройствами происходит по </a:t>
            </a:r>
            <a:r>
              <a:rPr lang="ru-RU" sz="1900" b="1" u="sng" dirty="0" smtClean="0">
                <a:solidFill>
                  <a:schemeClr val="accent3">
                    <a:lumMod val="75000"/>
                  </a:schemeClr>
                </a:solidFill>
              </a:rPr>
              <a:t>каналам связи</a:t>
            </a:r>
            <a:endParaRPr lang="ru-RU" sz="19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2214554"/>
            <a:ext cx="521497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Основные характеристики каналов связи: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FF0000"/>
                </a:solidFill>
              </a:rPr>
              <a:t>Пропускная способность канала связи – это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максимальная скорость передачи информации.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2000" b="1" dirty="0" smtClean="0"/>
              <a:t>Надежность</a:t>
            </a:r>
          </a:p>
          <a:p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1506" y="4214818"/>
            <a:ext cx="6786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Учитывая пропускную способность каналы связи делятся на: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42910" y="4714884"/>
          <a:ext cx="785818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39290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каналы  связи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скорость  передачи информации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низкоскоростные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 50 до 200 бит/с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среднескоростные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 300 до 9600 бит/с, а в новых стандартах до 56 000 бит/с;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высокоскоростные (широкополосные)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выше 56 000 бит/с.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Картинка 31 из 1474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85992"/>
            <a:ext cx="1928826" cy="1931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Helvetica" panose="020B0604020202020204" pitchFamily="34" charset="0"/>
              </a:rPr>
              <a:t>Альбом с фотографиями в 25 </a:t>
            </a:r>
            <a:r>
              <a:rPr lang="ru-RU" sz="2400" dirty="0">
                <a:latin typeface="Helvetica" panose="020B0604020202020204" pitchFamily="34" charset="0"/>
              </a:rPr>
              <a:t>Мб </a:t>
            </a:r>
            <a:r>
              <a:rPr lang="ru-RU" sz="2400" dirty="0" smtClean="0">
                <a:latin typeface="Helvetica" panose="020B0604020202020204" pitchFamily="34" charset="0"/>
              </a:rPr>
              <a:t> был передан </a:t>
            </a:r>
            <a:r>
              <a:rPr lang="ru-RU" sz="2400" dirty="0">
                <a:latin typeface="Helvetica" panose="020B0604020202020204" pitchFamily="34" charset="0"/>
              </a:rPr>
              <a:t>за 2 минуты</a:t>
            </a:r>
            <a:r>
              <a:rPr lang="ru-RU" sz="2400" dirty="0" smtClean="0">
                <a:latin typeface="Helvetica" panose="020B0604020202020204" pitchFamily="34" charset="0"/>
              </a:rPr>
              <a:t>. Определить скорость передачи данных в килобайтах?</a:t>
            </a:r>
          </a:p>
          <a:p>
            <a:endParaRPr lang="ru-RU" dirty="0">
              <a:latin typeface="Helvetica" panose="020B0604020202020204" pitchFamily="34" charset="0"/>
            </a:endParaRPr>
          </a:p>
          <a:p>
            <a:r>
              <a:rPr lang="ru-RU" sz="2400" dirty="0" smtClean="0">
                <a:latin typeface="Helvetica" panose="020B0604020202020204" pitchFamily="34" charset="0"/>
              </a:rPr>
              <a:t>Решение: Определяем время передачи в секундах. </a:t>
            </a:r>
          </a:p>
          <a:p>
            <a:r>
              <a:rPr lang="en-US" sz="2400" dirty="0" smtClean="0">
                <a:latin typeface="Helvetica" panose="020B0604020202020204" pitchFamily="34" charset="0"/>
              </a:rPr>
              <a:t>t = </a:t>
            </a:r>
            <a:r>
              <a:rPr lang="ru-RU" sz="2400" dirty="0" smtClean="0">
                <a:latin typeface="Helvetica" panose="020B0604020202020204" pitchFamily="34" charset="0"/>
              </a:rPr>
              <a:t>2 * 60 = 120 с</a:t>
            </a:r>
          </a:p>
          <a:p>
            <a:r>
              <a:rPr lang="ru-RU" sz="2400" dirty="0" smtClean="0"/>
              <a:t>Одним </a:t>
            </a:r>
            <a:r>
              <a:rPr lang="ru-RU" sz="2400" dirty="0"/>
              <a:t>из способов вычисления скорости передачи данных является деление объема переданных данных на временной промежуток, за который данные были переданы</a:t>
            </a:r>
            <a:r>
              <a:rPr lang="ru-RU" sz="2400" dirty="0" smtClean="0"/>
              <a:t>.</a:t>
            </a:r>
          </a:p>
          <a:p>
            <a:r>
              <a:rPr lang="en-US" sz="2400" dirty="0" smtClean="0"/>
              <a:t>   V = I / t </a:t>
            </a:r>
            <a:r>
              <a:rPr lang="ru-RU" sz="2400" dirty="0" smtClean="0"/>
              <a:t>, тогда </a:t>
            </a:r>
            <a:r>
              <a:rPr lang="ru-RU" sz="2400" b="1" dirty="0" smtClean="0"/>
              <a:t>чтобы </a:t>
            </a:r>
            <a:r>
              <a:rPr lang="ru-RU" sz="2400" b="1" dirty="0"/>
              <a:t>вычислить скорость в Кб/с, </a:t>
            </a:r>
            <a:r>
              <a:rPr lang="ru-RU" sz="2400" b="1" dirty="0" smtClean="0"/>
              <a:t>мы </a:t>
            </a:r>
            <a:r>
              <a:rPr lang="ru-RU" sz="2400" b="1" dirty="0"/>
              <a:t>должны преобразовать Мб в Кб:</a:t>
            </a:r>
            <a:r>
              <a:rPr lang="ru-RU" sz="2400" dirty="0"/>
              <a:t> 1 Мб = 1000 Кб.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нашем примере: 25 Мб </a:t>
            </a:r>
            <a:r>
              <a:rPr lang="ru-RU" sz="2400" dirty="0" smtClean="0"/>
              <a:t>=1000* 25 = </a:t>
            </a:r>
            <a:r>
              <a:rPr lang="ru-RU" sz="2400" dirty="0"/>
              <a:t>25000 Кб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en-US" sz="2400" dirty="0" smtClean="0"/>
              <a:t>V = 25000 / 120 = 208</a:t>
            </a:r>
            <a:r>
              <a:rPr lang="ru-RU" sz="2400" dirty="0" smtClean="0"/>
              <a:t>,33 Кб/с</a:t>
            </a:r>
          </a:p>
          <a:p>
            <a:r>
              <a:rPr lang="ru-RU" sz="2400" dirty="0" smtClean="0"/>
              <a:t>Ответ: 209 Кб/с</a:t>
            </a:r>
          </a:p>
        </p:txBody>
      </p:sp>
    </p:spTree>
    <p:extLst>
      <p:ext uri="{BB962C8B-B14F-4D97-AF65-F5344CB8AC3E}">
        <p14:creationId xmlns:p14="http://schemas.microsoft.com/office/powerpoint/2010/main" val="376875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1071546"/>
            <a:ext cx="8143932" cy="1296988"/>
          </a:xfrm>
          <a:noFill/>
        </p:spPr>
        <p:txBody>
          <a:bodyPr>
            <a:normAutofit/>
          </a:bodyPr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Скорость передачи данных через ADSL-соединение равна 256000 бит/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Передача файла через это соединение заняла 2 минуты. Определите размер файла в килобайтах.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403648" y="2611734"/>
            <a:ext cx="7643866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ru-RU" sz="2400" b="1" dirty="0"/>
              <a:t>время передачи: </a:t>
            </a:r>
            <a:r>
              <a:rPr lang="en-US" sz="2400" b="1" dirty="0" smtClean="0"/>
              <a:t>t=</a:t>
            </a:r>
            <a:r>
              <a:rPr lang="ru-RU" sz="2400" b="1" dirty="0" smtClean="0"/>
              <a:t>2</a:t>
            </a:r>
            <a:r>
              <a:rPr lang="en-US" sz="2400" b="1" dirty="0"/>
              <a:t>·</a:t>
            </a:r>
            <a:r>
              <a:rPr lang="ru-RU" sz="2400" b="1" dirty="0"/>
              <a:t>60 сек=120 сек</a:t>
            </a:r>
            <a:endParaRPr lang="ru-RU" sz="2400" b="1" baseline="30000" dirty="0"/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ru-RU" sz="2400" b="1" dirty="0"/>
              <a:t>передано </a:t>
            </a:r>
            <a:r>
              <a:rPr lang="ru-RU" sz="2400" b="1" dirty="0" smtClean="0"/>
              <a:t>информации:</a:t>
            </a:r>
            <a:r>
              <a:rPr lang="en-US" sz="2400" b="1" dirty="0" smtClean="0"/>
              <a:t> </a:t>
            </a:r>
            <a:r>
              <a:rPr lang="en-US" sz="2400" b="1" dirty="0" smtClean="0">
                <a:latin typeface="Century Schoolbook" pitchFamily="18" charset="0"/>
                <a:sym typeface="Symbol"/>
              </a:rPr>
              <a:t>I=</a:t>
            </a:r>
            <a:r>
              <a:rPr lang="en-US" sz="2400" b="1" dirty="0" err="1" smtClean="0">
                <a:latin typeface="Century Schoolbook" pitchFamily="18" charset="0"/>
                <a:sym typeface="Symbol"/>
              </a:rPr>
              <a:t>V·t</a:t>
            </a:r>
            <a:endParaRPr lang="en-US" sz="2400" b="1" dirty="0" smtClean="0">
              <a:latin typeface="Century Schoolbook" pitchFamily="18" charset="0"/>
              <a:sym typeface="Symbol"/>
            </a:endParaRP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en-US" sz="2400" b="1" dirty="0" smtClean="0"/>
              <a:t>2</a:t>
            </a:r>
            <a:r>
              <a:rPr lang="ru-RU" sz="2400" b="1" dirty="0" smtClean="0"/>
              <a:t>56000 </a:t>
            </a:r>
            <a:r>
              <a:rPr lang="en-US" sz="2400" b="1" dirty="0" smtClean="0"/>
              <a:t>·</a:t>
            </a:r>
            <a:r>
              <a:rPr lang="ru-RU" sz="2400" b="1" dirty="0"/>
              <a:t>120 </a:t>
            </a:r>
            <a:r>
              <a:rPr lang="ru-RU" sz="2400" b="1" dirty="0" smtClean="0"/>
              <a:t> = 30 720 000 бит </a:t>
            </a:r>
            <a:endParaRPr lang="ru-RU" sz="2400" b="1" dirty="0"/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ru-RU" sz="2400" b="1" dirty="0" smtClean="0"/>
              <a:t>1байт= 8 бит. 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ru-RU" sz="2400" b="1" dirty="0" smtClean="0"/>
              <a:t>Тогда  </a:t>
            </a:r>
            <a:r>
              <a:rPr lang="en-US" sz="2400" b="1" dirty="0" smtClean="0">
                <a:latin typeface="Century Schoolbook" pitchFamily="18" charset="0"/>
                <a:sym typeface="Symbol"/>
              </a:rPr>
              <a:t>I</a:t>
            </a:r>
            <a:r>
              <a:rPr lang="ru-RU" sz="2400" b="1" dirty="0" smtClean="0">
                <a:latin typeface="Century Schoolbook" pitchFamily="18" charset="0"/>
                <a:sym typeface="Symbol"/>
              </a:rPr>
              <a:t> </a:t>
            </a:r>
            <a:r>
              <a:rPr lang="en-US" sz="2400" b="1" dirty="0" smtClean="0">
                <a:latin typeface="Century Schoolbook" pitchFamily="18" charset="0"/>
                <a:sym typeface="Symbol"/>
              </a:rPr>
              <a:t>=</a:t>
            </a:r>
            <a:r>
              <a:rPr lang="ru-RU" sz="2400" b="1" dirty="0" smtClean="0">
                <a:latin typeface="Century Schoolbook" pitchFamily="18" charset="0"/>
                <a:sym typeface="Symbol"/>
              </a:rPr>
              <a:t> 30720000 / 8 = 3 840 000 байт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ru-RU" sz="2400" b="1" dirty="0" smtClean="0">
                <a:latin typeface="Century Schoolbook" pitchFamily="18" charset="0"/>
                <a:sym typeface="Symbol"/>
              </a:rPr>
              <a:t>1 кб = 2    байт =1024 байт</a:t>
            </a:r>
          </a:p>
          <a:p>
            <a:pPr marL="1066800" lvl="1" indent="-436563">
              <a:spcBef>
                <a:spcPct val="20000"/>
              </a:spcBef>
              <a:buClr>
                <a:schemeClr val="accent2"/>
              </a:buClr>
            </a:pPr>
            <a:r>
              <a:rPr lang="ru-RU" sz="2400" b="1" dirty="0" smtClean="0">
                <a:latin typeface="Century Schoolbook" pitchFamily="18" charset="0"/>
                <a:sym typeface="Symbol"/>
              </a:rPr>
              <a:t>Тогда  </a:t>
            </a:r>
            <a:r>
              <a:rPr lang="en-US" sz="2400" b="1" dirty="0" smtClean="0">
                <a:latin typeface="Century Schoolbook" pitchFamily="18" charset="0"/>
                <a:sym typeface="Symbol"/>
              </a:rPr>
              <a:t>I</a:t>
            </a:r>
            <a:r>
              <a:rPr lang="ru-RU" sz="2400" b="1" dirty="0" smtClean="0">
                <a:latin typeface="Century Schoolbook" pitchFamily="18" charset="0"/>
                <a:sym typeface="Symbol"/>
              </a:rPr>
              <a:t> </a:t>
            </a:r>
            <a:r>
              <a:rPr lang="en-US" sz="2400" b="1" dirty="0" smtClean="0">
                <a:latin typeface="Century Schoolbook" pitchFamily="18" charset="0"/>
                <a:sym typeface="Symbol"/>
              </a:rPr>
              <a:t>=</a:t>
            </a:r>
            <a:r>
              <a:rPr lang="ru-RU" sz="2400" b="1" dirty="0" smtClean="0">
                <a:latin typeface="Century Schoolbook" pitchFamily="18" charset="0"/>
                <a:sym typeface="Symbol"/>
              </a:rPr>
              <a:t> 3 840 000 / 1024 = 3750 Кб </a:t>
            </a:r>
            <a:endParaRPr lang="ru-RU" sz="2400" b="1" dirty="0"/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428596" y="2383134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Решение: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539750" y="569277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Ответ:</a:t>
            </a: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1882775" y="5684838"/>
            <a:ext cx="379888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20000"/>
              </a:spcBef>
              <a:buClr>
                <a:schemeClr val="accent2"/>
              </a:buClr>
            </a:pPr>
            <a:r>
              <a:rPr lang="ru-RU" sz="2400" dirty="0"/>
              <a:t>объем файла 3750 Кб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28596" y="857250"/>
            <a:ext cx="7358063" cy="1588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110889" y="4789885"/>
            <a:ext cx="64807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10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404664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Рефлексия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1700808"/>
            <a:ext cx="4572000" cy="40109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Назови</a:t>
            </a:r>
            <a:r>
              <a:rPr lang="ru-RU" sz="4000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Почему</a:t>
            </a:r>
            <a:r>
              <a:rPr lang="ru-RU" sz="4000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</a:t>
            </a:r>
            <a:r>
              <a:rPr lang="ru-RU" sz="4000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b="1" dirty="0" smtClean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Предложи</a:t>
            </a:r>
            <a:r>
              <a:rPr lang="ru-RU" sz="4000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Придумай</a:t>
            </a:r>
            <a:r>
              <a:rPr lang="ru-RU" sz="4000" dirty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Поделись</a:t>
            </a:r>
            <a:r>
              <a:rPr lang="ru-RU" sz="4000" dirty="0" smtClean="0">
                <a:solidFill>
                  <a:srgbClr val="000000"/>
                </a:solidFill>
                <a:latin typeface="Open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80728"/>
            <a:ext cx="75608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Домашнее задание.</a:t>
            </a:r>
          </a:p>
          <a:p>
            <a:endParaRPr lang="ru-RU" sz="2400" dirty="0"/>
          </a:p>
          <a:p>
            <a:r>
              <a:rPr lang="ru-RU" sz="2400" dirty="0" smtClean="0">
                <a:latin typeface="Helvetica" panose="020B0604020202020204" pitchFamily="34" charset="0"/>
              </a:rPr>
              <a:t>Задача №1</a:t>
            </a:r>
          </a:p>
          <a:p>
            <a:r>
              <a:rPr lang="ru-RU" sz="2400" dirty="0" smtClean="0">
                <a:latin typeface="Helvetica" panose="020B0604020202020204" pitchFamily="34" charset="0"/>
              </a:rPr>
              <a:t>325 </a:t>
            </a:r>
            <a:r>
              <a:rPr lang="ru-RU" sz="2400" dirty="0">
                <a:latin typeface="Helvetica" panose="020B0604020202020204" pitchFamily="34" charset="0"/>
              </a:rPr>
              <a:t>Мб данных были переданы за </a:t>
            </a:r>
            <a:r>
              <a:rPr lang="ru-RU" sz="2400" dirty="0" smtClean="0">
                <a:latin typeface="Helvetica" panose="020B0604020202020204" pitchFamily="34" charset="0"/>
              </a:rPr>
              <a:t>5 минут. </a:t>
            </a:r>
            <a:r>
              <a:rPr lang="ru-RU" sz="2400" dirty="0">
                <a:latin typeface="Helvetica" panose="020B0604020202020204" pitchFamily="34" charset="0"/>
              </a:rPr>
              <a:t>Определить скорость передачи данных в килобайтах</a:t>
            </a:r>
            <a:r>
              <a:rPr lang="ru-RU" sz="2400" dirty="0" smtClean="0">
                <a:latin typeface="Helvetica" panose="020B0604020202020204" pitchFamily="34" charset="0"/>
              </a:rPr>
              <a:t>?</a:t>
            </a:r>
          </a:p>
          <a:p>
            <a:endParaRPr lang="ru-RU" sz="2400" dirty="0">
              <a:latin typeface="Helvetica" panose="020B0604020202020204" pitchFamily="34" charset="0"/>
            </a:endParaRPr>
          </a:p>
          <a:p>
            <a:r>
              <a:rPr lang="ru-RU" sz="2400" dirty="0" smtClean="0">
                <a:latin typeface="Helvetica" panose="020B0604020202020204" pitchFamily="34" charset="0"/>
              </a:rPr>
              <a:t>Задача №2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Скорость передачи данных через ADSL-соединение равна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128000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бит/c. Передача файла через это соединение заняла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0,5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минуты. Определите размер файла в килобайтах.</a:t>
            </a:r>
          </a:p>
          <a:p>
            <a:endParaRPr lang="ru-RU" dirty="0" smtClean="0">
              <a:latin typeface="Helvetica" panose="020B0604020202020204" pitchFamily="34" charset="0"/>
            </a:endParaRPr>
          </a:p>
          <a:p>
            <a:endParaRPr lang="ru-RU" dirty="0">
              <a:latin typeface="Helvetica" panose="020B0604020202020204" pitchFamily="34" charset="0"/>
            </a:endParaRPr>
          </a:p>
          <a:p>
            <a:endParaRPr lang="ru-RU" dirty="0">
              <a:latin typeface="Helvetica" panose="020B060402020202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6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2048</TotalTime>
  <Words>413</Words>
  <Application>Microsoft Office PowerPoint</Application>
  <PresentationFormat>Экран (4:3)</PresentationFormat>
  <Paragraphs>74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 Unicode MS</vt:lpstr>
      <vt:lpstr>Arial</vt:lpstr>
      <vt:lpstr>Calibri</vt:lpstr>
      <vt:lpstr>Century Schoolbook</vt:lpstr>
      <vt:lpstr>Helvetica</vt:lpstr>
      <vt:lpstr>OpenSans</vt:lpstr>
      <vt:lpstr>Symbol</vt:lpstr>
      <vt:lpstr>Times New Roman</vt:lpstr>
      <vt:lpstr>Verdana</vt:lpstr>
      <vt:lpstr>Wingdings</vt:lpstr>
      <vt:lpstr>Wingdings 2</vt:lpstr>
      <vt:lpstr>Аспект</vt:lpstr>
      <vt:lpstr>Презентация PowerPoint</vt:lpstr>
      <vt:lpstr>Скорость передачи информации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Исакова</dc:creator>
  <cp:lastModifiedBy>Ученик 6</cp:lastModifiedBy>
  <cp:revision>166</cp:revision>
  <dcterms:created xsi:type="dcterms:W3CDTF">2012-01-21T17:53:30Z</dcterms:created>
  <dcterms:modified xsi:type="dcterms:W3CDTF">2017-10-17T04:19:59Z</dcterms:modified>
</cp:coreProperties>
</file>