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26"/>
  </p:notesMasterIdLst>
  <p:sldIdLst>
    <p:sldId id="256" r:id="rId3"/>
    <p:sldId id="295" r:id="rId4"/>
    <p:sldId id="296" r:id="rId5"/>
    <p:sldId id="297" r:id="rId6"/>
    <p:sldId id="298" r:id="rId7"/>
    <p:sldId id="299" r:id="rId8"/>
    <p:sldId id="300" r:id="rId9"/>
    <p:sldId id="273" r:id="rId10"/>
    <p:sldId id="274" r:id="rId11"/>
    <p:sldId id="275" r:id="rId12"/>
    <p:sldId id="277" r:id="rId13"/>
    <p:sldId id="278" r:id="rId14"/>
    <p:sldId id="279" r:id="rId15"/>
    <p:sldId id="280" r:id="rId16"/>
    <p:sldId id="281" r:id="rId17"/>
    <p:sldId id="305" r:id="rId18"/>
    <p:sldId id="301" r:id="rId19"/>
    <p:sldId id="302" r:id="rId20"/>
    <p:sldId id="303" r:id="rId21"/>
    <p:sldId id="308" r:id="rId22"/>
    <p:sldId id="306" r:id="rId23"/>
    <p:sldId id="307" r:id="rId24"/>
    <p:sldId id="30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6318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7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C1C8F8-DF68-4700-A4F2-13C5B5DA1313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0E31D-F685-444D-8EF8-68A6EEE4B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41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CEC081D2-24AE-4D59-AEAD-BB9B482DB010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26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730A6F-D859-4599-BD85-D3B46B9E3960}" type="datetime8">
              <a:rPr lang="en-US"/>
              <a:pPr>
                <a:defRPr/>
              </a:pPr>
              <a:t>10/12/2017 9:14 AM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AA399C3-E61C-4EAA-82EE-7C6930347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5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35A89-AD26-4637-A55C-4AF51946829B}" type="datetime8">
              <a:rPr lang="en-US"/>
              <a:pPr>
                <a:defRPr/>
              </a:pPr>
              <a:t>10/12/2017 9:14 AM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3856-77BD-4DB3-850E-42DDFBFA6150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2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5B3EF-4939-4BA6-9F76-BE18DC201107}" type="datetime8">
              <a:rPr lang="en-US"/>
              <a:pPr>
                <a:defRPr/>
              </a:pPr>
              <a:t>10/12/2017 9:14 AM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37525-C99F-45F8-BCD6-A23BD19FDB20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9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8D9A4-377A-48FB-8B6E-708277834682}" type="datetime8">
              <a:rPr lang="en-US"/>
              <a:pPr>
                <a:defRPr/>
              </a:pPr>
              <a:t>10/12/2017 9:14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AF31E5-90FB-4748-AA02-1832F863A6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8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3A28F-7BAA-4979-ACB2-657B9A16C0E9}" type="datetime8">
              <a:rPr lang="en-US"/>
              <a:pPr>
                <a:defRPr/>
              </a:pPr>
              <a:t>10/12/2017 9:14 AM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50DC4B-AFC8-4C8B-B50E-63C74BE0A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7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3796AD-1FBE-4746-A9D1-51006446B9BB}" type="datetime8">
              <a:rPr lang="en-US"/>
              <a:pPr>
                <a:defRPr/>
              </a:pPr>
              <a:t>10/12/2017 9:14 AM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487E39-B90D-4E7F-B007-87E5A9D9B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5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F580E6-9B90-4C5A-B742-66F832680966}" type="datetime8">
              <a:rPr lang="en-US"/>
              <a:pPr>
                <a:defRPr/>
              </a:pPr>
              <a:t>10/12/2017 9:14 AM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7A1EBF-F951-486B-8D2A-E5BBF0A73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15B6-2866-4988-A375-DA3B30A24652}" type="datetime8">
              <a:rPr lang="en-US"/>
              <a:pPr>
                <a:defRPr/>
              </a:pPr>
              <a:t>10/12/2017 9:14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3D9562-C15B-401A-B5E8-98285CADB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4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598E-51C8-4EBF-99E4-7E9D97DDB595}" type="datetime8">
              <a:rPr lang="en-US"/>
              <a:pPr>
                <a:defRPr/>
              </a:pPr>
              <a:t>10/12/2017 9:14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BA06C2-5B02-4996-B425-1E9A29B4DF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5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/>
              <a:pPr>
                <a:defRPr/>
              </a:pPr>
              <a:t>10/12/2017 9:14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4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243932-47F8-4FA8-A300-43F4C0F567B1}" type="datetime8">
              <a:rPr lang="en-US"/>
              <a:pPr>
                <a:defRPr/>
              </a:pPr>
              <a:t>10/12/2017 9:14 AM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AEC403-95ED-4CB3-A050-A071737CA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7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949DFD-C07A-4E74-B3AF-1050F0791C74}" type="datetime8">
              <a:rPr lang="en-US"/>
              <a:pPr>
                <a:defRPr/>
              </a:pPr>
              <a:t>10/12/2017 9:14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489A17-E658-43C5-B831-F2760E47AF23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16" r:id="rId10"/>
    <p:sldLayoutId id="214748372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919277" y="1556792"/>
            <a:ext cx="7200800" cy="381642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Результативность деятельности образовательной организации в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2016-2017 учебном  году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cap="none" dirty="0" smtClean="0">
              <a:solidFill>
                <a:srgbClr val="7D9263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b="1" dirty="0"/>
              <a:t>3 место в районных  соревнованиях по стрельбе из пневматической винтовки в </a:t>
            </a:r>
            <a:r>
              <a:rPr lang="ru-RU" sz="2800" b="1" dirty="0" err="1"/>
              <a:t>с.Яр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0" name="Picture 2" descr="CIMG28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35910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IMG28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83767"/>
            <a:ext cx="3816424" cy="334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9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8153400" cy="1206624"/>
          </a:xfrm>
        </p:spPr>
        <p:txBody>
          <a:bodyPr/>
          <a:lstStyle/>
          <a:p>
            <a:pPr lvl="0"/>
            <a:r>
              <a:rPr lang="ru-RU" sz="2800" b="1" dirty="0"/>
              <a:t>3 место в творческом конкурсе «На привале» в районной военно-спортивной игре «Победа»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1026" name="Picture 2" descr="IMG_20170503_1007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G_20170503_1130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010" y="131332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G_20170503_1139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10" y="126875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G_20170503_1218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6446"/>
            <a:ext cx="3240360" cy="256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G_20170503_1230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2627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G_20170503_1412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23" y="3378946"/>
            <a:ext cx="3653730" cy="290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3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12" y="47621"/>
            <a:ext cx="8912984" cy="1275894"/>
          </a:xfrm>
        </p:spPr>
        <p:txBody>
          <a:bodyPr/>
          <a:lstStyle/>
          <a:p>
            <a:pPr lvl="0"/>
            <a:r>
              <a:rPr lang="ru-RU" sz="1600" b="1" dirty="0" smtClean="0"/>
              <a:t>2 общекомандное </a:t>
            </a:r>
            <a:r>
              <a:rPr lang="ru-RU" sz="1600" b="1" dirty="0"/>
              <a:t>место в районных соревнованиях «Безопасное колесо</a:t>
            </a:r>
            <a:r>
              <a:rPr lang="ru-RU" sz="1600" b="1" dirty="0" smtClean="0"/>
              <a:t>»,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2 место в конкурсе «Фигурное вождение велосипеда» </a:t>
            </a:r>
            <a:r>
              <a:rPr lang="ru-RU" sz="1600" b="1" dirty="0" smtClean="0"/>
              <a:t>,1 </a:t>
            </a:r>
            <a:r>
              <a:rPr lang="ru-RU" sz="1600" b="1" dirty="0"/>
              <a:t>место в творческом конкурсе «Вместе за безопасность дорожного </a:t>
            </a:r>
            <a:r>
              <a:rPr lang="ru-RU" sz="1600" b="1" dirty="0" smtClean="0"/>
              <a:t>движения,1 </a:t>
            </a:r>
            <a:r>
              <a:rPr lang="ru-RU" sz="1600" b="1" dirty="0"/>
              <a:t>место в конкурсе «Основы безопасности жизнедеятельности» </a:t>
            </a:r>
            <a:r>
              <a:rPr lang="ru-RU" sz="1600" b="1" dirty="0" smtClean="0"/>
              <a:t>, 1 </a:t>
            </a:r>
            <a:r>
              <a:rPr lang="ru-RU" sz="1600" b="1" dirty="0"/>
              <a:t>место в конкурсе «Знатоки ПДД» на районных соревнованиях «Безопасное колесо» </a:t>
            </a:r>
            <a:br>
              <a:rPr lang="ru-RU" sz="1600" b="1" dirty="0"/>
            </a:b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4" y="1340768"/>
            <a:ext cx="4824536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59" y="1628800"/>
            <a:ext cx="2086135" cy="4558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69" y="1628800"/>
            <a:ext cx="2054246" cy="4558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2" y="4149080"/>
            <a:ext cx="483385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2000" b="1" u="sng" dirty="0"/>
              <a:t>Конференция Первого доклада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1 </a:t>
            </a:r>
            <a:r>
              <a:rPr lang="ru-RU" sz="2000" dirty="0"/>
              <a:t>место  (ученик Ульянов Иван, учитель Кравец Л.Ю.), участие 3 исследовательских работ и 1 проекта.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8" name="Picture 4" descr="IMG_20170504_1305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1800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G_20170504_1353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331236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G_20170504_1436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905784"/>
            <a:ext cx="2952328" cy="15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G_20170504_1444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3384376" cy="190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G_20170504_1244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34552"/>
            <a:ext cx="1897757" cy="299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200" b="1" u="sng" dirty="0"/>
              <a:t>Конкурс «</a:t>
            </a:r>
            <a:r>
              <a:rPr lang="ru-RU" sz="3200" b="1" u="sng" dirty="0" err="1"/>
              <a:t>Джалильские</a:t>
            </a:r>
            <a:r>
              <a:rPr lang="ru-RU" sz="3200" b="1" u="sng" dirty="0"/>
              <a:t> чтения»:</a:t>
            </a:r>
            <a:r>
              <a:rPr lang="ru-RU" sz="3200" u="sng" dirty="0"/>
              <a:t>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5362" name="Picture 2" descr="IMG_20170518_155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17646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9992" y="2690336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*3 </a:t>
            </a:r>
            <a:r>
              <a:rPr lang="ru-RU" dirty="0"/>
              <a:t>место </a:t>
            </a:r>
            <a:r>
              <a:rPr lang="ru-RU" dirty="0" err="1"/>
              <a:t>Зумарева</a:t>
            </a:r>
            <a:r>
              <a:rPr lang="ru-RU" dirty="0"/>
              <a:t> Снежана, </a:t>
            </a:r>
            <a:r>
              <a:rPr lang="ru-RU" dirty="0" smtClean="0"/>
              <a:t>(учитель </a:t>
            </a:r>
            <a:r>
              <a:rPr lang="ru-RU" dirty="0"/>
              <a:t>Пономарева К.В</a:t>
            </a:r>
            <a:r>
              <a:rPr lang="ru-RU" dirty="0" smtClean="0"/>
              <a:t>.),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*3 </a:t>
            </a:r>
            <a:r>
              <a:rPr lang="ru-RU" dirty="0"/>
              <a:t>место учитель Котельникова Т.В.</a:t>
            </a:r>
            <a:br>
              <a:rPr lang="ru-RU" dirty="0"/>
            </a:br>
            <a:r>
              <a:rPr lang="ru-RU" dirty="0" smtClean="0"/>
              <a:t>*3 </a:t>
            </a:r>
            <a:r>
              <a:rPr lang="ru-RU" dirty="0"/>
              <a:t>место родитель Ульянова ВС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3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1480" cy="990600"/>
          </a:xfrm>
        </p:spPr>
        <p:txBody>
          <a:bodyPr/>
          <a:lstStyle/>
          <a:p>
            <a:pPr lvl="0" algn="ctr"/>
            <a:r>
              <a:rPr lang="ru-RU" sz="3600" b="1" u="sng" dirty="0"/>
              <a:t>Учебные сборы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2050" name="Picture 2" descr="IMG_20170519_1258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37" y="155679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501317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этом году наш ученик был одним из лучших участников сборов. Он получил множество грамот и дипломов за различные достижения и благодарность родителям от военного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комиссариата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ru-RU" dirty="0" smtClean="0"/>
              <a:t> </a:t>
            </a:r>
            <a:r>
              <a:rPr lang="ru-RU" dirty="0"/>
              <a:t>5 грамот в соревнованиях , ученик </a:t>
            </a:r>
            <a:r>
              <a:rPr lang="ru-RU" dirty="0" err="1"/>
              <a:t>Камалутдинов</a:t>
            </a:r>
            <a:r>
              <a:rPr lang="ru-RU" dirty="0"/>
              <a:t> К, (учитель Большаков М.В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2052" name="Picture 4" descr="IMG_20170515_0913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60" y="1556792"/>
            <a:ext cx="372159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8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Всероссийская  олимпиада </a:t>
            </a:r>
            <a:r>
              <a:rPr lang="ru-RU" sz="4000" dirty="0"/>
              <a:t>школьников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  </a:t>
            </a:r>
            <a:r>
              <a:rPr lang="ru-RU" dirty="0"/>
              <a:t>школьном этапе  </a:t>
            </a:r>
            <a:r>
              <a:rPr lang="ru-RU" dirty="0" err="1"/>
              <a:t>ВсОШ</a:t>
            </a:r>
            <a:r>
              <a:rPr lang="ru-RU" dirty="0"/>
              <a:t>- многоразовое участие 286 (111%), одноразовое участие 32- 100% , </a:t>
            </a:r>
            <a:r>
              <a:rPr lang="ru-RU" dirty="0" smtClean="0"/>
              <a:t>18 </a:t>
            </a:r>
            <a:r>
              <a:rPr lang="ru-RU" dirty="0"/>
              <a:t>победителей, 30 призеров (качество проведения 17</a:t>
            </a:r>
            <a:r>
              <a:rPr lang="ru-RU" dirty="0" smtClean="0"/>
              <a:t>%).</a:t>
            </a:r>
          </a:p>
          <a:p>
            <a:r>
              <a:rPr lang="ru-RU" dirty="0" smtClean="0"/>
              <a:t>На </a:t>
            </a:r>
            <a:r>
              <a:rPr lang="ru-RU" dirty="0"/>
              <a:t>муниципальном этапе  </a:t>
            </a:r>
            <a:r>
              <a:rPr lang="ru-RU" dirty="0" err="1"/>
              <a:t>ВсОШ</a:t>
            </a:r>
            <a:r>
              <a:rPr lang="ru-RU" dirty="0"/>
              <a:t>  приняли   многоразовое участие 28, одноразовое участие 11 обучающихся. Призовое  3 место   по физической культуре  у ученика 6 класса </a:t>
            </a:r>
            <a:r>
              <a:rPr lang="ru-RU" dirty="0" err="1"/>
              <a:t>Зумарева</a:t>
            </a:r>
            <a:r>
              <a:rPr lang="ru-RU" dirty="0"/>
              <a:t> Сергея.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87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u="sng" dirty="0"/>
              <a:t>Организация  кружковой деятельности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138864" cy="4572000"/>
          </a:xfrm>
        </p:spPr>
        <p:txBody>
          <a:bodyPr/>
          <a:lstStyle/>
          <a:p>
            <a:r>
              <a:rPr lang="ru-RU" dirty="0"/>
              <a:t>В школе организованы и функционируют 19 кружков, из них 13  в рамках ФГОС.</a:t>
            </a:r>
          </a:p>
          <a:p>
            <a:r>
              <a:rPr lang="ru-RU" dirty="0"/>
              <a:t>59/59=100% обучающихся посещают  школьные кружки.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1560" y="1589567"/>
            <a:ext cx="8119540" cy="4572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646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/>
              <a:t>Дополнительное образование в ОУ</a:t>
            </a:r>
            <a:r>
              <a:rPr lang="ru-RU" sz="4000" dirty="0"/>
              <a:t>: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В  рамках межведомственного  (сетевого ) взаимодействия  ОУ с РДШИ , с начала учебного года функционирует  кружок «Обучение игре на гитаре» под руководством  </a:t>
            </a:r>
            <a:r>
              <a:rPr lang="ru-RU" dirty="0" err="1"/>
              <a:t>Торгашева</a:t>
            </a:r>
            <a:r>
              <a:rPr lang="ru-RU" dirty="0"/>
              <a:t>  А.В.  , кружок посещали  5 учеников, итоги работы кружка были подведены на  отчетном  концерте  в рамках летней оздоровительной кампании</a:t>
            </a:r>
          </a:p>
        </p:txBody>
      </p:sp>
    </p:spTree>
    <p:extLst>
      <p:ext uri="{BB962C8B-B14F-4D97-AF65-F5344CB8AC3E}">
        <p14:creationId xmlns:p14="http://schemas.microsoft.com/office/powerpoint/2010/main" val="95986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Кадровое обеспечение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 smtClean="0"/>
              <a:t>В 2016-2017 учебном году в школе работали  13 </a:t>
            </a:r>
            <a:r>
              <a:rPr lang="ru-RU" sz="1600" dirty="0"/>
              <a:t>педагогов </a:t>
            </a:r>
            <a:r>
              <a:rPr lang="ru-RU" sz="1600" dirty="0" smtClean="0"/>
              <a:t>. Средний  возраст учителей </a:t>
            </a:r>
          </a:p>
          <a:p>
            <a:pPr marL="0" indent="0">
              <a:buNone/>
            </a:pPr>
            <a:r>
              <a:rPr lang="ru-RU" sz="1600" dirty="0" smtClean="0"/>
              <a:t>48 </a:t>
            </a:r>
            <a:r>
              <a:rPr lang="ru-RU" sz="1600" dirty="0"/>
              <a:t>лет. Средний педагогический стаж работы учителей в школе  составил 25 лет.</a:t>
            </a:r>
          </a:p>
          <a:p>
            <a:pPr marL="0" indent="0">
              <a:buNone/>
            </a:pPr>
            <a:r>
              <a:rPr lang="ru-RU" sz="1600" dirty="0"/>
              <a:t>В числе работающих педагогов ОУ:</a:t>
            </a:r>
          </a:p>
          <a:p>
            <a:pPr marL="0" indent="0">
              <a:buNone/>
            </a:pPr>
            <a:r>
              <a:rPr lang="ru-RU" sz="1600" dirty="0"/>
              <a:t>- ведомственные награды имеют 4 человека (30 %)</a:t>
            </a:r>
          </a:p>
          <a:p>
            <a:pPr marL="0" indent="0">
              <a:buNone/>
            </a:pPr>
            <a:r>
              <a:rPr lang="ru-RU" sz="1600" b="1" u="sng" dirty="0"/>
              <a:t>По уровню образования: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- 8 педагогов (61%) имеют высшее образование,</a:t>
            </a:r>
          </a:p>
          <a:p>
            <a:pPr marL="0" indent="0">
              <a:buNone/>
            </a:pPr>
            <a:r>
              <a:rPr lang="ru-RU" sz="1600" dirty="0"/>
              <a:t>- 5 педагогов (39%) среднее специальное педагогическое.</a:t>
            </a:r>
          </a:p>
          <a:p>
            <a:pPr marL="0" indent="0">
              <a:buNone/>
            </a:pPr>
            <a:r>
              <a:rPr lang="ru-RU" sz="1600" dirty="0"/>
              <a:t>Имеют высшее и среднее специальное педагогическое образование 100 % педагогов.</a:t>
            </a:r>
          </a:p>
          <a:p>
            <a:pPr marL="0" indent="0">
              <a:buNone/>
            </a:pPr>
            <a:r>
              <a:rPr lang="ru-RU" sz="1600" b="1" u="sng" dirty="0"/>
              <a:t>По уровню квалификации: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Высшая квалификационная категория - 1 человек (26 %)</a:t>
            </a:r>
          </a:p>
          <a:p>
            <a:pPr marL="0" indent="0">
              <a:buNone/>
            </a:pPr>
            <a:r>
              <a:rPr lang="ru-RU" sz="1600" dirty="0"/>
              <a:t>Первая квалификационная категория – 8 человек (61%)</a:t>
            </a:r>
          </a:p>
          <a:p>
            <a:pPr marL="0" indent="0">
              <a:buNone/>
            </a:pPr>
            <a:r>
              <a:rPr lang="ru-RU" sz="1600" dirty="0"/>
              <a:t>Методическому росту педагогов способствовала аттестация, которую в 2016-2017</a:t>
            </a:r>
          </a:p>
          <a:p>
            <a:pPr marL="0" indent="0">
              <a:buNone/>
            </a:pPr>
            <a:r>
              <a:rPr lang="ru-RU" sz="1600" dirty="0"/>
              <a:t>учебном году </a:t>
            </a:r>
            <a:r>
              <a:rPr lang="ru-RU" sz="1600" dirty="0" smtClean="0"/>
              <a:t>прошли  </a:t>
            </a:r>
            <a:r>
              <a:rPr lang="ru-RU" sz="1600" dirty="0"/>
              <a:t>3 педагога.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0844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 dirty="0"/>
              <a:t>Сохранность </a:t>
            </a:r>
            <a:r>
              <a:rPr lang="ru-RU" sz="3200" b="1" u="sng" dirty="0" smtClean="0"/>
              <a:t>контингента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70516015"/>
              </p:ext>
            </p:extLst>
          </p:nvPr>
        </p:nvGraphicFramePr>
        <p:xfrm>
          <a:off x="539552" y="1556792"/>
          <a:ext cx="8153400" cy="381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1992883"/>
                <a:gridCol w="2083817"/>
                <a:gridCol w="2038350"/>
              </a:tblGrid>
              <a:tr h="763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обучающихся на начало учебного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обучающихся на конец учебного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Сохранность контингента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3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3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2014-2015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3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2015-2016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3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2016-2017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442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Успехи педагогов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1600" b="1" dirty="0" smtClean="0"/>
              <a:t>6 педагогов -100% от запланированных прошли курсовую подготовку</a:t>
            </a:r>
          </a:p>
          <a:p>
            <a:pPr algn="just">
              <a:spcAft>
                <a:spcPts val="0"/>
              </a:spcAft>
            </a:pPr>
            <a:r>
              <a:rPr lang="ru-RU" sz="1600" b="1" dirty="0" smtClean="0"/>
              <a:t>В конкурсе </a:t>
            </a:r>
            <a:r>
              <a:rPr lang="ru-RU" sz="1600" b="1" dirty="0"/>
              <a:t>«Педагог года - 2017» </a:t>
            </a:r>
            <a:r>
              <a:rPr lang="ru-RU" sz="1600" b="1" dirty="0" smtClean="0"/>
              <a:t>- приняла участие учитель английского языка Кравец Л.Ю.– </a:t>
            </a:r>
            <a:r>
              <a:rPr lang="ru-RU" sz="1600" b="1" dirty="0"/>
              <a:t>4 рейтинг  на уровне базовой школы.</a:t>
            </a:r>
          </a:p>
          <a:p>
            <a:pPr algn="just">
              <a:spcAft>
                <a:spcPts val="0"/>
              </a:spcAft>
            </a:pPr>
            <a:r>
              <a:rPr lang="ru-RU" sz="1600" b="1" dirty="0"/>
              <a:t>Участие в педагогических интернет – олимпиадах.</a:t>
            </a:r>
          </a:p>
          <a:p>
            <a:pPr algn="just">
              <a:spcAft>
                <a:spcPts val="0"/>
              </a:spcAft>
            </a:pPr>
            <a:r>
              <a:rPr lang="ru-RU" sz="1600" b="1" dirty="0"/>
              <a:t> Активное участие в МО по предметам, распространение собственного  опыта.</a:t>
            </a:r>
          </a:p>
          <a:p>
            <a:pPr algn="just">
              <a:spcAft>
                <a:spcPts val="0"/>
              </a:spcAft>
            </a:pPr>
            <a:r>
              <a:rPr lang="ru-RU" sz="1600" b="1" dirty="0"/>
              <a:t>Руководитель МО  учителей литературы районного уровня – Большакова Л.П.</a:t>
            </a:r>
          </a:p>
          <a:p>
            <a:pPr algn="just">
              <a:spcAft>
                <a:spcPts val="0"/>
              </a:spcAft>
            </a:pPr>
            <a:r>
              <a:rPr lang="ru-RU" sz="1600" b="1" dirty="0"/>
              <a:t>Руководитель МО уровня базовой школы по обществознанию  - Павлова Е.Н.</a:t>
            </a:r>
          </a:p>
          <a:p>
            <a:pPr algn="just">
              <a:spcAft>
                <a:spcPts val="0"/>
              </a:spcAft>
            </a:pPr>
            <a:r>
              <a:rPr lang="ru-RU" sz="1600" b="1" dirty="0"/>
              <a:t>Методическая копилка на сайте ОО.</a:t>
            </a:r>
          </a:p>
          <a:p>
            <a:pPr algn="just">
              <a:spcAft>
                <a:spcPts val="0"/>
              </a:spcAft>
            </a:pPr>
            <a:r>
              <a:rPr lang="ru-RU" sz="1600" b="1" dirty="0" smtClean="0"/>
              <a:t>Публикации  </a:t>
            </a:r>
            <a:r>
              <a:rPr lang="ru-RU" sz="1600" b="1" dirty="0"/>
              <a:t>личного педагогического опыта Павловой Е.Н.   в сборнике  «Педагогические чтения -2017»</a:t>
            </a:r>
          </a:p>
          <a:p>
            <a:pPr algn="just">
              <a:spcAft>
                <a:spcPts val="0"/>
              </a:spcAft>
            </a:pPr>
            <a:r>
              <a:rPr lang="ru-RU" sz="1600" b="1" dirty="0"/>
              <a:t> </a:t>
            </a:r>
            <a:r>
              <a:rPr lang="ru-RU" sz="1600" b="1" dirty="0" smtClean="0"/>
              <a:t>Награждения :  в этом учебном году  Грамотой Главы Ялуторовского района награждена </a:t>
            </a:r>
            <a:r>
              <a:rPr lang="ru-RU" sz="1600" b="1" dirty="0" err="1" smtClean="0"/>
              <a:t>Зумарева</a:t>
            </a:r>
            <a:r>
              <a:rPr lang="ru-RU" sz="1600" b="1" dirty="0" smtClean="0"/>
              <a:t> Т.А, Почетными грамотами Отдела образования  награждены : Большаков М.В.. </a:t>
            </a:r>
            <a:r>
              <a:rPr lang="ru-RU" sz="1600" b="1" dirty="0" err="1" smtClean="0"/>
              <a:t>Сирачева</a:t>
            </a:r>
            <a:r>
              <a:rPr lang="ru-RU" sz="1600" b="1" dirty="0" smtClean="0"/>
              <a:t> А.Н., Вахрушева Н.Ю.</a:t>
            </a:r>
            <a:endParaRPr lang="ru-RU" sz="1600" b="1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1414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В 2016-2017 учебном году приобретено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3 новых </a:t>
            </a:r>
            <a:r>
              <a:rPr lang="ru-RU" dirty="0"/>
              <a:t>компьютера</a:t>
            </a:r>
          </a:p>
          <a:p>
            <a:r>
              <a:rPr lang="ru-RU" dirty="0" smtClean="0"/>
              <a:t>Учебная </a:t>
            </a:r>
            <a:r>
              <a:rPr lang="ru-RU" dirty="0"/>
              <a:t>литература, включая рабочие тетради школьников</a:t>
            </a:r>
          </a:p>
          <a:p>
            <a:r>
              <a:rPr lang="ru-RU" dirty="0"/>
              <a:t>Автобус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212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/>
              <a:t>Создание условий для обучения детей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/>
              <a:t>Косметический ремонт </a:t>
            </a:r>
            <a:r>
              <a:rPr lang="ru-RU" sz="2400" b="1" dirty="0" smtClean="0"/>
              <a:t>: в кабинетах, лестничном отсеке</a:t>
            </a:r>
          </a:p>
          <a:p>
            <a:pPr>
              <a:defRPr/>
            </a:pPr>
            <a:r>
              <a:rPr lang="ru-RU" sz="2400" b="1" dirty="0" smtClean="0"/>
              <a:t>Частично проведен ремонт входной группы, сантехники (замена 3 унитазов, сантехнических составляющих)</a:t>
            </a:r>
          </a:p>
          <a:p>
            <a:pPr>
              <a:defRPr/>
            </a:pPr>
            <a:r>
              <a:rPr lang="ru-RU" sz="2400" b="1" dirty="0" smtClean="0"/>
              <a:t>Замена светильников в кабинетах английского языка, русского языка, входной </a:t>
            </a:r>
            <a:r>
              <a:rPr lang="ru-RU" sz="2400" b="1" dirty="0" smtClean="0"/>
              <a:t>группы</a:t>
            </a:r>
          </a:p>
          <a:p>
            <a:pPr>
              <a:defRPr/>
            </a:pPr>
            <a:r>
              <a:rPr lang="ru-RU" sz="2400" b="1" dirty="0" smtClean="0"/>
              <a:t>Восстановлена часть школьного ограждения</a:t>
            </a:r>
            <a:endParaRPr lang="ru-RU" sz="2400" b="1" dirty="0" smtClean="0"/>
          </a:p>
          <a:p>
            <a:pPr>
              <a:defRPr/>
            </a:pPr>
            <a:r>
              <a:rPr lang="ru-RU" sz="2400" b="1" dirty="0" smtClean="0"/>
              <a:t>В октябре будут установлены осветительные приборы по всему периметру школу.</a:t>
            </a:r>
            <a:endParaRPr lang="ru-RU" sz="24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835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Взаимосвязь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1800" b="1" dirty="0" smtClean="0"/>
              <a:t>47 % родителей </a:t>
            </a:r>
            <a:r>
              <a:rPr lang="ru-RU" sz="1800" b="1" dirty="0"/>
              <a:t>являются постоянными участниками школьных мероприятий. </a:t>
            </a:r>
          </a:p>
          <a:p>
            <a:pPr>
              <a:spcAft>
                <a:spcPts val="0"/>
              </a:spcAft>
            </a:pPr>
            <a:r>
              <a:rPr lang="ru-RU" sz="1800" b="1" dirty="0" smtClean="0"/>
              <a:t>Форум </a:t>
            </a:r>
            <a:r>
              <a:rPr lang="ru-RU" sz="1800" b="1" dirty="0"/>
              <a:t>«Большая перемена»</a:t>
            </a:r>
          </a:p>
          <a:p>
            <a:pPr>
              <a:spcAft>
                <a:spcPts val="0"/>
              </a:spcAft>
            </a:pPr>
            <a:r>
              <a:rPr lang="ru-RU" sz="1800" b="1" dirty="0" err="1"/>
              <a:t>Квест</a:t>
            </a:r>
            <a:r>
              <a:rPr lang="ru-RU" sz="1800" b="1" dirty="0"/>
              <a:t>-игра «Я люблю Ялуторовский район»</a:t>
            </a:r>
          </a:p>
          <a:p>
            <a:pPr>
              <a:spcAft>
                <a:spcPts val="0"/>
              </a:spcAft>
            </a:pPr>
            <a:r>
              <a:rPr lang="ru-RU" sz="1800" b="1" dirty="0" smtClean="0"/>
              <a:t>Масленица</a:t>
            </a:r>
            <a:r>
              <a:rPr lang="ru-RU" sz="1800" b="1" dirty="0"/>
              <a:t>, </a:t>
            </a:r>
            <a:endParaRPr lang="ru-RU" sz="1800" b="1" dirty="0" smtClean="0"/>
          </a:p>
          <a:p>
            <a:pPr>
              <a:spcAft>
                <a:spcPts val="0"/>
              </a:spcAft>
            </a:pPr>
            <a:r>
              <a:rPr lang="ru-RU" sz="1800" b="1" dirty="0" smtClean="0"/>
              <a:t>День </a:t>
            </a:r>
            <a:r>
              <a:rPr lang="ru-RU" sz="1800" b="1" dirty="0"/>
              <a:t>защиты детей, </a:t>
            </a:r>
            <a:endParaRPr lang="ru-RU" sz="1800" b="1" dirty="0" smtClean="0"/>
          </a:p>
          <a:p>
            <a:pPr>
              <a:spcAft>
                <a:spcPts val="0"/>
              </a:spcAft>
            </a:pPr>
            <a:r>
              <a:rPr lang="ru-RU" sz="1800" b="1" dirty="0"/>
              <a:t>С</a:t>
            </a:r>
            <a:r>
              <a:rPr lang="ru-RU" sz="1800" b="1" dirty="0" smtClean="0"/>
              <a:t>портивно </a:t>
            </a:r>
            <a:r>
              <a:rPr lang="ru-RU" sz="1800" b="1" dirty="0"/>
              <a:t>– соревновательные мероприятия</a:t>
            </a: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10848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 dirty="0"/>
              <a:t>Успеваемость и качество </a:t>
            </a:r>
            <a:r>
              <a:rPr lang="ru-RU" sz="3200" b="1" u="sng" dirty="0" smtClean="0"/>
              <a:t>знаний </a:t>
            </a:r>
            <a:r>
              <a:rPr lang="ru-RU" sz="3200" b="1" u="sng" dirty="0"/>
              <a:t>учащихся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58118311"/>
              </p:ext>
            </p:extLst>
          </p:nvPr>
        </p:nvGraphicFramePr>
        <p:xfrm>
          <a:off x="612775" y="1600200"/>
          <a:ext cx="8153400" cy="406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812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Учебный год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общей успеваемости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качественной успеваемости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34,7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2014-2015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2015-2016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27,3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2016-2017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8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44624"/>
            <a:ext cx="8153400" cy="1174576"/>
          </a:xfrm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Количество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учащихся, освоивших основные образовательные программы (%) от общего количества </a:t>
            </a:r>
            <a:br>
              <a:rPr lang="ru-RU" sz="20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b="1" dirty="0">
                <a:solidFill>
                  <a:prstClr val="white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  <a:br>
              <a:rPr lang="ru-RU" sz="2000" b="1" dirty="0">
                <a:solidFill>
                  <a:prstClr val="white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71063769"/>
              </p:ext>
            </p:extLst>
          </p:nvPr>
        </p:nvGraphicFramePr>
        <p:xfrm>
          <a:off x="612775" y="1600200"/>
          <a:ext cx="8153400" cy="521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86981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обучающихся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учащихся, освоивших основные образовательные программы (%) от общего количества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9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«5»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«4» и «5»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9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(7%)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(28%)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9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2014-2015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(4%)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 (21%)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9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2015-2016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(5%)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 (27%)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9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2016-2017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(8%)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 (38%)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37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u="sng" dirty="0"/>
              <a:t>Т</a:t>
            </a:r>
            <a:r>
              <a:rPr lang="ru-RU" sz="3600" b="1" u="sng" dirty="0" smtClean="0"/>
              <a:t>радиционные  </a:t>
            </a:r>
            <a:r>
              <a:rPr lang="ru-RU" sz="3600" b="1" u="sng" dirty="0"/>
              <a:t>воспитательные    мероприятия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496943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24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/>
              <a:t>«Поздравь своего учителя» (для педагогов и ветеранов)</a:t>
            </a:r>
          </a:p>
          <a:p>
            <a:r>
              <a:rPr lang="ru-RU" sz="2400" dirty="0"/>
              <a:t>•	«Не забудь поздравить маму»</a:t>
            </a:r>
          </a:p>
          <a:p>
            <a:r>
              <a:rPr lang="ru-RU" sz="2400" dirty="0"/>
              <a:t>•	«Новогодний фейерверк»</a:t>
            </a:r>
          </a:p>
          <a:p>
            <a:r>
              <a:rPr lang="ru-RU" sz="2400" dirty="0"/>
              <a:t>•	Патриотический месячник «Декада мужества»</a:t>
            </a:r>
          </a:p>
          <a:p>
            <a:r>
              <a:rPr lang="ru-RU" sz="2400" dirty="0"/>
              <a:t>•	Вахта памяти</a:t>
            </a:r>
          </a:p>
          <a:p>
            <a:r>
              <a:rPr lang="ru-RU" sz="2400" dirty="0"/>
              <a:t>•	«Письмо ветерану»</a:t>
            </a:r>
          </a:p>
          <a:p>
            <a:r>
              <a:rPr lang="ru-RU" sz="2400" dirty="0"/>
              <a:t>•	Поздравление ветеранов труда с Днем Победы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519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Проект года : </a:t>
            </a:r>
            <a:r>
              <a:rPr lang="ru-RU" sz="3600" dirty="0" err="1" smtClean="0"/>
              <a:t>Квест</a:t>
            </a:r>
            <a:r>
              <a:rPr lang="ru-RU" sz="3600" dirty="0" smtClean="0"/>
              <a:t> </a:t>
            </a:r>
            <a:r>
              <a:rPr lang="ru-RU" sz="3600" dirty="0"/>
              <a:t>– </a:t>
            </a:r>
            <a:r>
              <a:rPr lang="ru-RU" sz="3600" dirty="0" smtClean="0"/>
              <a:t>игра </a:t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ru-RU" sz="3600" dirty="0"/>
              <a:t>Я люблю Ялуторовский район»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58516427"/>
              </p:ext>
            </p:extLst>
          </p:nvPr>
        </p:nvGraphicFramePr>
        <p:xfrm>
          <a:off x="612775" y="1600200"/>
          <a:ext cx="815340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проведения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Исследовательский проект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7.10.16.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«Учителями славится Россия»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Ученики 9 класса.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Руководитель  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Зумарева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Т.А.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21.10.16.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«Моя деревня, воспетая в стихах» (Южная и Прогресс)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Руководитель Пономарева К.В. 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11.11.16.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«История Романовской церкви»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Руководитель Гущеварова З.Л. 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25.11.16.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 жизни и быте племени Гороховской культуры»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Руководитель Павлова Е.Н.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Тимофеева Алена (7кл.) и Тимофеева Юлия. (6кл.)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9.12.16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«История возрождения часовни имени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Георгия Победоносца в Южной»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Ученики 5-6 классов.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Руководитель Большакова Л.П.        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23.12.16.«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«История основания деревни Прогресс»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Ученики 2-4 классов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Руководитель 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Сирачева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А.Н.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20.01.17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 спортивной жизни учащихся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Южной восьмилетней школы в 1970-1980-х гг». 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Ученики 7-8 классов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Руководитель Гурьева М.В.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3.02.17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«Южная восьмилетняя школа- культурно-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просветительский центр населения»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Учащиеся 11 класса.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Руководитель Павлова Е.Н.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17.02.17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«Тайна прабабушкиной опояски». 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Ульянова Анастасия и ученики 1-3 классов.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Руководитель Котельникова Т.В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71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426896" cy="824136"/>
          </a:xfrm>
        </p:spPr>
        <p:txBody>
          <a:bodyPr/>
          <a:lstStyle/>
          <a:p>
            <a:pPr algn="ctr"/>
            <a:r>
              <a:rPr lang="ru-RU" sz="2800" b="1" dirty="0"/>
              <a:t>В    2016-2017 учебном году мы имеем следующие результаты: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89567"/>
            <a:ext cx="4104456" cy="1839433"/>
          </a:xfrm>
        </p:spPr>
        <p:txBody>
          <a:bodyPr/>
          <a:lstStyle/>
          <a:p>
            <a:pPr lvl="0"/>
            <a:r>
              <a:rPr lang="ru-RU" dirty="0"/>
              <a:t>В</a:t>
            </a:r>
            <a:r>
              <a:rPr lang="ru-RU" dirty="0" smtClean="0"/>
              <a:t>ысокий  </a:t>
            </a:r>
            <a:r>
              <a:rPr lang="ru-RU" dirty="0"/>
              <a:t>рейтинг  в районной </a:t>
            </a:r>
            <a:r>
              <a:rPr lang="ru-RU" dirty="0" err="1"/>
              <a:t>квест</a:t>
            </a:r>
            <a:r>
              <a:rPr lang="ru-RU" dirty="0"/>
              <a:t>-игре «Я люблю Ялуторовский район»;</a:t>
            </a:r>
          </a:p>
          <a:p>
            <a:endParaRPr lang="ru-RU" dirty="0"/>
          </a:p>
        </p:txBody>
      </p:sp>
      <p:pic>
        <p:nvPicPr>
          <p:cNvPr id="1026" name="Picture 2" descr="IMG_20170521_231848_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85338"/>
            <a:ext cx="3672408" cy="260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G_20170519_1349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048" y="1456472"/>
            <a:ext cx="3324572" cy="260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G_20170521_215238_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64" y="4221088"/>
            <a:ext cx="336155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b="1" dirty="0"/>
              <a:t>1,2 и 3 места в районном смотре строя и песни;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4680520" cy="280831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2736"/>
            <a:ext cx="4125558" cy="2808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2" y="3933056"/>
            <a:ext cx="4734710" cy="2808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50398"/>
            <a:ext cx="5205679" cy="289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D50839-5819-4DC3-97AB-406CC58463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учебного курса (дизайн Открытая книга)</Template>
  <TotalTime>0</TotalTime>
  <Words>907</Words>
  <Application>Microsoft Office PowerPoint</Application>
  <PresentationFormat>Экран (4:3)</PresentationFormat>
  <Paragraphs>188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Student presentation</vt:lpstr>
      <vt:lpstr>Результативность деятельности образовательной организации в  2016-2017 учебном  году </vt:lpstr>
      <vt:lpstr>Сохранность контингента</vt:lpstr>
      <vt:lpstr>Успеваемость и качество знаний учащихся </vt:lpstr>
      <vt:lpstr> Количество учащихся, освоивших основные образовательные программы (%) от общего количества    </vt:lpstr>
      <vt:lpstr>Традиционные  воспитательные    мероприятия</vt:lpstr>
      <vt:lpstr>Акции</vt:lpstr>
      <vt:lpstr>Проект года : Квест – игра  «Я люблю Ялуторовский район»</vt:lpstr>
      <vt:lpstr>В    2016-2017 учебном году мы имеем следующие результаты:</vt:lpstr>
      <vt:lpstr>1,2 и 3 места в районном смотре строя и песни; </vt:lpstr>
      <vt:lpstr>3 место в районных  соревнованиях по стрельбе из пневматической винтовки в с.Яр </vt:lpstr>
      <vt:lpstr>3 место в творческом конкурсе «На привале» в районной военно-спортивной игре «Победа» </vt:lpstr>
      <vt:lpstr>2 общекомандное место в районных соревнованиях «Безопасное колесо», 2 место в конкурсе «Фигурное вождение велосипеда» ,1 место в творческом конкурсе «Вместе за безопасность дорожного движения,1 место в конкурсе «Основы безопасности жизнедеятельности» , 1 место в конкурсе «Знатоки ПДД» на районных соревнованиях «Безопасное колесо»  </vt:lpstr>
      <vt:lpstr>Конференция Первого доклада   1 место  (ученик Ульянов Иван, учитель Кравец Л.Ю.), участие 3 исследовательских работ и 1 проекта. </vt:lpstr>
      <vt:lpstr>Конкурс «Джалильские чтения»:  </vt:lpstr>
      <vt:lpstr>Учебные сборы </vt:lpstr>
      <vt:lpstr>Всероссийская  олимпиада школьников </vt:lpstr>
      <vt:lpstr>Организация  кружковой деятельности </vt:lpstr>
      <vt:lpstr>Дополнительное образование в ОУ:  </vt:lpstr>
      <vt:lpstr>Кадровое обеспечение</vt:lpstr>
      <vt:lpstr>Успехи педагогов</vt:lpstr>
      <vt:lpstr>В 2016-2017 учебном году приобретено </vt:lpstr>
      <vt:lpstr>Создание условий для обучения детей</vt:lpstr>
      <vt:lpstr>Взаимосвязь с родителями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2017-07-27T01:01:18Z</dcterms:created>
  <dcterms:modified xsi:type="dcterms:W3CDTF">2017-10-12T04:40:14Z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TC101671251049</vt:lpwstr>
  </property>
</Properties>
</file>