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6" r:id="rId2"/>
    <p:sldId id="258" r:id="rId3"/>
    <p:sldId id="259" r:id="rId4"/>
    <p:sldId id="260" r:id="rId5"/>
    <p:sldId id="261" r:id="rId6"/>
    <p:sldId id="262" r:id="rId7"/>
    <p:sldId id="263" r:id="rId8"/>
    <p:sldId id="264" r:id="rId9"/>
    <p:sldId id="257"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2F1DF0-651F-4656-8648-3E2B94A2A214}" type="datetimeFigureOut">
              <a:rPr lang="ru-RU" smtClean="0"/>
              <a:pPr/>
              <a:t>26.03.2020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850ACDC-F6A0-4C01-BB79-848A3F1FE3F7}" type="slidenum">
              <a:rPr lang="ru-RU" smtClean="0"/>
              <a:pPr/>
              <a:t>‹#›</a:t>
            </a:fld>
            <a:endParaRPr lang="ru-RU"/>
          </a:p>
        </p:txBody>
      </p:sp>
    </p:spTree>
    <p:extLst>
      <p:ext uri="{BB962C8B-B14F-4D97-AF65-F5344CB8AC3E}">
        <p14:creationId xmlns:p14="http://schemas.microsoft.com/office/powerpoint/2010/main" val="3468093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D850ACDC-F6A0-4C01-BB79-848A3F1FE3F7}" type="slidenum">
              <a:rPr lang="ru-RU" smtClean="0"/>
              <a:pPr/>
              <a:t>1</a:t>
            </a:fld>
            <a:endParaRPr lang="ru-RU"/>
          </a:p>
        </p:txBody>
      </p:sp>
    </p:spTree>
    <p:extLst>
      <p:ext uri="{BB962C8B-B14F-4D97-AF65-F5344CB8AC3E}">
        <p14:creationId xmlns:p14="http://schemas.microsoft.com/office/powerpoint/2010/main" val="5887186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D850ACDC-F6A0-4C01-BB79-848A3F1FE3F7}" type="slidenum">
              <a:rPr lang="ru-RU" smtClean="0"/>
              <a:pPr/>
              <a:t>2</a:t>
            </a:fld>
            <a:endParaRPr lang="ru-RU"/>
          </a:p>
        </p:txBody>
      </p:sp>
    </p:spTree>
    <p:extLst>
      <p:ext uri="{BB962C8B-B14F-4D97-AF65-F5344CB8AC3E}">
        <p14:creationId xmlns:p14="http://schemas.microsoft.com/office/powerpoint/2010/main" val="16050693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D850ACDC-F6A0-4C01-BB79-848A3F1FE3F7}" type="slidenum">
              <a:rPr lang="ru-RU" smtClean="0"/>
              <a:pPr/>
              <a:t>3</a:t>
            </a:fld>
            <a:endParaRPr lang="ru-RU"/>
          </a:p>
        </p:txBody>
      </p:sp>
    </p:spTree>
    <p:extLst>
      <p:ext uri="{BB962C8B-B14F-4D97-AF65-F5344CB8AC3E}">
        <p14:creationId xmlns:p14="http://schemas.microsoft.com/office/powerpoint/2010/main" val="36941617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D850ACDC-F6A0-4C01-BB79-848A3F1FE3F7}" type="slidenum">
              <a:rPr lang="ru-RU" smtClean="0"/>
              <a:pPr/>
              <a:t>4</a:t>
            </a:fld>
            <a:endParaRPr lang="ru-RU"/>
          </a:p>
        </p:txBody>
      </p:sp>
    </p:spTree>
    <p:extLst>
      <p:ext uri="{BB962C8B-B14F-4D97-AF65-F5344CB8AC3E}">
        <p14:creationId xmlns:p14="http://schemas.microsoft.com/office/powerpoint/2010/main" val="17381309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D850ACDC-F6A0-4C01-BB79-848A3F1FE3F7}" type="slidenum">
              <a:rPr lang="ru-RU" smtClean="0"/>
              <a:pPr/>
              <a:t>5</a:t>
            </a:fld>
            <a:endParaRPr lang="ru-RU"/>
          </a:p>
        </p:txBody>
      </p:sp>
    </p:spTree>
    <p:extLst>
      <p:ext uri="{BB962C8B-B14F-4D97-AF65-F5344CB8AC3E}">
        <p14:creationId xmlns:p14="http://schemas.microsoft.com/office/powerpoint/2010/main" val="30475670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D850ACDC-F6A0-4C01-BB79-848A3F1FE3F7}" type="slidenum">
              <a:rPr lang="ru-RU" smtClean="0"/>
              <a:pPr/>
              <a:t>6</a:t>
            </a:fld>
            <a:endParaRPr lang="ru-RU"/>
          </a:p>
        </p:txBody>
      </p:sp>
    </p:spTree>
    <p:extLst>
      <p:ext uri="{BB962C8B-B14F-4D97-AF65-F5344CB8AC3E}">
        <p14:creationId xmlns:p14="http://schemas.microsoft.com/office/powerpoint/2010/main" val="10985116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D850ACDC-F6A0-4C01-BB79-848A3F1FE3F7}" type="slidenum">
              <a:rPr lang="ru-RU" smtClean="0"/>
              <a:pPr/>
              <a:t>7</a:t>
            </a:fld>
            <a:endParaRPr lang="ru-RU"/>
          </a:p>
        </p:txBody>
      </p:sp>
    </p:spTree>
    <p:extLst>
      <p:ext uri="{BB962C8B-B14F-4D97-AF65-F5344CB8AC3E}">
        <p14:creationId xmlns:p14="http://schemas.microsoft.com/office/powerpoint/2010/main" val="1016988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D850ACDC-F6A0-4C01-BB79-848A3F1FE3F7}" type="slidenum">
              <a:rPr lang="ru-RU" smtClean="0"/>
              <a:pPr/>
              <a:t>8</a:t>
            </a:fld>
            <a:endParaRPr lang="ru-RU"/>
          </a:p>
        </p:txBody>
      </p:sp>
    </p:spTree>
    <p:extLst>
      <p:ext uri="{BB962C8B-B14F-4D97-AF65-F5344CB8AC3E}">
        <p14:creationId xmlns:p14="http://schemas.microsoft.com/office/powerpoint/2010/main" val="36623030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a:p>
        </p:txBody>
      </p:sp>
      <p:sp>
        <p:nvSpPr>
          <p:cNvPr id="4" name="Номер слайда 3"/>
          <p:cNvSpPr>
            <a:spLocks noGrp="1"/>
          </p:cNvSpPr>
          <p:nvPr>
            <p:ph type="sldNum" sz="quarter" idx="10"/>
          </p:nvPr>
        </p:nvSpPr>
        <p:spPr/>
        <p:txBody>
          <a:bodyPr/>
          <a:lstStyle/>
          <a:p>
            <a:fld id="{D850ACDC-F6A0-4C01-BB79-848A3F1FE3F7}" type="slidenum">
              <a:rPr lang="ru-RU" smtClean="0"/>
              <a:pPr/>
              <a:t>9</a:t>
            </a:fld>
            <a:endParaRPr lang="ru-RU"/>
          </a:p>
        </p:txBody>
      </p:sp>
    </p:spTree>
    <p:extLst>
      <p:ext uri="{BB962C8B-B14F-4D97-AF65-F5344CB8AC3E}">
        <p14:creationId xmlns:p14="http://schemas.microsoft.com/office/powerpoint/2010/main" val="28061191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F2DA3332-2E1F-47CD-9192-1745678FA40E}" type="datetimeFigureOut">
              <a:rPr lang="ru-RU" smtClean="0"/>
              <a:pPr/>
              <a:t>26.03.2020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099DDBA-DD3B-4E9A-829E-696A37058F44}"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2DA3332-2E1F-47CD-9192-1745678FA40E}" type="datetimeFigureOut">
              <a:rPr lang="ru-RU" smtClean="0"/>
              <a:pPr/>
              <a:t>26.03.2020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099DDBA-DD3B-4E9A-829E-696A37058F44}"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2DA3332-2E1F-47CD-9192-1745678FA40E}" type="datetimeFigureOut">
              <a:rPr lang="ru-RU" smtClean="0"/>
              <a:pPr/>
              <a:t>26.03.2020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099DDBA-DD3B-4E9A-829E-696A37058F44}"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2DA3332-2E1F-47CD-9192-1745678FA40E}" type="datetimeFigureOut">
              <a:rPr lang="ru-RU" smtClean="0"/>
              <a:pPr/>
              <a:t>26.03.2020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099DDBA-DD3B-4E9A-829E-696A37058F44}"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2DA3332-2E1F-47CD-9192-1745678FA40E}" type="datetimeFigureOut">
              <a:rPr lang="ru-RU" smtClean="0"/>
              <a:pPr/>
              <a:t>26.03.2020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099DDBA-DD3B-4E9A-829E-696A37058F44}"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F2DA3332-2E1F-47CD-9192-1745678FA40E}" type="datetimeFigureOut">
              <a:rPr lang="ru-RU" smtClean="0"/>
              <a:pPr/>
              <a:t>26.03.2020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099DDBA-DD3B-4E9A-829E-696A37058F44}"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2DA3332-2E1F-47CD-9192-1745678FA40E}" type="datetimeFigureOut">
              <a:rPr lang="ru-RU" smtClean="0"/>
              <a:pPr/>
              <a:t>26.03.2020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099DDBA-DD3B-4E9A-829E-696A37058F44}"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F2DA3332-2E1F-47CD-9192-1745678FA40E}" type="datetimeFigureOut">
              <a:rPr lang="ru-RU" smtClean="0"/>
              <a:pPr/>
              <a:t>26.03.2020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099DDBA-DD3B-4E9A-829E-696A37058F44}"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2DA3332-2E1F-47CD-9192-1745678FA40E}" type="datetimeFigureOut">
              <a:rPr lang="ru-RU" smtClean="0"/>
              <a:pPr/>
              <a:t>26.03.2020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099DDBA-DD3B-4E9A-829E-696A37058F44}"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2DA3332-2E1F-47CD-9192-1745678FA40E}" type="datetimeFigureOut">
              <a:rPr lang="ru-RU" smtClean="0"/>
              <a:pPr/>
              <a:t>26.03.2020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099DDBA-DD3B-4E9A-829E-696A37058F44}"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2DA3332-2E1F-47CD-9192-1745678FA40E}" type="datetimeFigureOut">
              <a:rPr lang="ru-RU" smtClean="0"/>
              <a:pPr/>
              <a:t>26.03.2020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099DDBA-DD3B-4E9A-829E-696A37058F44}"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00"/>
            </a:gs>
            <a:gs pos="25000">
              <a:srgbClr val="FF6633"/>
            </a:gs>
            <a:gs pos="50000">
              <a:srgbClr val="FFFF00"/>
            </a:gs>
            <a:gs pos="75000">
              <a:srgbClr val="01A78F"/>
            </a:gs>
            <a:gs pos="100000">
              <a:srgbClr val="3366FF"/>
            </a:gs>
          </a:gsLst>
          <a:lin ang="5400000" scaled="0"/>
          <a:tileRect/>
        </a:gradFill>
        <a:effectLst/>
      </p:bgPr>
    </p:bg>
    <p:spTree>
      <p:nvGrpSpPr>
        <p:cNvPr id="1" name=""/>
        <p:cNvGrpSpPr/>
        <p:nvPr/>
      </p:nvGrpSpPr>
      <p:grpSpPr>
        <a:xfrm>
          <a:off x="0" y="0"/>
          <a:ext cx="0" cy="0"/>
          <a:chOff x="0" y="0"/>
          <a:chExt cx="0" cy="0"/>
        </a:xfrm>
      </p:grpSpPr>
      <p:sp>
        <p:nvSpPr>
          <p:cNvPr id="7" name="Прямоугольник 6"/>
          <p:cNvSpPr/>
          <p:nvPr/>
        </p:nvSpPr>
        <p:spPr>
          <a:xfrm>
            <a:off x="214282" y="214290"/>
            <a:ext cx="8715436" cy="6429420"/>
          </a:xfrm>
          <a:prstGeom prst="rect">
            <a:avLst/>
          </a:prstGeom>
          <a:gradFill>
            <a:gsLst>
              <a:gs pos="0">
                <a:schemeClr val="bg1"/>
              </a:gs>
              <a:gs pos="80000">
                <a:schemeClr val="accent3">
                  <a:shade val="93000"/>
                  <a:satMod val="130000"/>
                </a:schemeClr>
              </a:gs>
              <a:gs pos="100000">
                <a:schemeClr val="accent3">
                  <a:shade val="94000"/>
                  <a:satMod val="135000"/>
                </a:schemeClr>
              </a:gs>
            </a:gsLst>
          </a:gradFill>
          <a:ln cmpd="tri">
            <a:solidFill>
              <a:srgbClr val="00B050"/>
            </a:solidFill>
          </a:ln>
        </p:spPr>
        <p:style>
          <a:lnRef idx="0">
            <a:schemeClr val="accent3"/>
          </a:lnRef>
          <a:fillRef idx="3">
            <a:schemeClr val="accent3"/>
          </a:fillRef>
          <a:effectRef idx="3">
            <a:schemeClr val="accent3"/>
          </a:effectRef>
          <a:fontRef idx="minor">
            <a:schemeClr val="lt1"/>
          </a:fontRef>
        </p:style>
        <p:txBody>
          <a:bodyPr rtlCol="0" anchor="ctr"/>
          <a:lstStyle/>
          <a:p>
            <a:pPr algn="ctr"/>
            <a:endParaRPr lang="ru-RU"/>
          </a:p>
        </p:txBody>
      </p:sp>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dirty="0" smtClean="0"/>
              <a:t>Образец заголовка</a:t>
            </a:r>
            <a:endParaRPr lang="ru-RU" dirty="0"/>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dirty="0" smtClean="0"/>
              <a:t>Образец текста</a:t>
            </a:r>
          </a:p>
          <a:p>
            <a:pPr lvl="1"/>
            <a:r>
              <a:rPr lang="ru-RU" dirty="0" smtClean="0"/>
              <a:t>Второй уровень</a:t>
            </a:r>
          </a:p>
          <a:p>
            <a:pPr lvl="2"/>
            <a:r>
              <a:rPr lang="ru-RU" dirty="0" smtClean="0"/>
              <a:t>Третий уровень</a:t>
            </a:r>
          </a:p>
          <a:p>
            <a:pPr lvl="3"/>
            <a:r>
              <a:rPr lang="ru-RU" dirty="0" smtClean="0"/>
              <a:t>Четвертый уровень</a:t>
            </a:r>
          </a:p>
          <a:p>
            <a:pPr lvl="4"/>
            <a:r>
              <a:rPr lang="ru-RU" dirty="0" smtClean="0"/>
              <a:t>Пятый уровень</a:t>
            </a:r>
            <a:endParaRPr lang="ru-RU" dirty="0"/>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DA3332-2E1F-47CD-9192-1745678FA40E}" type="datetimeFigureOut">
              <a:rPr lang="ru-RU" smtClean="0"/>
              <a:pPr/>
              <a:t>26.03.2020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99DDBA-DD3B-4E9A-829E-696A37058F44}" type="slidenum">
              <a:rPr lang="ru-RU" smtClean="0"/>
              <a:pPr/>
              <a:t>‹#›</a:t>
            </a:fld>
            <a:endParaRPr lang="ru-RU"/>
          </a:p>
        </p:txBody>
      </p:sp>
      <p:pic>
        <p:nvPicPr>
          <p:cNvPr id="1026" name="Picture 2" descr="C:\Users\Натали\Desktop\75.png"/>
          <p:cNvPicPr>
            <a:picLocks noChangeAspect="1" noChangeArrowheads="1"/>
          </p:cNvPicPr>
          <p:nvPr/>
        </p:nvPicPr>
        <p:blipFill>
          <a:blip r:embed="rId13"/>
          <a:srcRect/>
          <a:stretch>
            <a:fillRect/>
          </a:stretch>
        </p:blipFill>
        <p:spPr bwMode="auto">
          <a:xfrm>
            <a:off x="214282" y="2428868"/>
            <a:ext cx="3928502" cy="4152912"/>
          </a:xfrm>
          <a:prstGeom prst="rect">
            <a:avLst/>
          </a:prstGeom>
          <a:noFill/>
        </p:spPr>
      </p:pic>
      <p:pic>
        <p:nvPicPr>
          <p:cNvPr id="1027" name="Picture 3" descr="C:\Users\Натали\Desktop\возд шарики\2.png"/>
          <p:cNvPicPr>
            <a:picLocks noChangeAspect="1" noChangeArrowheads="1"/>
          </p:cNvPicPr>
          <p:nvPr/>
        </p:nvPicPr>
        <p:blipFill>
          <a:blip r:embed="rId14"/>
          <a:srcRect/>
          <a:stretch>
            <a:fillRect/>
          </a:stretch>
        </p:blipFill>
        <p:spPr bwMode="auto">
          <a:xfrm>
            <a:off x="214282" y="214290"/>
            <a:ext cx="1896724" cy="3000396"/>
          </a:xfrm>
          <a:prstGeom prst="rect">
            <a:avLst/>
          </a:prstGeom>
          <a:noFill/>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0000"/>
          </a:solidFill>
          <a:latin typeface="Times New Roman" pitchFamily="18" charset="0"/>
          <a:ea typeface="+mj-ea"/>
          <a:cs typeface="Times New Roman" pitchFamily="18" charset="0"/>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alfaday.net/clipart/png-psd-on-transparent-background/305371-vozdushnye-shary.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grafomania.com.ua/index.php?newsid=19364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idx="4294967295"/>
          </p:nvPr>
        </p:nvSpPr>
        <p:spPr>
          <a:xfrm>
            <a:off x="2771801" y="980728"/>
            <a:ext cx="5832647" cy="2736304"/>
          </a:xfrm>
        </p:spPr>
        <p:txBody>
          <a:bodyPr>
            <a:normAutofit fontScale="90000"/>
          </a:bodyPr>
          <a:lstStyle/>
          <a:p>
            <a:r>
              <a:rPr lang="ru-RU" b="1" dirty="0" smtClean="0">
                <a:solidFill>
                  <a:srgbClr val="0070C0"/>
                </a:solidFill>
              </a:rPr>
              <a:t>«Как приучить ребенка к самостоятельности в приготовлении уроков»</a:t>
            </a:r>
            <a:br>
              <a:rPr lang="ru-RU" b="1" dirty="0" smtClean="0">
                <a:solidFill>
                  <a:srgbClr val="0070C0"/>
                </a:solidFill>
              </a:rPr>
            </a:br>
            <a:r>
              <a:rPr lang="ru-RU" dirty="0" smtClean="0">
                <a:solidFill>
                  <a:srgbClr val="0070C0"/>
                </a:solidFill>
              </a:rPr>
              <a:t>(советы родителям)</a:t>
            </a:r>
            <a:endParaRPr lang="ru-RU" dirty="0">
              <a:solidFill>
                <a:srgbClr val="0070C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3714744" y="928670"/>
            <a:ext cx="5014890" cy="5072098"/>
          </a:xfrm>
        </p:spPr>
        <p:txBody>
          <a:bodyPr>
            <a:normAutofit/>
          </a:bodyPr>
          <a:lstStyle/>
          <a:p>
            <a:r>
              <a:rPr lang="ru-RU" sz="2400" b="1" dirty="0" smtClean="0">
                <a:solidFill>
                  <a:srgbClr val="0070C0"/>
                </a:solidFill>
              </a:rPr>
              <a:t>Начните с предмета, который легче дается ребенку, и не отвечайте ни на один вопрос, обращенный к Вам, пока задание не будет доделано до конца; посмотрите, есть ли оплошности, предложите поискать их самому. Старайтесь избегать слово «ошибка». Не высмеивайте ошибки своих детей.</a:t>
            </a:r>
            <a:endParaRPr lang="ru-RU" sz="2400" b="1" dirty="0">
              <a:solidFill>
                <a:srgbClr val="0070C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14744" y="500042"/>
            <a:ext cx="5086328" cy="5786478"/>
          </a:xfrm>
        </p:spPr>
        <p:txBody>
          <a:bodyPr>
            <a:normAutofit/>
          </a:bodyPr>
          <a:lstStyle/>
          <a:p>
            <a:r>
              <a:rPr lang="ru-RU" sz="2400" b="1" dirty="0" smtClean="0">
                <a:solidFill>
                  <a:srgbClr val="0070C0"/>
                </a:solidFill>
              </a:rPr>
              <a:t>Таблицу умножения повесьте над кроватью и учите по ней умножать и делить сразу. Радуйтесь вместе тому, что получается. Опережайте школу: выучите умножение на «два», потом на «четыре», на «восемь». Дойдут в школе до трех, учите на «шесть» и на «девять». </a:t>
            </a:r>
            <a:br>
              <a:rPr lang="ru-RU" sz="2400" b="1" dirty="0" smtClean="0">
                <a:solidFill>
                  <a:srgbClr val="0070C0"/>
                </a:solidFill>
              </a:rPr>
            </a:br>
            <a:r>
              <a:rPr lang="ru-RU" sz="2400" b="1" dirty="0" smtClean="0">
                <a:solidFill>
                  <a:srgbClr val="0070C0"/>
                </a:solidFill>
              </a:rPr>
              <a:t>Умножение на «пять» учите по часам, по движениям стрелки, - и время научите узнавать, и таблицу умножения усвоите.</a:t>
            </a:r>
            <a:br>
              <a:rPr lang="ru-RU" sz="2400" b="1" dirty="0" smtClean="0">
                <a:solidFill>
                  <a:srgbClr val="0070C0"/>
                </a:solidFill>
              </a:rPr>
            </a:br>
            <a:r>
              <a:rPr lang="ru-RU" sz="2400" b="1" dirty="0" smtClean="0">
                <a:solidFill>
                  <a:srgbClr val="0070C0"/>
                </a:solidFill>
              </a:rPr>
              <a:t>Всматривайтесь в каждый столбец. Учите ребенка находить особенности и закономерности.</a:t>
            </a:r>
            <a:endParaRPr lang="ru-RU" sz="2400" b="1" dirty="0">
              <a:solidFill>
                <a:srgbClr val="0070C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6182" y="1428736"/>
            <a:ext cx="5157766" cy="3714776"/>
          </a:xfrm>
        </p:spPr>
        <p:txBody>
          <a:bodyPr>
            <a:normAutofit/>
          </a:bodyPr>
          <a:lstStyle/>
          <a:p>
            <a:r>
              <a:rPr lang="ru-RU" sz="2400" b="1" dirty="0" smtClean="0">
                <a:solidFill>
                  <a:srgbClr val="0070C0"/>
                </a:solidFill>
              </a:rPr>
              <a:t>О чтении. Обязательно читайте на ночь с ребенком книжки вслух по очереди. Рассматривайте иллюстрации. Замечайте точность или невнимательность художника, возвращайтесь по ходу к тексту. Если есть отрывки, которые можно читать по ролям, используйте эту возможность.</a:t>
            </a:r>
            <a:endParaRPr lang="ru-RU" sz="2400" b="1" dirty="0">
              <a:solidFill>
                <a:srgbClr val="0070C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6182" y="714356"/>
            <a:ext cx="5086328" cy="5143536"/>
          </a:xfrm>
        </p:spPr>
        <p:txBody>
          <a:bodyPr>
            <a:normAutofit/>
          </a:bodyPr>
          <a:lstStyle/>
          <a:p>
            <a:r>
              <a:rPr lang="ru-RU" sz="2400" b="1" dirty="0" smtClean="0">
                <a:solidFill>
                  <a:srgbClr val="0070C0"/>
                </a:solidFill>
              </a:rPr>
              <a:t>По русскому языку обращайте внимание на выполнение упражнения полностью (ведь заданий может быть несколько). При трудностях выполните вслух все упражнения, но не пишите в учебнике ни букв, ни слов. При его письменном выполнении ребенок еще раз все вспоминает. Уйдите из комнаты, пока он выполняет задание, не стойте за спиной. Не сердитесь на своего ребенка и не злите его. </a:t>
            </a:r>
            <a:endParaRPr lang="ru-RU" sz="2400" b="1" dirty="0">
              <a:solidFill>
                <a:srgbClr val="0070C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86182" y="274638"/>
            <a:ext cx="4900618" cy="6011882"/>
          </a:xfrm>
        </p:spPr>
        <p:txBody>
          <a:bodyPr>
            <a:normAutofit/>
          </a:bodyPr>
          <a:lstStyle/>
          <a:p>
            <a:r>
              <a:rPr lang="ru-RU" sz="4000" b="1" dirty="0" smtClean="0">
                <a:solidFill>
                  <a:srgbClr val="0070C0"/>
                </a:solidFill>
              </a:rPr>
              <a:t>Памятка </a:t>
            </a:r>
            <a:br>
              <a:rPr lang="ru-RU" sz="4000" b="1" dirty="0" smtClean="0">
                <a:solidFill>
                  <a:srgbClr val="0070C0"/>
                </a:solidFill>
              </a:rPr>
            </a:br>
            <a:r>
              <a:rPr lang="ru-RU" sz="4000" b="1" dirty="0" smtClean="0">
                <a:solidFill>
                  <a:srgbClr val="0070C0"/>
                </a:solidFill>
              </a:rPr>
              <a:t>«Садимся за уроки»</a:t>
            </a:r>
            <a:endParaRPr lang="ru-RU" sz="4000" b="1" dirty="0">
              <a:solidFill>
                <a:srgbClr val="0070C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071934" y="274638"/>
            <a:ext cx="4614866" cy="6083320"/>
          </a:xfrm>
        </p:spPr>
        <p:txBody>
          <a:bodyPr>
            <a:normAutofit/>
          </a:bodyPr>
          <a:lstStyle/>
          <a:p>
            <a:pPr algn="l"/>
            <a:r>
              <a:rPr lang="ru-RU" sz="2400" b="1" dirty="0" smtClean="0">
                <a:solidFill>
                  <a:srgbClr val="0070C0"/>
                </a:solidFill>
              </a:rPr>
              <a:t>1. Садись за уроки всегда в одно и то же время.</a:t>
            </a:r>
            <a:br>
              <a:rPr lang="ru-RU" sz="2400" b="1" dirty="0" smtClean="0">
                <a:solidFill>
                  <a:srgbClr val="0070C0"/>
                </a:solidFill>
              </a:rPr>
            </a:br>
            <a:r>
              <a:rPr lang="ru-RU" sz="2400" b="1" dirty="0" smtClean="0">
                <a:solidFill>
                  <a:srgbClr val="0070C0"/>
                </a:solidFill>
              </a:rPr>
              <a:t>2. Проветри комнату за 10 минут до начала занятий.</a:t>
            </a:r>
            <a:br>
              <a:rPr lang="ru-RU" sz="2400" b="1" dirty="0" smtClean="0">
                <a:solidFill>
                  <a:srgbClr val="0070C0"/>
                </a:solidFill>
              </a:rPr>
            </a:br>
            <a:r>
              <a:rPr lang="ru-RU" sz="2400" b="1" dirty="0" smtClean="0">
                <a:solidFill>
                  <a:srgbClr val="0070C0"/>
                </a:solidFill>
              </a:rPr>
              <a:t>3. Выключи радио, телевизор. В комнате, где ты работаешь, должно быть тихо.</a:t>
            </a:r>
            <a:br>
              <a:rPr lang="ru-RU" sz="2400" b="1" dirty="0" smtClean="0">
                <a:solidFill>
                  <a:srgbClr val="0070C0"/>
                </a:solidFill>
              </a:rPr>
            </a:br>
            <a:r>
              <a:rPr lang="ru-RU" sz="2400" b="1" dirty="0" smtClean="0">
                <a:solidFill>
                  <a:srgbClr val="0070C0"/>
                </a:solidFill>
              </a:rPr>
              <a:t>4. Сотри со стола пыль.</a:t>
            </a:r>
            <a:br>
              <a:rPr lang="ru-RU" sz="2400" b="1" dirty="0" smtClean="0">
                <a:solidFill>
                  <a:srgbClr val="0070C0"/>
                </a:solidFill>
              </a:rPr>
            </a:br>
            <a:r>
              <a:rPr lang="ru-RU" sz="2400" b="1" dirty="0" smtClean="0">
                <a:solidFill>
                  <a:srgbClr val="0070C0"/>
                </a:solidFill>
              </a:rPr>
              <a:t>5. </a:t>
            </a:r>
            <a:r>
              <a:rPr lang="ru-RU" sz="2400" b="1" dirty="0" smtClean="0">
                <a:solidFill>
                  <a:srgbClr val="0070C0"/>
                </a:solidFill>
              </a:rPr>
              <a:t>Проверь</a:t>
            </a:r>
            <a:r>
              <a:rPr lang="ru-RU" sz="2400" b="1" dirty="0" smtClean="0">
                <a:solidFill>
                  <a:srgbClr val="0070C0"/>
                </a:solidFill>
              </a:rPr>
              <a:t>, на своем ли месте находится настольная лампа (дальний левый угол).</a:t>
            </a:r>
            <a:endParaRPr lang="ru-RU" sz="2400" b="1" dirty="0">
              <a:solidFill>
                <a:srgbClr val="0070C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071934" y="500042"/>
            <a:ext cx="4786346" cy="6000792"/>
          </a:xfrm>
        </p:spPr>
        <p:txBody>
          <a:bodyPr>
            <a:normAutofit/>
          </a:bodyPr>
          <a:lstStyle/>
          <a:p>
            <a:pPr algn="l"/>
            <a:r>
              <a:rPr lang="ru-RU" sz="2400" b="1" dirty="0" smtClean="0">
                <a:solidFill>
                  <a:srgbClr val="0070C0"/>
                </a:solidFill>
              </a:rPr>
              <a:t>6. Уточни расписание уроков на завтра. Проверь, все ли задания записаны в дневнике.</a:t>
            </a:r>
            <a:br>
              <a:rPr lang="ru-RU" sz="2400" b="1" dirty="0" smtClean="0">
                <a:solidFill>
                  <a:srgbClr val="0070C0"/>
                </a:solidFill>
              </a:rPr>
            </a:br>
            <a:r>
              <a:rPr lang="ru-RU" sz="2400" b="1" dirty="0" smtClean="0">
                <a:solidFill>
                  <a:srgbClr val="0070C0"/>
                </a:solidFill>
              </a:rPr>
              <a:t>7. Приготовь письменные принадлежности для занятия.</a:t>
            </a:r>
            <a:br>
              <a:rPr lang="ru-RU" sz="2400" b="1" dirty="0" smtClean="0">
                <a:solidFill>
                  <a:srgbClr val="0070C0"/>
                </a:solidFill>
              </a:rPr>
            </a:br>
            <a:r>
              <a:rPr lang="ru-RU" sz="2400" b="1" dirty="0" smtClean="0">
                <a:solidFill>
                  <a:srgbClr val="0070C0"/>
                </a:solidFill>
              </a:rPr>
              <a:t>8. Эти принадлежности, а также учебники, тетради, дневник положи на то место, которое ты всегда отводишь им на столе.</a:t>
            </a:r>
            <a:br>
              <a:rPr lang="ru-RU" sz="2400" b="1" dirty="0" smtClean="0">
                <a:solidFill>
                  <a:srgbClr val="0070C0"/>
                </a:solidFill>
              </a:rPr>
            </a:br>
            <a:r>
              <a:rPr lang="ru-RU" sz="2400" b="1" dirty="0" smtClean="0">
                <a:solidFill>
                  <a:srgbClr val="0070C0"/>
                </a:solidFill>
              </a:rPr>
              <a:t>9. Убери со стола все лишнее.</a:t>
            </a:r>
            <a:br>
              <a:rPr lang="ru-RU" sz="2400" b="1" dirty="0" smtClean="0">
                <a:solidFill>
                  <a:srgbClr val="0070C0"/>
                </a:solidFill>
              </a:rPr>
            </a:br>
            <a:r>
              <a:rPr lang="ru-RU" sz="2400" b="1" dirty="0" smtClean="0">
                <a:solidFill>
                  <a:srgbClr val="0070C0"/>
                </a:solidFill>
              </a:rPr>
              <a:t>10. Пришло время начать работу. Сядь на стуле удобно, расстегни воротничок рубашки, если он давит шею. Приступай к заданию.</a:t>
            </a:r>
            <a:br>
              <a:rPr lang="ru-RU" sz="2400" b="1" dirty="0" smtClean="0">
                <a:solidFill>
                  <a:srgbClr val="0070C0"/>
                </a:solidFill>
              </a:rPr>
            </a:br>
            <a:endParaRPr lang="ru-RU" sz="2400" b="1" dirty="0">
              <a:solidFill>
                <a:srgbClr val="0070C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rgbClr val="0070C0"/>
                </a:solidFill>
              </a:rPr>
              <a:t>          Источники:</a:t>
            </a:r>
            <a:endParaRPr lang="ru-RU" b="1" dirty="0">
              <a:solidFill>
                <a:srgbClr val="0070C0"/>
              </a:solidFill>
            </a:endParaRPr>
          </a:p>
        </p:txBody>
      </p:sp>
      <p:sp>
        <p:nvSpPr>
          <p:cNvPr id="3" name="Содержимое 2"/>
          <p:cNvSpPr>
            <a:spLocks noGrp="1"/>
          </p:cNvSpPr>
          <p:nvPr>
            <p:ph idx="1"/>
          </p:nvPr>
        </p:nvSpPr>
        <p:spPr>
          <a:xfrm>
            <a:off x="3500430" y="1600200"/>
            <a:ext cx="5186370" cy="4525963"/>
          </a:xfrm>
        </p:spPr>
        <p:txBody>
          <a:bodyPr>
            <a:normAutofit/>
          </a:bodyPr>
          <a:lstStyle/>
          <a:p>
            <a:r>
              <a:rPr lang="ru-RU" sz="1800" dirty="0" smtClean="0">
                <a:latin typeface="Times New Roman" pitchFamily="18" charset="0"/>
                <a:cs typeface="Times New Roman" pitchFamily="18" charset="0"/>
              </a:rPr>
              <a:t>Шарики. </a:t>
            </a:r>
            <a:r>
              <a:rPr lang="ru-RU" sz="1800" u="sng" dirty="0" smtClean="0">
                <a:hlinkClick r:id="rId3"/>
              </a:rPr>
              <a:t>http://alfaday.net/clipart/png-psd-on-transparent-background/305371-vozdushnye-shary.html</a:t>
            </a:r>
            <a:endParaRPr lang="ru-RU" sz="1800" dirty="0" smtClean="0"/>
          </a:p>
          <a:p>
            <a:r>
              <a:rPr lang="ru-RU" sz="1800" dirty="0" smtClean="0">
                <a:latin typeface="Times New Roman" pitchFamily="18" charset="0"/>
                <a:cs typeface="Times New Roman" pitchFamily="18" charset="0"/>
              </a:rPr>
              <a:t>Дети. </a:t>
            </a:r>
            <a:r>
              <a:rPr lang="ru-RU" sz="1800" dirty="0" smtClean="0">
                <a:latin typeface="Times New Roman" pitchFamily="18" charset="0"/>
                <a:cs typeface="Times New Roman" pitchFamily="18" charset="0"/>
                <a:hlinkClick r:id="rId4"/>
              </a:rPr>
              <a:t>http://grafomania.com.ua/index.php?newsid=193641</a:t>
            </a:r>
            <a:endParaRPr lang="ru-RU" sz="1800" dirty="0" smtClean="0">
              <a:latin typeface="Times New Roman" pitchFamily="18" charset="0"/>
              <a:cs typeface="Times New Roman" pitchFamily="18" charset="0"/>
            </a:endParaRPr>
          </a:p>
          <a:p>
            <a:r>
              <a:rPr lang="ru-RU" sz="1800" dirty="0" smtClean="0">
                <a:latin typeface="Times New Roman" pitchFamily="18" charset="0"/>
                <a:cs typeface="Times New Roman" pitchFamily="18" charset="0"/>
              </a:rPr>
              <a:t>Текст.  Родительские собрания в начальной школе. Выпуск 3/ авт. – сост. Н.В. </a:t>
            </a:r>
            <a:r>
              <a:rPr lang="ru-RU" sz="1800" dirty="0" err="1" smtClean="0">
                <a:latin typeface="Times New Roman" pitchFamily="18" charset="0"/>
                <a:cs typeface="Times New Roman" pitchFamily="18" charset="0"/>
              </a:rPr>
              <a:t>Лободина</a:t>
            </a:r>
            <a:r>
              <a:rPr lang="ru-RU" sz="1800" dirty="0" smtClean="0">
                <a:latin typeface="Times New Roman" pitchFamily="18" charset="0"/>
                <a:cs typeface="Times New Roman" pitchFamily="18" charset="0"/>
              </a:rPr>
              <a:t> – Волгоград: Учитель, 2007.</a:t>
            </a:r>
          </a:p>
          <a:p>
            <a:endParaRPr lang="ru-RU" sz="18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Самостоятельность">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Самостоятельность</Template>
  <TotalTime>37</TotalTime>
  <Words>307</Words>
  <Application>Microsoft Office PowerPoint</Application>
  <PresentationFormat>Экран (4:3)</PresentationFormat>
  <Paragraphs>21</Paragraphs>
  <Slides>9</Slides>
  <Notes>9</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9</vt:i4>
      </vt:variant>
    </vt:vector>
  </HeadingPairs>
  <TitlesOfParts>
    <vt:vector size="13" baseType="lpstr">
      <vt:lpstr>Arial</vt:lpstr>
      <vt:lpstr>Calibri</vt:lpstr>
      <vt:lpstr>Times New Roman</vt:lpstr>
      <vt:lpstr>Самостоятельность</vt:lpstr>
      <vt:lpstr>«Как приучить ребенка к самостоятельности в приготовлении уроков» (советы родителям)</vt:lpstr>
      <vt:lpstr>Начните с предмета, который легче дается ребенку, и не отвечайте ни на один вопрос, обращенный к Вам, пока задание не будет доделано до конца; посмотрите, есть ли оплошности, предложите поискать их самому. Старайтесь избегать слово «ошибка». Не высмеивайте ошибки своих детей.</vt:lpstr>
      <vt:lpstr>Таблицу умножения повесьте над кроватью и учите по ней умножать и делить сразу. Радуйтесь вместе тому, что получается. Опережайте школу: выучите умножение на «два», потом на «четыре», на «восемь». Дойдут в школе до трех, учите на «шесть» и на «девять».  Умножение на «пять» учите по часам, по движениям стрелки, - и время научите узнавать, и таблицу умножения усвоите. Всматривайтесь в каждый столбец. Учите ребенка находить особенности и закономерности.</vt:lpstr>
      <vt:lpstr>О чтении. Обязательно читайте на ночь с ребенком книжки вслух по очереди. Рассматривайте иллюстрации. Замечайте точность или невнимательность художника, возвращайтесь по ходу к тексту. Если есть отрывки, которые можно читать по ролям, используйте эту возможность.</vt:lpstr>
      <vt:lpstr>По русскому языку обращайте внимание на выполнение упражнения полностью (ведь заданий может быть несколько). При трудностях выполните вслух все упражнения, но не пишите в учебнике ни букв, ни слов. При его письменном выполнении ребенок еще раз все вспоминает. Уйдите из комнаты, пока он выполняет задание, не стойте за спиной. Не сердитесь на своего ребенка и не злите его. </vt:lpstr>
      <vt:lpstr>Памятка  «Садимся за уроки»</vt:lpstr>
      <vt:lpstr>1. Садись за уроки всегда в одно и то же время. 2. Проветри комнату за 10 минут до начала занятий. 3. Выключи радио, телевизор. В комнате, где ты работаешь, должно быть тихо. 4. Сотри со стола пыль. 5. Проверь, на своем ли месте находится настольная лампа (дальний левый угол).</vt:lpstr>
      <vt:lpstr>6. Уточни расписание уроков на завтра. Проверь, все ли задания записаны в дневнике. 7. Приготовь письменные принадлежности для занятия. 8. Эти принадлежности, а также учебники, тетради, дневник положи на то место, которое ты всегда отводишь им на столе. 9. Убери со стола все лишнее. 10. Пришло время начать работу. Сядь на стуле удобно, расстегни воротничок рубашки, если он давит шею. Приступай к заданию. </vt:lpstr>
      <vt:lpstr>          Источники:</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«Как приучить ребенка к самостоятельности в приготовлении уроков»</dc:title>
  <dc:creator>Натали</dc:creator>
  <cp:lastModifiedBy>Пользователь Windows</cp:lastModifiedBy>
  <cp:revision>6</cp:revision>
  <dcterms:created xsi:type="dcterms:W3CDTF">2014-05-18T05:13:02Z</dcterms:created>
  <dcterms:modified xsi:type="dcterms:W3CDTF">2020-03-26T10:13:40Z</dcterms:modified>
</cp:coreProperties>
</file>