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" y="260648"/>
            <a:ext cx="903045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83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-27384"/>
            <a:ext cx="2376382" cy="6731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17 лет.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71" y="640103"/>
            <a:ext cx="8217477" cy="3508977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17 лет гражданин подлежит первоначальной постановке на воинский учет (выдается приписное свидетельство).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7" r="3637" b="8014"/>
          <a:stretch/>
        </p:blipFill>
        <p:spPr>
          <a:xfrm>
            <a:off x="2051720" y="3054145"/>
            <a:ext cx="5765029" cy="33991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872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91560"/>
            <a:ext cx="2448390" cy="5291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18 лет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064896" cy="5832648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 лет наступает полная дееспособность гражданина. Приобретает любые права и налагает на себя любые обязанности.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ребенок может приобрести полную дееспособность и ранее: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заключения брака до достижения 18 лет;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эмансипации (т.е. признания полностью дееспособными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 опеки и попечительства или по решению суда в связи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наличием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самостоятельного заработка по трудовому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 (контракту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либо в результате осуществления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предпринимательской деятельности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51152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890" y="-99392"/>
            <a:ext cx="3528510" cy="673144"/>
          </a:xfrm>
        </p:spPr>
        <p:txBody>
          <a:bodyPr>
            <a:noAutofit/>
          </a:bodyPr>
          <a:lstStyle/>
          <a:p>
            <a:r>
              <a:rPr lang="ru-RU" sz="2000" dirty="0" smtClean="0"/>
              <a:t>Обязанности с рождения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5472724" cy="6120680"/>
          </a:xfrm>
        </p:spPr>
        <p:txBody>
          <a:bodyPr>
            <a:normAutofit fontScale="92500"/>
          </a:bodyPr>
          <a:lstStyle/>
          <a:p>
            <a:r>
              <a:rPr lang="ru-RU" dirty="0"/>
              <a:t>слушаться родителей и </a:t>
            </a:r>
            <a:r>
              <a:rPr lang="ru-RU" dirty="0" smtClean="0"/>
              <a:t>лиц, их </a:t>
            </a:r>
            <a:r>
              <a:rPr lang="ru-RU" dirty="0"/>
              <a:t>заменяющих, принимать их</a:t>
            </a:r>
            <a:br>
              <a:rPr lang="ru-RU" dirty="0"/>
            </a:br>
            <a:r>
              <a:rPr lang="ru-RU" dirty="0"/>
              <a:t>заботу и воспитание, </a:t>
            </a:r>
            <a:r>
              <a:rPr lang="ru-RU" dirty="0" smtClean="0"/>
              <a:t>за </a:t>
            </a:r>
            <a:r>
              <a:rPr lang="ru-RU" dirty="0"/>
              <a:t>исключением случаев </a:t>
            </a:r>
            <a:r>
              <a:rPr lang="ru-RU" dirty="0" smtClean="0"/>
              <a:t>пренебрежительного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жестокого, грубого, унижающего </a:t>
            </a:r>
            <a:r>
              <a:rPr lang="ru-RU" dirty="0" smtClean="0"/>
              <a:t>человеческое </a:t>
            </a:r>
            <a:r>
              <a:rPr lang="ru-RU" dirty="0"/>
              <a:t>достоинство обращения, </a:t>
            </a:r>
            <a:r>
              <a:rPr lang="ru-RU" dirty="0" smtClean="0"/>
              <a:t>оскорбления </a:t>
            </a:r>
            <a:r>
              <a:rPr lang="ru-RU" dirty="0"/>
              <a:t>или эксплуатации;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соблюдать правила поведения</a:t>
            </a:r>
            <a:r>
              <a:rPr lang="ru-RU" dirty="0" smtClean="0"/>
              <a:t>, </a:t>
            </a:r>
            <a:r>
              <a:rPr lang="ru-RU" dirty="0"/>
              <a:t>установленные в воспитательных </a:t>
            </a:r>
            <a:r>
              <a:rPr lang="ru-RU" dirty="0" smtClean="0"/>
              <a:t>и </a:t>
            </a:r>
            <a:r>
              <a:rPr lang="ru-RU" dirty="0"/>
              <a:t>образовательных </a:t>
            </a:r>
            <a:r>
              <a:rPr lang="ru-RU" dirty="0" smtClean="0"/>
              <a:t>учреждениях, дома </a:t>
            </a:r>
            <a:r>
              <a:rPr lang="ru-RU" dirty="0"/>
              <a:t>и в общественных местах.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980728"/>
            <a:ext cx="3037381" cy="20175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378" y="3861048"/>
            <a:ext cx="2950094" cy="22143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97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6777317" cy="3508977"/>
          </a:xfrm>
        </p:spPr>
        <p:txBody>
          <a:bodyPr/>
          <a:lstStyle/>
          <a:p>
            <a:r>
              <a:rPr lang="ru-RU" dirty="0"/>
              <a:t>соблюдать правила </a:t>
            </a:r>
            <a:r>
              <a:rPr lang="ru-RU" dirty="0" smtClean="0"/>
              <a:t>внутреннего </a:t>
            </a:r>
            <a:r>
              <a:rPr lang="ru-RU" dirty="0"/>
              <a:t>распорядка </a:t>
            </a:r>
            <a:r>
              <a:rPr lang="ru-RU" dirty="0" smtClean="0"/>
              <a:t>учебного заведения, учебной </a:t>
            </a:r>
            <a:r>
              <a:rPr lang="ru-RU" dirty="0"/>
              <a:t>дисциплины.</a:t>
            </a:r>
          </a:p>
          <a:p>
            <a:r>
              <a:rPr lang="ru-RU" dirty="0"/>
              <a:t>получить основное </a:t>
            </a:r>
            <a:r>
              <a:rPr lang="ru-RU" dirty="0" smtClean="0"/>
              <a:t>общее </a:t>
            </a:r>
            <a:r>
              <a:rPr lang="ru-RU" dirty="0"/>
              <a:t>образование </a:t>
            </a:r>
          </a:p>
          <a:p>
            <a:pPr marL="68580" indent="0">
              <a:buNone/>
            </a:pPr>
            <a:r>
              <a:rPr lang="ru-RU" dirty="0"/>
              <a:t>(11 классов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15" y="2492896"/>
            <a:ext cx="2536825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12976"/>
            <a:ext cx="2376264" cy="3175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79" y="2947011"/>
            <a:ext cx="2564557" cy="3376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1756" y="116632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Обязанности с  6 лет.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54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890" y="-27384"/>
            <a:ext cx="3456502" cy="6011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Обязанности с 14 лет.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136904" cy="1465388"/>
          </a:xfrm>
        </p:spPr>
        <p:txBody>
          <a:bodyPr/>
          <a:lstStyle/>
          <a:p>
            <a:r>
              <a:rPr lang="ru-RU" dirty="0"/>
              <a:t>выполнять трудовые обязанности в соответствии с </a:t>
            </a:r>
            <a:r>
              <a:rPr lang="ru-RU" dirty="0" smtClean="0"/>
              <a:t>условиями контракта</a:t>
            </a:r>
            <a:r>
              <a:rPr lang="ru-RU" dirty="0"/>
              <a:t>, правилами трудового распорядка и трудовым законода­тельством;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904" y="3573016"/>
            <a:ext cx="3739409" cy="28034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8"/>
            <a:ext cx="3286125" cy="3352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20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3672526" cy="601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Ответственность.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7704972" cy="2664296"/>
          </a:xfrm>
        </p:spPr>
        <p:txBody>
          <a:bodyPr/>
          <a:lstStyle/>
          <a:p>
            <a:r>
              <a:rPr lang="ru-RU" dirty="0"/>
              <a:t>исключение из школы за </a:t>
            </a:r>
            <a:r>
              <a:rPr lang="ru-RU" dirty="0" smtClean="0"/>
              <a:t>совершение </a:t>
            </a:r>
            <a:r>
              <a:rPr lang="ru-RU" dirty="0"/>
              <a:t>правонарушений, в том числе грубые </a:t>
            </a:r>
            <a:r>
              <a:rPr lang="ru-RU" dirty="0" smtClean="0"/>
              <a:t>и </a:t>
            </a:r>
            <a:r>
              <a:rPr lang="ru-RU" dirty="0"/>
              <a:t>неоднократные нарушения устава школы</a:t>
            </a:r>
            <a:r>
              <a:rPr lang="ru-RU" dirty="0" smtClean="0"/>
              <a:t>;</a:t>
            </a:r>
          </a:p>
          <a:p>
            <a:r>
              <a:rPr lang="ru-RU" dirty="0"/>
              <a:t>возмещение причиненного вреда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ответственность за </a:t>
            </a:r>
            <a:r>
              <a:rPr lang="ru-RU" dirty="0" smtClean="0"/>
              <a:t>нарушение трудовой </a:t>
            </a:r>
            <a:r>
              <a:rPr lang="ru-RU" dirty="0"/>
              <a:t>дисциплины;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1008"/>
            <a:ext cx="3744416" cy="28027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44" b="42740"/>
          <a:stretch/>
        </p:blipFill>
        <p:spPr>
          <a:xfrm>
            <a:off x="5292080" y="3077561"/>
            <a:ext cx="3173479" cy="3364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872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83648"/>
            <a:ext cx="6408830" cy="817160"/>
          </a:xfrm>
        </p:spPr>
        <p:txBody>
          <a:bodyPr>
            <a:normAutofit fontScale="90000"/>
          </a:bodyPr>
          <a:lstStyle/>
          <a:p>
            <a:r>
              <a:rPr lang="ru-RU" dirty="0"/>
              <a:t>Дальнейшие ограничения прав по возрасту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08912" cy="489654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стать депутатом Государственной Думы можно с 21 года, </a:t>
            </a:r>
          </a:p>
          <a:p>
            <a:r>
              <a:rPr lang="ru-RU" dirty="0"/>
              <a:t>судьей федерального районного суда - с 25 лет. </a:t>
            </a:r>
          </a:p>
          <a:p>
            <a:r>
              <a:rPr lang="ru-RU" dirty="0"/>
              <a:t>Президентом РФ - с 35 лет.</a:t>
            </a:r>
          </a:p>
          <a:p>
            <a:r>
              <a:rPr lang="ru-RU" dirty="0"/>
              <a:t> Действуют также разные «возрастные» правила, связанные с трудом и социальным обеспечением: запрещено использовать труд человека до 21 года на тяжелых работах и работах с вредными и опасными условиями труда, а в 60 лет мужчины и в 55 лет женщины по общему трудовому правилу получают право на пенсию, но для ряда профессий этот возраст снижен.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78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5976664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ноября 1959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Генеральная Ассамблея ООН приняла один из важнейших документов – Декларацию прав ребенка, в которой были сформулированы десять принципов, определяющие действия всех, кто отвечает за осуществление прав детей и которая имела целью обеспечить детям счастливое детство. Декларация провозгласила, что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«человечество обязано давать ребенку лучшее, что оно имеет»,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гарантировать детям пользование всеми правами и свободами.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же день в 1989 году (через 30 лет) была принята Конвенция о правах ребенка, согласно которой ребёнком является каждое человеческое существо до достижения 18-летнего возраста. Все дети, родившиеся в браке или вне брака, должны пользоваться одинаковой социальной защитой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188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08912" cy="6192688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задача проведения Всероссийского дня правовой помощи детям – правовая помощь детям-сиротам и детям, находящимся в трудной жизненной ситуации, а также широкое информирование граждан о возможностях системы бесплатной юридической помощи. В этот день во всех субъектах Российской Федерации организуются пункты бесплатных юридических консультаций по вопросам прав детей, опеки, попечительства и детско-родительских отношений.</a:t>
            </a:r>
          </a:p>
        </p:txBody>
      </p:sp>
    </p:spTree>
    <p:extLst>
      <p:ext uri="{BB962C8B-B14F-4D97-AF65-F5344CB8AC3E}">
        <p14:creationId xmlns:p14="http://schemas.microsoft.com/office/powerpoint/2010/main" val="371074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064896" cy="6048672"/>
          </a:xfrm>
        </p:spPr>
      </p:pic>
    </p:spTree>
    <p:extLst>
      <p:ext uri="{BB962C8B-B14F-4D97-AF65-F5344CB8AC3E}">
        <p14:creationId xmlns:p14="http://schemas.microsoft.com/office/powerpoint/2010/main" val="2731214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898" y="-124464"/>
            <a:ext cx="3744534" cy="745152"/>
          </a:xfrm>
        </p:spPr>
        <p:txBody>
          <a:bodyPr/>
          <a:lstStyle/>
          <a:p>
            <a:r>
              <a:rPr lang="ru-RU" dirty="0" smtClean="0"/>
              <a:t>С рождения.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76064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рождения. Родившись, ребенок приобретает право на гражданство, обладает правоспособностью по гражданскому праву, имеет право на имя, отчество, фамилию; имеет право жить и воспитываться в семье, знать своих родителей, получать от них защиту своих прав и законных интересов.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8" t="13150" r="8333" b="12955"/>
          <a:stretch/>
        </p:blipFill>
        <p:spPr>
          <a:xfrm>
            <a:off x="2635051" y="4707934"/>
            <a:ext cx="2837125" cy="19918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/>
          <a:stretch/>
        </p:blipFill>
        <p:spPr>
          <a:xfrm rot="289969">
            <a:off x="5773594" y="4340647"/>
            <a:ext cx="3122383" cy="22732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811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-99392"/>
            <a:ext cx="1800318" cy="745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6лет.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6777317" cy="350897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школу (6 лет 6 месяцев);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заключать мелкие бытовые сделки (например, покупать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магазине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продукты).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6697">
            <a:off x="647416" y="3168328"/>
            <a:ext cx="4594184" cy="29954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r="28030"/>
          <a:stretch/>
        </p:blipFill>
        <p:spPr>
          <a:xfrm rot="531226">
            <a:off x="5148064" y="3211282"/>
            <a:ext cx="3709712" cy="290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921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898" y="-99392"/>
            <a:ext cx="2232366" cy="745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10 лет 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8064896" cy="568863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изменение своего имени и (или) фамилии;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на свое усыновление или передачу в приемную семью, либо восстановление родительских прав своих родителей;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 мнение о том, с кем из его родителей, после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расторжения брака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хотел бы проживать;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заслушанным в ходе любого судебного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административного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934614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898" y="-99392"/>
            <a:ext cx="2304374" cy="745152"/>
          </a:xfrm>
        </p:spPr>
        <p:txBody>
          <a:bodyPr/>
          <a:lstStyle/>
          <a:p>
            <a:r>
              <a:rPr lang="ru-RU" dirty="0" smtClean="0"/>
              <a:t>В 14 лет.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08912" cy="583264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письменное согласие для выхода из гражданства РФ вместе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место жительства (с согласия родителей);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согласия родителей вступать в любые сделки;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распоряжаться своим доходом, зарплатой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стипендией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свои авторские права, как результат своей</a:t>
            </a:r>
          </a:p>
          <a:p>
            <a:pPr marL="6858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интеллектуальной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право вносить вклады в кредитные учреждения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распоряжаться ими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получение паспорта;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 работу с согласия родителей (на легкий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 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2,5 часов в день);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требовать отмены усыновления;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 вождению мотоцикла;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управлять велосипедом при движении по дорогам.</a:t>
            </a:r>
          </a:p>
        </p:txBody>
      </p:sp>
    </p:spTree>
    <p:extLst>
      <p:ext uri="{BB962C8B-B14F-4D97-AF65-F5344CB8AC3E}">
        <p14:creationId xmlns:p14="http://schemas.microsoft.com/office/powerpoint/2010/main" val="60000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898" y="-171400"/>
            <a:ext cx="2160358" cy="817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16 лет.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08912" cy="5688632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15 лет имеет право поступить на работу (24 часовая рабочая неделя).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брак при наличии уважительных причин;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мопедом при езде по дорогам;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вождению автомобиля на дорогах в присутствии инструктора;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договор (контракт) (35 часов рабочая неделя).</a:t>
            </a:r>
          </a:p>
        </p:txBody>
      </p:sp>
    </p:spTree>
    <p:extLst>
      <p:ext uri="{BB962C8B-B14F-4D97-AF65-F5344CB8AC3E}">
        <p14:creationId xmlns:p14="http://schemas.microsoft.com/office/powerpoint/2010/main" val="3415221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</TotalTime>
  <Words>754</Words>
  <Application>Microsoft Office PowerPoint</Application>
  <PresentationFormat>Экран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С рождения.</vt:lpstr>
      <vt:lpstr>В 6лет.</vt:lpstr>
      <vt:lpstr>В 10 лет . </vt:lpstr>
      <vt:lpstr>В 14 лет.</vt:lpstr>
      <vt:lpstr>В 16 лет.</vt:lpstr>
      <vt:lpstr>В 17 лет.</vt:lpstr>
      <vt:lpstr>В 18 лет .</vt:lpstr>
      <vt:lpstr>Обязанности с рождения</vt:lpstr>
      <vt:lpstr>Презентация PowerPoint</vt:lpstr>
      <vt:lpstr>Обязанности с 14 лет.</vt:lpstr>
      <vt:lpstr>Ответственность.</vt:lpstr>
      <vt:lpstr>Дальнейшие ограничения прав по возрасту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</cp:revision>
  <dcterms:created xsi:type="dcterms:W3CDTF">2020-11-17T04:03:32Z</dcterms:created>
  <dcterms:modified xsi:type="dcterms:W3CDTF">2020-11-17T05:56:39Z</dcterms:modified>
</cp:coreProperties>
</file>