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69" r:id="rId3"/>
    <p:sldId id="257" r:id="rId4"/>
    <p:sldId id="258" r:id="rId5"/>
    <p:sldId id="263" r:id="rId6"/>
    <p:sldId id="264" r:id="rId7"/>
    <p:sldId id="265" r:id="rId8"/>
    <p:sldId id="266" r:id="rId9"/>
    <p:sldId id="260" r:id="rId10"/>
    <p:sldId id="261" r:id="rId11"/>
    <p:sldId id="267" r:id="rId12"/>
    <p:sldId id="271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78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17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6690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949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7347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513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52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89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85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85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93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5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66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19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5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74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225DE-0E32-4AE9-A9A0-ABDDBA036B5C}" type="datetimeFigureOut">
              <a:rPr lang="ru-RU" smtClean="0"/>
              <a:pPr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7878C6C-AAEE-48F9-9416-195A48071A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03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hportal.ru/load/76-1-0-88991" TargetMode="External"/><Relationship Id="rId13" Type="http://schemas.openxmlformats.org/officeDocument/2006/relationships/hyperlink" Target="https://www.uchportal.ru/load/67-1-0-88872" TargetMode="External"/><Relationship Id="rId18" Type="http://schemas.openxmlformats.org/officeDocument/2006/relationships/hyperlink" Target="https://www.uchportal.ru/load/76-1-0-89004" TargetMode="External"/><Relationship Id="rId26" Type="http://schemas.openxmlformats.org/officeDocument/2006/relationships/hyperlink" Target="https://www.uchportal.ru/load/67-1-0-88876" TargetMode="External"/><Relationship Id="rId3" Type="http://schemas.openxmlformats.org/officeDocument/2006/relationships/hyperlink" Target="https://www.uchportal.ru/load/48-1-0-88906" TargetMode="External"/><Relationship Id="rId21" Type="http://schemas.openxmlformats.org/officeDocument/2006/relationships/hyperlink" Target="https://www.uchportal.ru/load/96-1-0-89019" TargetMode="External"/><Relationship Id="rId7" Type="http://schemas.openxmlformats.org/officeDocument/2006/relationships/hyperlink" Target="https://www.uchportal.ru/load/55-1-0-88892" TargetMode="External"/><Relationship Id="rId12" Type="http://schemas.openxmlformats.org/officeDocument/2006/relationships/hyperlink" Target="https://www.uchportal.ru/load/76-1-0-89003" TargetMode="External"/><Relationship Id="rId17" Type="http://schemas.openxmlformats.org/officeDocument/2006/relationships/hyperlink" Target="https://www.uchportal.ru/load/55-1-0-88901" TargetMode="External"/><Relationship Id="rId25" Type="http://schemas.openxmlformats.org/officeDocument/2006/relationships/hyperlink" Target="https://www.uchportal.ru/load/76-1-0-89018" TargetMode="External"/><Relationship Id="rId2" Type="http://schemas.openxmlformats.org/officeDocument/2006/relationships/hyperlink" Target="https://www.uchportal.ru/load/48-1-0-88871" TargetMode="External"/><Relationship Id="rId16" Type="http://schemas.openxmlformats.org/officeDocument/2006/relationships/hyperlink" Target="https://www.uchportal.ru/load/26-1-0-88927" TargetMode="External"/><Relationship Id="rId20" Type="http://schemas.openxmlformats.org/officeDocument/2006/relationships/hyperlink" Target="https://www.uchportal.ru/load/144-1-0-8896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uchportal.ru/load/26-1-0-88907" TargetMode="External"/><Relationship Id="rId11" Type="http://schemas.openxmlformats.org/officeDocument/2006/relationships/hyperlink" Target="https://www.uchportal.ru/load/55-1-0-88893" TargetMode="External"/><Relationship Id="rId24" Type="http://schemas.openxmlformats.org/officeDocument/2006/relationships/hyperlink" Target="https://www.uchportal.ru/load/55-1-0-88902" TargetMode="External"/><Relationship Id="rId5" Type="http://schemas.openxmlformats.org/officeDocument/2006/relationships/hyperlink" Target="https://www.uchportal.ru/load/33-1-0-88930" TargetMode="External"/><Relationship Id="rId15" Type="http://schemas.openxmlformats.org/officeDocument/2006/relationships/hyperlink" Target="https://www.uchportal.ru/load/33-1-0-88951" TargetMode="External"/><Relationship Id="rId23" Type="http://schemas.openxmlformats.org/officeDocument/2006/relationships/hyperlink" Target="https://www.uchportal.ru/load/26-1-0-88929" TargetMode="External"/><Relationship Id="rId10" Type="http://schemas.openxmlformats.org/officeDocument/2006/relationships/hyperlink" Target="https://www.uchportal.ru/load/26-1-0-88926" TargetMode="External"/><Relationship Id="rId19" Type="http://schemas.openxmlformats.org/officeDocument/2006/relationships/hyperlink" Target="https://www.uchportal.ru/load/67-1-0-88875" TargetMode="External"/><Relationship Id="rId4" Type="http://schemas.openxmlformats.org/officeDocument/2006/relationships/hyperlink" Target="https://www.uchportal.ru/load/48-1-0-88988" TargetMode="External"/><Relationship Id="rId9" Type="http://schemas.openxmlformats.org/officeDocument/2006/relationships/hyperlink" Target="https://www.uchportal.ru/load/33-1-0-88950" TargetMode="External"/><Relationship Id="rId14" Type="http://schemas.openxmlformats.org/officeDocument/2006/relationships/hyperlink" Target="https://www.uchportal.ru/load/144-1-0-88959" TargetMode="External"/><Relationship Id="rId22" Type="http://schemas.openxmlformats.org/officeDocument/2006/relationships/hyperlink" Target="https://www.uchportal.ru/load/33-1-0-88958" TargetMode="External"/><Relationship Id="rId27" Type="http://schemas.openxmlformats.org/officeDocument/2006/relationships/hyperlink" Target="https://www.uchportal.ru/load/144-1-0-8897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594" y="571480"/>
            <a:ext cx="8957394" cy="5786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HP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8358214" cy="6886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HP\Desktop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8858280" cy="7026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28"/>
            <a:ext cx="8501090" cy="680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14282" y="0"/>
            <a:ext cx="8501122" cy="2857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HP\Desktop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00042"/>
            <a:ext cx="8725418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357430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dirty="0" smtClean="0"/>
              <a:t>Спасибо за внимание.</a:t>
            </a:r>
            <a:endParaRPr lang="ru-RU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21537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Основная цель ВПР</a:t>
            </a:r>
            <a:endParaRPr lang="ru-RU" sz="2800" dirty="0"/>
          </a:p>
          <a:p>
            <a:r>
              <a:rPr lang="ru-RU" sz="2800" dirty="0"/>
              <a:t>своевременная диагностика уровня достижения образовательных результатов; информирование участников образовательных отношений о состоянии освоения основных образовательных </a:t>
            </a:r>
            <a:r>
              <a:rPr lang="ru-RU" sz="2800" dirty="0" smtClean="0"/>
              <a:t>программ.</a:t>
            </a:r>
            <a:endParaRPr lang="ru-RU" sz="2800" dirty="0"/>
          </a:p>
          <a:p>
            <a:r>
              <a:rPr lang="ru-RU" sz="2800" b="1" i="1" dirty="0"/>
              <a:t>то есть, цель ВПР - диагностика качества образования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1071546"/>
            <a:ext cx="73581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</a:t>
            </a:r>
            <a:r>
              <a:rPr lang="ru-RU" sz="2800" b="1" dirty="0"/>
              <a:t>В 2020 году за счет введения технологии генерации вариантов появилась возможность сделать расписание более комфортным. Школам вместо точных дат даются интервалы в несколько дней для проведения каждой работы. Каждая школа получает по каждому предмету свои варианты работы и может гибко выстроить расписание проведения ВПР», — рассказал Сергей </a:t>
            </a:r>
            <a:r>
              <a:rPr lang="ru-RU" sz="2800" b="1" dirty="0" err="1"/>
              <a:t>Станченко</a:t>
            </a:r>
            <a:r>
              <a:rPr lang="ru-RU" sz="2800" b="1" dirty="0"/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000108"/>
            <a:ext cx="73581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В 2019-2020 учебном году всероссийские проверочные работы будут проводиться весной с 4 по 8 классах и в 11 классе. Отдельно ВПР по географии могут написать и ученики 10 классов, но только если они прошли программу по этому предмету. У этих учеников будут такие же варианты, что и у 11 класса.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97346"/>
            <a:ext cx="82868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ВПР 2020</a:t>
            </a:r>
          </a:p>
          <a:p>
            <a:r>
              <a:rPr lang="ru-RU" sz="2400" dirty="0"/>
              <a:t>В процедуру проведения ВПР в 2020 году внесли изменения. </a:t>
            </a:r>
          </a:p>
          <a:p>
            <a:r>
              <a:rPr lang="ru-RU" sz="2400" b="1" dirty="0"/>
              <a:t>Изменение № 1.</a:t>
            </a:r>
            <a:r>
              <a:rPr lang="ru-RU" sz="2400" dirty="0"/>
              <a:t> Впервые ВПР проведут в 8-х классах. Школьники напишут работы по математике, русскому языку, биологии, истории, обществознанию, географии, физике и химии.</a:t>
            </a:r>
          </a:p>
          <a:p>
            <a:r>
              <a:rPr lang="ru-RU" sz="2400" b="1" dirty="0"/>
              <a:t>Изменение № 2.</a:t>
            </a:r>
            <a:r>
              <a:rPr lang="ru-RU" sz="2400" dirty="0"/>
              <a:t> Варианты работ по предметам для учеников 4–7-х и 11-х классов сформируют автоматически из банка заданий ВПР. Ранее готовые КИМ технические специалисты школ должны были скачать на информационном портале, а в день ВПР расшифровать с помощью ключа.</a:t>
            </a:r>
          </a:p>
          <a:p>
            <a:r>
              <a:rPr lang="ru-RU" sz="2400" b="1" dirty="0"/>
              <a:t>Изменение № 3.</a:t>
            </a:r>
            <a:r>
              <a:rPr lang="ru-RU" sz="2400" dirty="0"/>
              <a:t> ВПР пройдут по плавающему графику не только в 4-х классах, но также в 5–7-х и 11-х классах. Школа сама сможет выбрать из предложенного диапазона удобную дату.</a:t>
            </a:r>
          </a:p>
          <a:p>
            <a:r>
              <a:rPr lang="ru-RU" sz="2400" dirty="0"/>
              <a:t>Проект расписания ВПР-2020 опубликовал ФИОКО.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роект расписания ВПР 20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8143932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85728"/>
            <a:ext cx="871543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Весной 2020 года будут проведены ВПР по следующим предметам:</a:t>
            </a:r>
            <a:endParaRPr lang="ru-RU" sz="2000" dirty="0"/>
          </a:p>
          <a:p>
            <a:r>
              <a:rPr lang="ru-RU" sz="2400" b="1" i="1" dirty="0"/>
              <a:t>4 класс:</a:t>
            </a:r>
            <a:endParaRPr lang="ru-RU" sz="2400" dirty="0"/>
          </a:p>
          <a:p>
            <a:r>
              <a:rPr lang="ru-RU" sz="2400" u="sng" dirty="0">
                <a:hlinkClick r:id="rId2"/>
              </a:rPr>
              <a:t>Русский язык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u="sng" dirty="0">
                <a:hlinkClick r:id="rId3"/>
              </a:rPr>
              <a:t>Математика</a:t>
            </a:r>
            <a:r>
              <a:rPr lang="ru-RU" sz="2400" dirty="0"/>
              <a:t>;</a:t>
            </a:r>
            <a:br>
              <a:rPr lang="ru-RU" sz="2400" dirty="0"/>
            </a:br>
            <a:r>
              <a:rPr lang="ru-RU" sz="2400" u="sng" dirty="0">
                <a:hlinkClick r:id="rId4"/>
              </a:rPr>
              <a:t>Окружающий мир</a:t>
            </a:r>
            <a:r>
              <a:rPr lang="ru-RU" sz="2400" dirty="0"/>
              <a:t>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285992"/>
            <a:ext cx="34290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5 класс:</a:t>
            </a:r>
            <a:endParaRPr lang="ru-RU" sz="2000" dirty="0"/>
          </a:p>
          <a:p>
            <a:r>
              <a:rPr lang="ru-RU" sz="2000" u="sng" dirty="0">
                <a:hlinkClick r:id="rId5"/>
              </a:rPr>
              <a:t>Русский язык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6"/>
              </a:rPr>
              <a:t>Математика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7"/>
              </a:rPr>
              <a:t>История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8"/>
              </a:rPr>
              <a:t>Биология</a:t>
            </a:r>
            <a:r>
              <a:rPr lang="ru-RU" sz="2000" dirty="0" smtClean="0"/>
              <a:t>;</a:t>
            </a:r>
          </a:p>
          <a:p>
            <a:endParaRPr lang="ru-RU" sz="2000" dirty="0"/>
          </a:p>
          <a:p>
            <a:r>
              <a:rPr lang="ru-RU" sz="2000" b="1" i="1" dirty="0"/>
              <a:t>6 класс:</a:t>
            </a:r>
            <a:endParaRPr lang="ru-RU" sz="2000" dirty="0"/>
          </a:p>
          <a:p>
            <a:r>
              <a:rPr lang="ru-RU" sz="2000" u="sng" dirty="0">
                <a:hlinkClick r:id="rId9"/>
              </a:rPr>
              <a:t>Русский язык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10"/>
              </a:rPr>
              <a:t>Математика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11"/>
              </a:rPr>
              <a:t>История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12"/>
              </a:rPr>
              <a:t>Биология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13"/>
              </a:rPr>
              <a:t>География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14"/>
              </a:rPr>
              <a:t>Обществознание</a:t>
            </a:r>
            <a:r>
              <a:rPr lang="ru-RU" sz="2000" dirty="0"/>
              <a:t>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785794"/>
            <a:ext cx="4572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dirty="0"/>
              <a:t>7 класс:</a:t>
            </a:r>
            <a:endParaRPr lang="ru-RU" sz="2000" dirty="0"/>
          </a:p>
          <a:p>
            <a:r>
              <a:rPr lang="ru-RU" sz="2000" u="sng" dirty="0">
                <a:hlinkClick r:id="rId15"/>
              </a:rPr>
              <a:t>Русский язык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16"/>
              </a:rPr>
              <a:t>Математика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17"/>
              </a:rPr>
              <a:t>История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18"/>
              </a:rPr>
              <a:t>Биология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19"/>
              </a:rPr>
              <a:t>География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20"/>
              </a:rPr>
              <a:t>Обществознание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dirty="0"/>
              <a:t>Физика;</a:t>
            </a:r>
            <a:br>
              <a:rPr lang="ru-RU" sz="2000" dirty="0"/>
            </a:br>
            <a:r>
              <a:rPr lang="ru-RU" sz="2000" u="sng" dirty="0">
                <a:hlinkClick r:id="rId21"/>
              </a:rPr>
              <a:t>Иностранный язык</a:t>
            </a:r>
            <a:r>
              <a:rPr lang="ru-RU" sz="2000" dirty="0" smtClean="0"/>
              <a:t>;</a:t>
            </a:r>
          </a:p>
          <a:p>
            <a:endParaRPr lang="ru-RU" sz="2000" dirty="0"/>
          </a:p>
          <a:p>
            <a:r>
              <a:rPr lang="ru-RU" sz="2000" b="1" i="1" dirty="0"/>
              <a:t>8 класс:</a:t>
            </a:r>
            <a:endParaRPr lang="ru-RU" sz="2000" dirty="0"/>
          </a:p>
          <a:p>
            <a:r>
              <a:rPr lang="ru-RU" sz="2000" u="sng" dirty="0">
                <a:hlinkClick r:id="rId22"/>
              </a:rPr>
              <a:t>Русский язык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23"/>
              </a:rPr>
              <a:t>Математика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24"/>
              </a:rPr>
              <a:t>История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25"/>
              </a:rPr>
              <a:t>Биология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26"/>
              </a:rPr>
              <a:t>География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u="sng" dirty="0">
                <a:hlinkClick r:id="rId27"/>
              </a:rPr>
              <a:t>Обществознание</a:t>
            </a:r>
            <a:r>
              <a:rPr lang="ru-RU" sz="2000" dirty="0"/>
              <a:t>;</a:t>
            </a:r>
            <a:br>
              <a:rPr lang="ru-RU" sz="2000" dirty="0"/>
            </a:br>
            <a:r>
              <a:rPr lang="ru-RU" sz="2000" dirty="0"/>
              <a:t>Физика;</a:t>
            </a:r>
            <a:br>
              <a:rPr lang="ru-RU" sz="2000" dirty="0"/>
            </a:br>
            <a:r>
              <a:rPr lang="ru-RU" sz="2000" dirty="0"/>
              <a:t>Химия;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dirty="0" smtClean="0"/>
              <a:t>Сайты с заданиями ВПР</a:t>
            </a:r>
            <a:endParaRPr lang="ru-RU" sz="8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HP\Desktop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15404" cy="6762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</TotalTime>
  <Words>186</Words>
  <Application>Microsoft Office PowerPoint</Application>
  <PresentationFormat>Экран (4:3)</PresentationFormat>
  <Paragraphs>26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Сайты с заданиями ВПР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внимание.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User</cp:lastModifiedBy>
  <cp:revision>7</cp:revision>
  <dcterms:created xsi:type="dcterms:W3CDTF">2020-01-12T10:42:49Z</dcterms:created>
  <dcterms:modified xsi:type="dcterms:W3CDTF">2020-01-16T19:09:31Z</dcterms:modified>
</cp:coreProperties>
</file>