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88" r:id="rId4"/>
    <p:sldId id="304" r:id="rId5"/>
    <p:sldId id="309" r:id="rId6"/>
    <p:sldId id="303" r:id="rId7"/>
    <p:sldId id="289" r:id="rId8"/>
    <p:sldId id="290" r:id="rId9"/>
    <p:sldId id="301" r:id="rId10"/>
    <p:sldId id="302" r:id="rId11"/>
    <p:sldId id="291" r:id="rId12"/>
    <p:sldId id="311" r:id="rId13"/>
    <p:sldId id="312" r:id="rId14"/>
    <p:sldId id="313" r:id="rId15"/>
    <p:sldId id="316" r:id="rId16"/>
    <p:sldId id="314" r:id="rId17"/>
    <p:sldId id="315" r:id="rId18"/>
    <p:sldId id="317" r:id="rId19"/>
    <p:sldId id="318" r:id="rId20"/>
    <p:sldId id="319" r:id="rId21"/>
    <p:sldId id="320" r:id="rId22"/>
    <p:sldId id="321" r:id="rId23"/>
    <p:sldId id="326" r:id="rId24"/>
    <p:sldId id="327" r:id="rId25"/>
    <p:sldId id="323" r:id="rId26"/>
    <p:sldId id="324" r:id="rId27"/>
    <p:sldId id="325" r:id="rId28"/>
    <p:sldId id="293" r:id="rId29"/>
    <p:sldId id="328" r:id="rId30"/>
    <p:sldId id="294" r:id="rId31"/>
    <p:sldId id="329" r:id="rId32"/>
    <p:sldId id="261" r:id="rId33"/>
    <p:sldId id="263" r:id="rId34"/>
    <p:sldId id="264" r:id="rId35"/>
    <p:sldId id="265" r:id="rId36"/>
    <p:sldId id="266" r:id="rId37"/>
    <p:sldId id="267" r:id="rId38"/>
    <p:sldId id="268" r:id="rId39"/>
    <p:sldId id="269" r:id="rId40"/>
    <p:sldId id="270" r:id="rId41"/>
    <p:sldId id="271" r:id="rId42"/>
    <p:sldId id="273" r:id="rId43"/>
    <p:sldId id="274" r:id="rId44"/>
    <p:sldId id="275" r:id="rId45"/>
    <p:sldId id="276" r:id="rId46"/>
    <p:sldId id="277" r:id="rId47"/>
    <p:sldId id="278" r:id="rId48"/>
    <p:sldId id="280" r:id="rId49"/>
    <p:sldId id="282" r:id="rId50"/>
    <p:sldId id="283" r:id="rId51"/>
    <p:sldId id="284" r:id="rId52"/>
    <p:sldId id="286" r:id="rId53"/>
    <p:sldId id="287" r:id="rId54"/>
    <p:sldId id="262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7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8;&#1088;&#1080;&#1085;&#1072;\&#1045;&#1043;&#1069;\&#1060;&#1080;&#1079;&#1080;&#1082;&#1072;\&#1055;&#1086;&#1076;&#1075;&#1086;&#1090;&#1086;&#1074;&#1082;&#1072;%20&#1082;%20&#1045;&#1043;&#1069;\81.%20&#1054;&#1087;&#1090;&#1080;&#1082;&#1072;.%20&#1063;&#1072;&#1089;&#1090;&#1100;%201\&#1057;&#1074;&#1077;&#1090;&#1086;&#1074;&#1086;&#1076;.avi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D:\&#1048;&#1088;&#1080;&#1085;&#1072;\&#1045;&#1043;&#1069;\&#1060;&#1080;&#1079;&#1080;&#1082;&#1072;\&#1055;&#1086;&#1076;&#1075;&#1086;&#1090;&#1086;&#1074;&#1082;&#1072;%20&#1082;%20&#1045;&#1043;&#1069;\81.%20&#1054;&#1087;&#1090;&#1080;&#1082;&#1072;.%20&#1063;&#1072;&#1089;&#1090;&#1100;%201\&#1061;&#1086;&#1076;%20&#1083;&#1091;&#1095;&#1077;&#1081;%20&#1074;%20&#1083;&#1080;&#1085;&#1079;&#1077;.avi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://ru.wikipedia.org/wiki/%D0%A4%D0%B0%D0%B9%D0%BB:Lens_ray_tracing_01.gi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../../../../../../../../Program%20Files/Physicon/Open%20Physics%202.5%20part%202/content/chapter3/section/paragraph3/images/3-3-2.gif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://ru.wikipedia.org/wiki/%D0%A4%D0%B0%D0%B9%D0%BB:Lens_image_6.pn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://ru.wikipedia.org/wiki/%D0%A4%D0%B0%D0%B9%D0%BB:Lens_image_5.pn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hyperlink" Target="http://ru.wikipedia.org/wiki/%D0%A4%D0%B0%D0%B9%D0%BB:Lens_image_4.pn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hyperlink" Target="http://ru.wikipedia.org/wiki/%D0%A4%D0%B0%D0%B9%D0%BB:Lens_image_3.pn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ru.wikipedia.org/wiki/%D0%A4%D0%B0%D0%B9%D0%BB:Lens_image_2.png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hyperlink" Target="http://ru.wikipedia.org/wiki/%D0%A4%D0%B0%D0%B9%D0%BB:Lens_image_1.pn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48;&#1088;&#1080;&#1085;&#1072;\&#1045;&#1043;&#1069;\&#1060;&#1080;&#1079;&#1080;&#1082;&#1072;\&#1055;&#1086;&#1076;&#1075;&#1086;&#1090;&#1086;&#1074;&#1082;&#1072;%20&#1082;%20&#1045;&#1043;&#1069;\81.%20&#1054;&#1087;&#1090;&#1080;&#1082;&#1072;.%20&#1063;&#1072;&#1089;&#1090;&#1100;%201\&#1051;&#1091;&#1085;&#1085;&#1099;&#1077;%20&#1079;&#1072;&#1090;&#1084;&#1077;&#1085;&#1080;&#1103;.avi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gif"/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\Physicon\Open%20Physics%202.5%20part%202\content\chapter3\section\paragraph1\images\3-1-1.gif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-fizika.narod.ru/8_38serk.htm" TargetMode="External"/><Relationship Id="rId7" Type="http://schemas.openxmlformats.org/officeDocument/2006/relationships/hyperlink" Target="http://fipi.ru/view/sections/92/docs/" TargetMode="External"/><Relationship Id="rId2" Type="http://schemas.openxmlformats.org/officeDocument/2006/relationships/hyperlink" Target="http://dic.academic.ru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ru.wikipedia.org/wiki/%D0%9F%D1%80%D0%BE%D1%81%D0%B2%D0%B5%D1%82%D0%BB%D0%B5%D0%BD%D0%B8%D0%B5_%D0%BE%D0%BF%D1%82%D0%B8%D0%BA%D0%B8" TargetMode="External"/><Relationship Id="rId5" Type="http://schemas.openxmlformats.org/officeDocument/2006/relationships/hyperlink" Target="http://optika8.narod.ru/7.Ploskoe_zerkalo.htm" TargetMode="External"/><Relationship Id="rId4" Type="http://schemas.openxmlformats.org/officeDocument/2006/relationships/hyperlink" Target="http://egephizik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\Physicon\Open%20Physics%202.5%20part%202\content\chapter3\section\paragraph1\images\3-1-1.gif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Program%20Files\Physicon\Open%20Physics%202.5%20part%202\content\javagifs\63166759474787-1.gif" TargetMode="Externa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ОПТИКА 	</a:t>
            </a:r>
            <a:br>
              <a:rPr lang="ru-RU" i="1" dirty="0" smtClean="0"/>
            </a:br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Учитель: Попова И.А.</a:t>
            </a:r>
            <a:br>
              <a:rPr lang="ru-RU" dirty="0" smtClean="0"/>
            </a:br>
            <a:r>
              <a:rPr lang="ru-RU" dirty="0" smtClean="0"/>
              <a:t>МОУ СОШ № 30</a:t>
            </a:r>
          </a:p>
          <a:p>
            <a:pPr>
              <a:defRPr/>
            </a:pPr>
            <a:r>
              <a:rPr lang="ru-RU" dirty="0" smtClean="0"/>
              <a:t>Белово 2010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643570" cy="1000108"/>
          </a:xfrm>
        </p:spPr>
        <p:txBody>
          <a:bodyPr/>
          <a:lstStyle/>
          <a:p>
            <a:r>
              <a:rPr lang="ru-RU" dirty="0" smtClean="0"/>
              <a:t>Преломление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4500570"/>
          </a:xfrm>
        </p:spPr>
        <p:txBody>
          <a:bodyPr>
            <a:normAutofit fontScale="77500" lnSpcReduction="20000"/>
          </a:bodyPr>
          <a:lstStyle/>
          <a:p>
            <a:pPr marL="268288" indent="-203200"/>
            <a:r>
              <a:rPr lang="ru-RU" b="1" dirty="0" smtClean="0">
                <a:solidFill>
                  <a:srgbClr val="FF0000"/>
                </a:solidFill>
              </a:rPr>
              <a:t>Абсолютный показатель преломления</a:t>
            </a:r>
            <a:r>
              <a:rPr lang="ru-RU" dirty="0" smtClean="0"/>
              <a:t> </a:t>
            </a:r>
            <a:r>
              <a:rPr lang="ru-RU" b="1" dirty="0" smtClean="0"/>
              <a:t>зависит</a:t>
            </a:r>
            <a:r>
              <a:rPr lang="ru-RU" dirty="0" smtClean="0"/>
              <a:t> от ряда факторов:</a:t>
            </a:r>
          </a:p>
          <a:p>
            <a:pPr marL="268288" indent="-203200"/>
            <a:r>
              <a:rPr lang="ru-RU" dirty="0" smtClean="0"/>
              <a:t> от </a:t>
            </a:r>
            <a:r>
              <a:rPr lang="ru-RU" b="1" dirty="0" smtClean="0">
                <a:solidFill>
                  <a:srgbClr val="FF0000"/>
                </a:solidFill>
              </a:rPr>
              <a:t>скорости</a:t>
            </a:r>
            <a:r>
              <a:rPr lang="ru-RU" dirty="0" smtClean="0"/>
              <a:t> распространения света в данной среде      </a:t>
            </a:r>
          </a:p>
          <a:p>
            <a:pPr marL="268288" indent="-203200"/>
            <a:r>
              <a:rPr lang="ru-RU" dirty="0" smtClean="0"/>
              <a:t>от </a:t>
            </a:r>
            <a:r>
              <a:rPr lang="ru-RU" b="1" dirty="0" smtClean="0">
                <a:solidFill>
                  <a:srgbClr val="FF0000"/>
                </a:solidFill>
              </a:rPr>
              <a:t>характеристик</a:t>
            </a:r>
            <a:r>
              <a:rPr lang="ru-RU" dirty="0" smtClean="0"/>
              <a:t> падающего света (от света </a:t>
            </a:r>
            <a:r>
              <a:rPr lang="ru-RU" dirty="0" err="1" smtClean="0"/>
              <a:t>спетра</a:t>
            </a:r>
            <a:r>
              <a:rPr lang="ru-RU" dirty="0" smtClean="0"/>
              <a:t>)      </a:t>
            </a:r>
          </a:p>
          <a:p>
            <a:pPr marL="268288" indent="-203200"/>
            <a:r>
              <a:rPr lang="ru-RU" dirty="0" smtClean="0"/>
              <a:t>от </a:t>
            </a:r>
            <a:r>
              <a:rPr lang="ru-RU" b="1" dirty="0" smtClean="0">
                <a:solidFill>
                  <a:srgbClr val="FF0000"/>
                </a:solidFill>
              </a:rPr>
              <a:t>физического состояния среды </a:t>
            </a:r>
            <a:r>
              <a:rPr lang="ru-RU" dirty="0" smtClean="0"/>
              <a:t>в которой распространяется свет (температуры вещества, плотности среды, наличия в среде упругих натяжений)</a:t>
            </a:r>
            <a:endParaRPr lang="en-US" dirty="0" smtClean="0"/>
          </a:p>
          <a:p>
            <a:pPr marL="268288" indent="-203200"/>
            <a:r>
              <a:rPr lang="ru-RU" b="1" dirty="0" smtClean="0">
                <a:solidFill>
                  <a:srgbClr val="FF0000"/>
                </a:solidFill>
              </a:rPr>
              <a:t>Относительным показателем преломления  </a:t>
            </a:r>
            <a:r>
              <a:rPr lang="ru-RU" b="1" dirty="0" err="1" smtClean="0">
                <a:solidFill>
                  <a:srgbClr val="FF0000"/>
                </a:solidFill>
              </a:rPr>
              <a:t>n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второй среды относительно первой</a:t>
            </a:r>
            <a:r>
              <a:rPr lang="ru-RU" dirty="0" smtClean="0"/>
              <a:t> называется отношение скоростей света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b="1" i="1" baseline="-25000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 и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b="1" i="1" baseline="-25000" dirty="0" smtClean="0">
                <a:solidFill>
                  <a:srgbClr val="FF0000"/>
                </a:solidFill>
              </a:rPr>
              <a:t>2 </a:t>
            </a:r>
            <a:r>
              <a:rPr lang="ru-RU" dirty="0" smtClean="0"/>
              <a:t>соответственно, в первой и второй средах: </a:t>
            </a:r>
            <a:endParaRPr lang="en-US" dirty="0" smtClean="0"/>
          </a:p>
          <a:p>
            <a:pPr marL="268288" indent="-203200"/>
            <a:r>
              <a:rPr lang="ru-RU" dirty="0" smtClean="0"/>
              <a:t>где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b="1" i="1" baseline="-25000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 и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b="1" i="1" baseline="-25000" dirty="0" smtClean="0">
                <a:solidFill>
                  <a:srgbClr val="FF0000"/>
                </a:solidFill>
              </a:rPr>
              <a:t>2 </a:t>
            </a:r>
            <a:r>
              <a:rPr lang="ru-RU" dirty="0" smtClean="0"/>
              <a:t>- абсолютные показатели преломления первой и второй сред.</a:t>
            </a:r>
          </a:p>
          <a:p>
            <a:pPr marL="268288" indent="-203200"/>
            <a:r>
              <a:rPr lang="ru-RU" dirty="0" smtClean="0"/>
              <a:t>Если </a:t>
            </a:r>
            <a:r>
              <a:rPr lang="ru-RU" b="1" dirty="0" smtClean="0"/>
              <a:t>абсолютный показатель преломления первой среды </a:t>
            </a:r>
            <a:r>
              <a:rPr lang="ru-RU" b="1" dirty="0" smtClean="0">
                <a:solidFill>
                  <a:srgbClr val="FF0000"/>
                </a:solidFill>
              </a:rPr>
              <a:t>меньше</a:t>
            </a:r>
            <a:r>
              <a:rPr lang="ru-RU" dirty="0" smtClean="0"/>
              <a:t> </a:t>
            </a:r>
            <a:r>
              <a:rPr lang="ru-RU" b="1" dirty="0" smtClean="0"/>
              <a:t>абсолютного показателя преломления второй среды</a:t>
            </a:r>
            <a:r>
              <a:rPr lang="ru-RU" dirty="0" smtClean="0"/>
              <a:t>, то первая среда имеет </a:t>
            </a:r>
            <a:r>
              <a:rPr lang="ru-RU" b="1" dirty="0" smtClean="0">
                <a:solidFill>
                  <a:srgbClr val="FF0000"/>
                </a:solidFill>
              </a:rPr>
              <a:t>меньшую оптическую плотность</a:t>
            </a:r>
            <a:r>
              <a:rPr lang="ru-RU" dirty="0" smtClean="0"/>
              <a:t>, нежели вторая.</a:t>
            </a:r>
          </a:p>
        </p:txBody>
      </p:sp>
      <p:pic>
        <p:nvPicPr>
          <p:cNvPr id="102402" name="Picture 2" descr="http://geomoptics.narod.ru/PocazPrel/formula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42852"/>
            <a:ext cx="2543187" cy="1227745"/>
          </a:xfrm>
          <a:prstGeom prst="rect">
            <a:avLst/>
          </a:prstGeom>
          <a:solidFill>
            <a:srgbClr val="0070C0"/>
          </a:solidFill>
        </p:spPr>
      </p:pic>
      <p:pic>
        <p:nvPicPr>
          <p:cNvPr id="102404" name="Picture 4" descr="http://optika8.narod.ru/images/im8.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714356"/>
            <a:ext cx="2857488" cy="1743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r>
              <a:rPr lang="ru-RU" dirty="0" smtClean="0"/>
              <a:t>Полное внутреннее отражение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643998" cy="6000768"/>
          </a:xfrm>
        </p:spPr>
        <p:txBody>
          <a:bodyPr/>
          <a:lstStyle/>
          <a:p>
            <a:r>
              <a:rPr lang="ru-RU" b="1" dirty="0" smtClean="0"/>
              <a:t>При переходе </a:t>
            </a:r>
            <a:r>
              <a:rPr lang="ru-RU" dirty="0" smtClean="0"/>
              <a:t>света из </a:t>
            </a:r>
            <a:r>
              <a:rPr lang="ru-RU" b="1" dirty="0" smtClean="0">
                <a:solidFill>
                  <a:srgbClr val="FF0000"/>
                </a:solidFill>
              </a:rPr>
              <a:t>оптически более плотной среды</a:t>
            </a:r>
            <a:r>
              <a:rPr lang="ru-RU" dirty="0" smtClean="0"/>
              <a:t> в </a:t>
            </a:r>
            <a:r>
              <a:rPr lang="ru-RU" b="1" dirty="0" smtClean="0"/>
              <a:t>оптически менее плотную </a:t>
            </a:r>
            <a:r>
              <a:rPr lang="ru-RU" b="1" i="1" dirty="0" smtClean="0">
                <a:solidFill>
                  <a:srgbClr val="FF0000"/>
                </a:solidFill>
              </a:rPr>
              <a:t>n</a:t>
            </a:r>
            <a:r>
              <a:rPr lang="ru-RU" b="1" i="1" baseline="-25000" dirty="0" smtClean="0">
                <a:solidFill>
                  <a:srgbClr val="FF0000"/>
                </a:solidFill>
              </a:rPr>
              <a:t>2</a:t>
            </a:r>
            <a:r>
              <a:rPr lang="ru-RU" b="1" i="1" dirty="0" smtClean="0">
                <a:solidFill>
                  <a:srgbClr val="FF0000"/>
                </a:solidFill>
              </a:rPr>
              <a:t> &lt; n</a:t>
            </a:r>
            <a:r>
              <a:rPr lang="ru-RU" b="1" i="1" baseline="-25000" dirty="0" smtClean="0">
                <a:solidFill>
                  <a:srgbClr val="FF0000"/>
                </a:solidFill>
              </a:rPr>
              <a:t>1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(например, из стекла в воздух) можно наблюдать </a:t>
            </a:r>
            <a:r>
              <a:rPr lang="ru-RU" b="1" dirty="0" smtClean="0">
                <a:solidFill>
                  <a:srgbClr val="FF0000"/>
                </a:solidFill>
              </a:rPr>
              <a:t>явление полного отражения</a:t>
            </a:r>
            <a:r>
              <a:rPr lang="ru-RU" dirty="0" smtClean="0"/>
              <a:t>, то есть </a:t>
            </a:r>
            <a:r>
              <a:rPr lang="ru-RU" b="1" dirty="0" smtClean="0">
                <a:solidFill>
                  <a:srgbClr val="FF0000"/>
                </a:solidFill>
              </a:rPr>
              <a:t>исчезновение преломленного луча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Это явление наблюдается </a:t>
            </a:r>
            <a:r>
              <a:rPr lang="ru-RU" b="1" dirty="0" smtClean="0"/>
              <a:t>при углах падения</a:t>
            </a:r>
            <a:r>
              <a:rPr lang="ru-RU" dirty="0" smtClean="0"/>
              <a:t>, </a:t>
            </a:r>
            <a:r>
              <a:rPr lang="ru-RU" b="1" dirty="0" smtClean="0"/>
              <a:t>превышающих некоторый критический угол </a:t>
            </a:r>
            <a:r>
              <a:rPr lang="ru-RU" b="1" dirty="0" err="1" smtClean="0"/>
              <a:t>α</a:t>
            </a:r>
            <a:r>
              <a:rPr lang="ru-RU" b="1" baseline="-25000" dirty="0" err="1" smtClean="0"/>
              <a:t>пр</a:t>
            </a:r>
            <a:r>
              <a:rPr lang="ru-RU" dirty="0" smtClean="0"/>
              <a:t>, который называется </a:t>
            </a:r>
            <a:r>
              <a:rPr lang="ru-RU" b="1" dirty="0" smtClean="0">
                <a:solidFill>
                  <a:srgbClr val="FF0000"/>
                </a:solidFill>
              </a:rPr>
              <a:t>предельным углом полного внутреннего отражения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sin </a:t>
            </a:r>
            <a:r>
              <a:rPr lang="el-GR" b="1" i="1" dirty="0" smtClean="0">
                <a:solidFill>
                  <a:srgbClr val="FF0000"/>
                </a:solidFill>
              </a:rPr>
              <a:t>α</a:t>
            </a:r>
            <a:r>
              <a:rPr lang="ru-RU" b="1" i="1" baseline="-25000" dirty="0" err="1" smtClean="0">
                <a:solidFill>
                  <a:srgbClr val="FF0000"/>
                </a:solidFill>
              </a:rPr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 = 1 / 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где </a:t>
            </a:r>
            <a:r>
              <a:rPr lang="ru-RU" b="1" i="1" dirty="0" err="1" smtClean="0"/>
              <a:t>n</a:t>
            </a:r>
            <a:r>
              <a:rPr lang="ru-RU" b="1" i="1" dirty="0" smtClean="0"/>
              <a:t> = n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 &gt; 1 </a:t>
            </a:r>
            <a:r>
              <a:rPr lang="ru-RU" dirty="0" smtClean="0"/>
              <a:t>– абсолютный показатель преломления первой среды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91138" name="Picture 2" descr="C:\Program Files\Physicon\Open Physics 2.5 part 2\content\chapter3\section\paragraph1\images\3-1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4708706"/>
          </a:xfrm>
          <a:prstGeom prst="rect">
            <a:avLst/>
          </a:prstGeom>
          <a:noFill/>
        </p:spPr>
      </p:pic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714480" y="3643314"/>
            <a:ext cx="72152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Полное внутреннее отражение света на границе вода–воздух;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– точечный источник света. </a:t>
            </a:r>
          </a:p>
        </p:txBody>
      </p:sp>
      <p:pic>
        <p:nvPicPr>
          <p:cNvPr id="91141" name="Picture 5" descr="C:\Program Files\Physicon\Open Physics 2.5 part 2\content\chapter3\section\paragraph1\images\3-1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1460" y="571481"/>
            <a:ext cx="4522541" cy="62865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14414" y="2703016"/>
            <a:ext cx="3357586" cy="415498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/>
              <a:t>Распространение света в волоконном </a:t>
            </a:r>
            <a:r>
              <a:rPr lang="ru-RU" sz="2400" b="1" dirty="0" err="1" smtClean="0"/>
              <a:t>световоде</a:t>
            </a:r>
            <a:r>
              <a:rPr lang="ru-RU" sz="2400" b="1" dirty="0" smtClean="0"/>
              <a:t>. При сильном изгибе волокна закон полного внутреннего отражения нарушается, и свет частично выходит из волокна через боковую поверхность.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ветовод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95600" y="2057400"/>
            <a:ext cx="3352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3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Линза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6324600" cy="4525963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Линзой</a:t>
            </a:r>
            <a:r>
              <a:rPr lang="ru-RU" smtClean="0"/>
              <a:t> называется </a:t>
            </a:r>
            <a:r>
              <a:rPr lang="ru-RU" b="1" smtClean="0"/>
              <a:t>прозрачное тело</a:t>
            </a:r>
            <a:r>
              <a:rPr lang="ru-RU" smtClean="0"/>
              <a:t>, ограниченное двумя </a:t>
            </a:r>
            <a:r>
              <a:rPr lang="ru-RU" b="1" smtClean="0"/>
              <a:t>сферическими поверхностями</a:t>
            </a:r>
            <a:r>
              <a:rPr lang="ru-RU" smtClean="0"/>
              <a:t>. </a:t>
            </a:r>
          </a:p>
          <a:p>
            <a:r>
              <a:rPr lang="ru-RU" smtClean="0"/>
              <a:t>Если </a:t>
            </a:r>
            <a:r>
              <a:rPr lang="ru-RU" b="1" smtClean="0"/>
              <a:t>толщина</a:t>
            </a:r>
            <a:r>
              <a:rPr lang="ru-RU" smtClean="0"/>
              <a:t> самой линзы </a:t>
            </a:r>
            <a:r>
              <a:rPr lang="ru-RU" b="1" smtClean="0"/>
              <a:t>мала</a:t>
            </a:r>
            <a:r>
              <a:rPr lang="ru-RU" smtClean="0"/>
              <a:t> по сравнению с </a:t>
            </a:r>
            <a:r>
              <a:rPr lang="ru-RU" b="1" smtClean="0"/>
              <a:t>радиусами кривизны </a:t>
            </a:r>
            <a:r>
              <a:rPr lang="ru-RU" smtClean="0"/>
              <a:t>сферических поверхностей, то линзу называют </a:t>
            </a:r>
            <a:r>
              <a:rPr lang="ru-RU" b="1" smtClean="0">
                <a:solidFill>
                  <a:srgbClr val="C00000"/>
                </a:solidFill>
              </a:rPr>
              <a:t>тонкой.</a:t>
            </a:r>
          </a:p>
          <a:p>
            <a:endParaRPr lang="ru-RU" b="1" smtClean="0">
              <a:solidFill>
                <a:srgbClr val="C00000"/>
              </a:solidFill>
            </a:endParaRPr>
          </a:p>
        </p:txBody>
      </p:sp>
      <p:pic>
        <p:nvPicPr>
          <p:cNvPr id="410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934200" y="1676400"/>
            <a:ext cx="2009775" cy="29432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Характеристики простых линз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057400"/>
            <a:ext cx="8991600" cy="3276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Линзы бывают </a:t>
            </a:r>
            <a:r>
              <a:rPr lang="ru-RU" b="1" dirty="0" smtClean="0">
                <a:solidFill>
                  <a:srgbClr val="C00000"/>
                </a:solidFill>
              </a:rPr>
              <a:t>собирающими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рассеивающими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Основное свойство линз </a:t>
            </a:r>
            <a:r>
              <a:rPr lang="ru-RU" dirty="0" smtClean="0"/>
              <a:t>– способность </a:t>
            </a:r>
            <a:r>
              <a:rPr lang="ru-RU" b="1" dirty="0" smtClean="0">
                <a:solidFill>
                  <a:srgbClr val="C00000"/>
                </a:solidFill>
              </a:rPr>
              <a:t>давать изображения </a:t>
            </a:r>
            <a:r>
              <a:rPr lang="ru-RU" dirty="0" smtClean="0"/>
              <a:t>предметов.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Изображения бывают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прямыми и перевернутыми</a:t>
            </a:r>
            <a:r>
              <a:rPr lang="ru-RU" dirty="0" smtClean="0"/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действительными и мнимыми</a:t>
            </a:r>
            <a:r>
              <a:rPr lang="ru-RU" dirty="0" smtClean="0"/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увеличенными и уменьшенными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209800" y="609600"/>
            <a:ext cx="4818063" cy="1447800"/>
          </a:xfr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257800"/>
            <a:ext cx="48323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2209800"/>
          </a:xfrm>
        </p:spPr>
        <p:txBody>
          <a:bodyPr/>
          <a:lstStyle/>
          <a:p>
            <a:pPr marL="93663"/>
            <a:r>
              <a:rPr lang="ru-RU" dirty="0" smtClean="0"/>
              <a:t>Виды линз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0"/>
            <a:ext cx="6610350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Характеристики простых линз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14488"/>
            <a:ext cx="4495800" cy="4906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на линзу направить пучок лучей, </a:t>
            </a:r>
            <a:r>
              <a:rPr lang="ru-RU" b="1" dirty="0" smtClean="0"/>
              <a:t>параллельных главной оптической оси</a:t>
            </a:r>
            <a:r>
              <a:rPr lang="ru-RU" dirty="0" smtClean="0"/>
              <a:t>, то после прохождения через линзу </a:t>
            </a:r>
            <a:r>
              <a:rPr lang="ru-RU" b="1" dirty="0" smtClean="0"/>
              <a:t>лучи</a:t>
            </a:r>
            <a:r>
              <a:rPr lang="ru-RU" dirty="0" smtClean="0"/>
              <a:t> (или их продолжения) </a:t>
            </a:r>
            <a:r>
              <a:rPr lang="ru-RU" b="1" dirty="0" smtClean="0"/>
              <a:t>соберутся в одной точке F</a:t>
            </a:r>
            <a:r>
              <a:rPr lang="ru-RU" dirty="0" smtClean="0"/>
              <a:t>, которая называется </a:t>
            </a:r>
            <a:r>
              <a:rPr lang="ru-RU" b="1" dirty="0" smtClean="0">
                <a:solidFill>
                  <a:srgbClr val="C00000"/>
                </a:solidFill>
              </a:rPr>
              <a:t>главным фокусом линзы</a:t>
            </a:r>
            <a:r>
              <a:rPr lang="ru-RU" dirty="0" smtClean="0"/>
              <a:t>.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67200" y="1371600"/>
            <a:ext cx="4721225" cy="1828800"/>
          </a:xfrm>
          <a:noFill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657600"/>
            <a:ext cx="47434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267200" y="5791200"/>
            <a:ext cx="472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Font typeface="Arial" charset="0"/>
              <a:buChar char="•"/>
            </a:pPr>
            <a:r>
              <a:rPr lang="ru-RU"/>
              <a:t>Преломление параллельного пучка лучей в </a:t>
            </a:r>
            <a:r>
              <a:rPr lang="ru-RU" b="1">
                <a:solidFill>
                  <a:srgbClr val="C00000"/>
                </a:solidFill>
              </a:rPr>
              <a:t>собирающей</a:t>
            </a:r>
            <a:r>
              <a:rPr lang="ru-RU"/>
              <a:t> (a) и </a:t>
            </a:r>
            <a:r>
              <a:rPr lang="ru-RU" b="1">
                <a:solidFill>
                  <a:srgbClr val="C00000"/>
                </a:solidFill>
              </a:rPr>
              <a:t>рассеивающей</a:t>
            </a:r>
            <a:r>
              <a:rPr lang="ru-RU"/>
              <a:t> (b) линзах.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3990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Характеристики простых линз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1816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 тонкой линзы имеются </a:t>
            </a:r>
            <a:r>
              <a:rPr lang="ru-RU" b="1" dirty="0" smtClean="0"/>
              <a:t>два главных фокуса</a:t>
            </a:r>
            <a:r>
              <a:rPr lang="ru-RU" dirty="0" smtClean="0"/>
              <a:t>, расположенных </a:t>
            </a:r>
            <a:r>
              <a:rPr lang="ru-RU" b="1" dirty="0" smtClean="0"/>
              <a:t>симметрично</a:t>
            </a:r>
            <a:r>
              <a:rPr lang="ru-RU" dirty="0" smtClean="0"/>
              <a:t> на главной оптической оси относительно линзы.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 собирающих линз </a:t>
            </a:r>
            <a:r>
              <a:rPr lang="ru-RU" b="1" dirty="0" smtClean="0"/>
              <a:t>фокусы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действительные</a:t>
            </a:r>
            <a:r>
              <a:rPr lang="ru-RU" dirty="0" smtClean="0"/>
              <a:t>, у рассеивающих – </a:t>
            </a:r>
            <a:r>
              <a:rPr lang="ru-RU" b="1" dirty="0" smtClean="0">
                <a:solidFill>
                  <a:srgbClr val="C00000"/>
                </a:solidFill>
              </a:rPr>
              <a:t>мнимые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Пучки лучей, параллельных одной из побочных оптических осей, после прохождения через линзу также фокусируются в точку F', которая расположена при пересечении побочной оси с фокальной плоскостью Ф, то есть плоскостью, перпендикулярной главной оптической оси и проходящей через главный фокус (рис. 3.3.2).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Расстояние между </a:t>
            </a:r>
            <a:r>
              <a:rPr lang="ru-RU" b="1" dirty="0" smtClean="0"/>
              <a:t>оптическим центром </a:t>
            </a:r>
            <a:r>
              <a:rPr lang="ru-RU" dirty="0" smtClean="0"/>
              <a:t>линзы O и </a:t>
            </a:r>
            <a:r>
              <a:rPr lang="ru-RU" b="1" dirty="0" smtClean="0"/>
              <a:t>главным фокусом F </a:t>
            </a:r>
            <a:r>
              <a:rPr lang="ru-RU" dirty="0" smtClean="0"/>
              <a:t>называется </a:t>
            </a:r>
            <a:r>
              <a:rPr lang="ru-RU" b="1" dirty="0" smtClean="0">
                <a:solidFill>
                  <a:srgbClr val="C00000"/>
                </a:solidFill>
              </a:rPr>
              <a:t>фокусным расстоянием</a:t>
            </a:r>
            <a:r>
              <a:rPr lang="ru-RU" dirty="0" smtClean="0"/>
              <a:t>. Оно </a:t>
            </a:r>
            <a:r>
              <a:rPr lang="ru-RU" dirty="0" err="1" smtClean="0"/>
              <a:t>обозначаетcя</a:t>
            </a:r>
            <a:r>
              <a:rPr lang="ru-RU" dirty="0" smtClean="0"/>
              <a:t> той же буквой F.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60769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914400"/>
            <a:ext cx="59245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/>
          <p:nvPr/>
        </p:nvCxnSpPr>
        <p:spPr>
          <a:xfrm>
            <a:off x="4267200" y="2590800"/>
            <a:ext cx="1676400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ая выноска 9"/>
          <p:cNvSpPr/>
          <p:nvPr/>
        </p:nvSpPr>
        <p:spPr>
          <a:xfrm>
            <a:off x="4495800" y="3048000"/>
            <a:ext cx="2133600" cy="838200"/>
          </a:xfrm>
          <a:prstGeom prst="wedgeRectCallout">
            <a:avLst>
              <a:gd name="adj1" fmla="val -22923"/>
              <a:gd name="adj2" fmla="val -96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b="1" i="1" dirty="0"/>
              <a:t>F</a:t>
            </a:r>
            <a:r>
              <a:rPr lang="en-US" dirty="0"/>
              <a:t> - </a:t>
            </a:r>
            <a:r>
              <a:rPr lang="ru-RU" dirty="0"/>
              <a:t>Фокусное расстояние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Построение изображения</a:t>
            </a:r>
          </a:p>
        </p:txBody>
      </p:sp>
      <p:pic>
        <p:nvPicPr>
          <p:cNvPr id="5" name="Ход лучей в линзе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95600" y="2057400"/>
            <a:ext cx="3352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5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Свойства тонкой линзы: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839200" cy="1981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Луч, прошедший </a:t>
            </a:r>
            <a:r>
              <a:rPr lang="ru-RU" b="1" dirty="0" smtClean="0"/>
              <a:t>через оптический центр </a:t>
            </a:r>
            <a:r>
              <a:rPr lang="ru-RU" dirty="0" smtClean="0"/>
              <a:t>линзы, </a:t>
            </a:r>
            <a:r>
              <a:rPr lang="ru-RU" b="1" dirty="0" smtClean="0">
                <a:solidFill>
                  <a:srgbClr val="C00000"/>
                </a:solidFill>
              </a:rPr>
              <a:t>не меняет своего направления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Параллельные луч</a:t>
            </a:r>
            <a:r>
              <a:rPr lang="ru-RU" dirty="0" smtClean="0"/>
              <a:t>и, проходящие через линзу, </a:t>
            </a:r>
            <a:r>
              <a:rPr lang="ru-RU" b="1" dirty="0" smtClean="0">
                <a:solidFill>
                  <a:srgbClr val="C00000"/>
                </a:solidFill>
              </a:rPr>
              <a:t>сходятся в фокальной плоскости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 </a:t>
            </a:r>
            <a:r>
              <a:rPr lang="ru-RU" b="1" dirty="0" smtClean="0"/>
              <a:t>рассеивающих</a:t>
            </a:r>
            <a:r>
              <a:rPr lang="ru-RU" dirty="0" smtClean="0"/>
              <a:t> линз, наоборот, </a:t>
            </a:r>
            <a:r>
              <a:rPr lang="ru-RU" b="1" dirty="0" smtClean="0">
                <a:solidFill>
                  <a:srgbClr val="C00000"/>
                </a:solidFill>
              </a:rPr>
              <a:t>задний фокус расположен спереди</a:t>
            </a:r>
            <a:r>
              <a:rPr lang="ru-RU" dirty="0" smtClean="0"/>
              <a:t> линзы, а </a:t>
            </a:r>
            <a:r>
              <a:rPr lang="ru-RU" b="1" dirty="0" smtClean="0">
                <a:solidFill>
                  <a:srgbClr val="C00000"/>
                </a:solidFill>
              </a:rPr>
              <a:t>передний позади.</a:t>
            </a:r>
          </a:p>
        </p:txBody>
      </p:sp>
      <p:pic>
        <p:nvPicPr>
          <p:cNvPr id="13316" name="Picture 2" descr="Lens ray tracing 01.gif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447800" y="3124200"/>
            <a:ext cx="5791200" cy="3625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1928794" y="228600"/>
            <a:ext cx="6377006" cy="21288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повторение основных понятий, законов и формул </a:t>
            </a:r>
            <a:br>
              <a:rPr lang="ru-RU" dirty="0" smtClean="0"/>
            </a:br>
            <a:r>
              <a:rPr lang="ru-RU" i="1" dirty="0" smtClean="0"/>
              <a:t>ОПТИКИ</a:t>
            </a:r>
            <a:r>
              <a:rPr lang="ru-RU" dirty="0" smtClean="0"/>
              <a:t> в соответствии с кодификатором ЕГЭ.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57422" y="2500306"/>
            <a:ext cx="6357982" cy="435769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Элементы содержания, проверяемые на ЕГЭ</a:t>
            </a:r>
            <a:r>
              <a:rPr lang="ru-RU" dirty="0" smtClean="0"/>
              <a:t> </a:t>
            </a:r>
            <a:r>
              <a:rPr lang="ru-RU" b="1" dirty="0" smtClean="0"/>
              <a:t>2010</a:t>
            </a:r>
            <a:r>
              <a:rPr lang="ru-RU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Отражение света. Закон отражения света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Плоское зеркало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Преломление света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Полное внутреннее отражение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Линза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Формула тонкой линзы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Оптические приборы. Глаз как оптическая </a:t>
            </a:r>
            <a:r>
              <a:rPr lang="ru-RU" smtClean="0"/>
              <a:t>система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600200"/>
            <a:ext cx="6067425" cy="2124075"/>
          </a:xfr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4572000"/>
            <a:ext cx="8915400" cy="2133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</a:rPr>
              <a:t>Проведем луч через </a:t>
            </a:r>
            <a:r>
              <a:rPr lang="ru-RU" sz="3200" b="1" dirty="0">
                <a:latin typeface="+mn-lt"/>
              </a:rPr>
              <a:t>точку В и центр линзы</a:t>
            </a:r>
            <a:r>
              <a:rPr lang="ru-RU" sz="3200" dirty="0">
                <a:latin typeface="+mn-lt"/>
              </a:rPr>
              <a:t> – он не преломляется (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оптическая ось</a:t>
            </a:r>
            <a:r>
              <a:rPr lang="ru-RU" sz="3200" dirty="0">
                <a:latin typeface="+mn-lt"/>
              </a:rPr>
              <a:t>);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</a:rPr>
              <a:t>Проведем луч, </a:t>
            </a:r>
            <a:r>
              <a:rPr lang="ru-RU" sz="3200" b="1" dirty="0">
                <a:latin typeface="+mn-lt"/>
              </a:rPr>
              <a:t>параллельный главной оптической оси </a:t>
            </a:r>
            <a:r>
              <a:rPr lang="ru-RU" sz="3200" dirty="0">
                <a:latin typeface="+mn-lt"/>
              </a:rPr>
              <a:t>– он, преломляясь в линзе, должен пройти </a:t>
            </a:r>
            <a:r>
              <a:rPr lang="ru-RU" sz="3200" b="1" dirty="0">
                <a:latin typeface="+mn-lt"/>
              </a:rPr>
              <a:t>через фокус;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b="1" dirty="0">
                <a:latin typeface="+mn-lt"/>
              </a:rPr>
              <a:t>При 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пересечении</a:t>
            </a:r>
            <a:r>
              <a:rPr lang="ru-RU" sz="3200" b="1" dirty="0">
                <a:latin typeface="+mn-lt"/>
              </a:rPr>
              <a:t> двух лучей получим 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изображение точки В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419894" y="2247106"/>
            <a:ext cx="838200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3048000" y="28194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685800" y="13716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i="1"/>
              <a:t>B</a:t>
            </a:r>
            <a:endParaRPr lang="ru-RU" sz="2400" b="1" i="1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38200" y="1905000"/>
            <a:ext cx="25908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352800" y="1905000"/>
            <a:ext cx="4724400" cy="20574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838200" y="1905000"/>
            <a:ext cx="7239000" cy="21336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7392194" y="3352006"/>
            <a:ext cx="1371600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248400" y="26670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153400" y="3886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i="1"/>
              <a:t>B</a:t>
            </a:r>
            <a:r>
              <a:rPr lang="ru-RU" sz="2400" b="1" i="1" baseline="-25000"/>
              <a:t>1</a:t>
            </a:r>
            <a:endParaRPr lang="ru-RU" sz="24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Ход лучей	 в линзе</a:t>
            </a:r>
          </a:p>
        </p:txBody>
      </p:sp>
      <p:pic>
        <p:nvPicPr>
          <p:cNvPr id="124935" name="Picture 7" descr="../../../../../../../../../Program%20Files/Physicon/Open%20Physics%202.5%20part%202/content/chapter3/section/paragraph3/images/3-3-2.gif"/>
          <p:cNvPicPr>
            <a:picLocks noChangeAspect="1" noChangeArrowheads="1"/>
          </p:cNvPicPr>
          <p:nvPr/>
        </p:nvPicPr>
        <p:blipFill>
          <a:blip r:embed="rId2" r:link="rId3">
            <a:lum contrast="30000"/>
          </a:blip>
          <a:srcRect/>
          <a:stretch>
            <a:fillRect/>
          </a:stretch>
        </p:blipFill>
        <p:spPr bwMode="auto">
          <a:xfrm>
            <a:off x="381000" y="1600200"/>
            <a:ext cx="8305800" cy="45450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0" y="1143000"/>
            <a:ext cx="2438400" cy="762000"/>
          </a:xfrm>
          <a:prstGeom prst="wedgeRoundRectCallout">
            <a:avLst>
              <a:gd name="adj1" fmla="val 131606"/>
              <a:gd name="adj2" fmla="val 64125"/>
              <a:gd name="adj3" fmla="val 16667"/>
            </a:avLst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/>
              <a:t>В собирающей линзе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0" y="3276600"/>
            <a:ext cx="2362200" cy="762000"/>
          </a:xfrm>
          <a:prstGeom prst="wedgeRoundRectCallout">
            <a:avLst>
              <a:gd name="adj1" fmla="val 131606"/>
              <a:gd name="adj2" fmla="val 64125"/>
              <a:gd name="adj3" fmla="val 16667"/>
            </a:avLst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/>
              <a:t>В рассеивающей линзе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24384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предмет поместить на расстоянии, </a:t>
            </a:r>
            <a:r>
              <a:rPr lang="ru-RU" b="1" dirty="0" smtClean="0">
                <a:solidFill>
                  <a:srgbClr val="C00000"/>
                </a:solidFill>
              </a:rPr>
              <a:t>меньшем главного фокусного расстояния</a:t>
            </a:r>
            <a:r>
              <a:rPr lang="ru-RU" dirty="0" smtClean="0"/>
              <a:t>, то лучи выйдут из линзы расходящимся пучком, нигде не пересекаясь.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Изображение при этом получается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мнимое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прямое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увеличенное</a:t>
            </a:r>
            <a:r>
              <a:rPr lang="ru-RU" dirty="0" smtClean="0"/>
              <a:t>, т. е. в данном случае линза работает как лупа.</a:t>
            </a:r>
          </a:p>
        </p:txBody>
      </p:sp>
      <p:pic>
        <p:nvPicPr>
          <p:cNvPr id="16388" name="Picture 2" descr="http://upload.wikimedia.org/wikipedia/commons/c/c1/Lens_image_6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91000"/>
            <a:ext cx="8572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22431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предмет находится </a:t>
            </a:r>
            <a:r>
              <a:rPr lang="ru-RU" b="1" dirty="0" smtClean="0">
                <a:solidFill>
                  <a:srgbClr val="C00000"/>
                </a:solidFill>
              </a:rPr>
              <a:t>в плоскости переднего главного фокуса</a:t>
            </a:r>
            <a:r>
              <a:rPr lang="ru-RU" dirty="0" smtClean="0"/>
              <a:t> линзы, то лучи, пройдя через линзу, пойдут параллельно, и </a:t>
            </a:r>
            <a:r>
              <a:rPr lang="ru-RU" b="1" dirty="0" smtClean="0">
                <a:solidFill>
                  <a:srgbClr val="C00000"/>
                </a:solidFill>
              </a:rPr>
              <a:t>изображение</a:t>
            </a:r>
            <a:r>
              <a:rPr lang="ru-RU" dirty="0" smtClean="0"/>
              <a:t> может получиться лишь в </a:t>
            </a:r>
            <a:r>
              <a:rPr lang="ru-RU" b="1" dirty="0" smtClean="0">
                <a:solidFill>
                  <a:srgbClr val="C00000"/>
                </a:solidFill>
              </a:rPr>
              <a:t>бесконечности</a:t>
            </a:r>
            <a:r>
              <a:rPr lang="ru-RU" dirty="0" smtClean="0"/>
              <a:t>.</a:t>
            </a:r>
          </a:p>
        </p:txBody>
      </p:sp>
      <p:pic>
        <p:nvPicPr>
          <p:cNvPr id="17412" name="Picture 2" descr="http://upload.wikimedia.org/wikipedia/commons/f/f9/Lens_image_5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733800"/>
            <a:ext cx="8458200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25146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предмет помещён </a:t>
            </a:r>
            <a:r>
              <a:rPr lang="ru-RU" b="1" dirty="0" smtClean="0">
                <a:solidFill>
                  <a:srgbClr val="C00000"/>
                </a:solidFill>
              </a:rPr>
              <a:t>между передним фокусом и двойным фокусным расстоянием</a:t>
            </a:r>
            <a:r>
              <a:rPr lang="ru-RU" dirty="0" smtClean="0"/>
              <a:t>, то </a:t>
            </a:r>
            <a:r>
              <a:rPr lang="ru-RU" b="1" dirty="0" smtClean="0"/>
              <a:t>изображение</a:t>
            </a:r>
            <a:r>
              <a:rPr lang="ru-RU" dirty="0" smtClean="0"/>
              <a:t> будет получено </a:t>
            </a:r>
            <a:r>
              <a:rPr lang="ru-RU" b="1" dirty="0" smtClean="0"/>
              <a:t>за двойным фокусным </a:t>
            </a:r>
            <a:r>
              <a:rPr lang="ru-RU" dirty="0" smtClean="0"/>
              <a:t>расстоянием и будет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действительным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перевёрнутым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увеличенным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18436" name="Picture 2" descr="http://upload.wikimedia.org/wikipedia/commons/4/4b/Lens_image_4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267200"/>
            <a:ext cx="83280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25146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предмет помещён </a:t>
            </a:r>
            <a:r>
              <a:rPr lang="ru-RU" b="1" dirty="0" smtClean="0">
                <a:solidFill>
                  <a:srgbClr val="C00000"/>
                </a:solidFill>
              </a:rPr>
              <a:t>на двойном фокусном расстоянии</a:t>
            </a:r>
            <a:r>
              <a:rPr lang="ru-RU" dirty="0" smtClean="0"/>
              <a:t> от линзы, то полученное изображение находится по другую сторону линзы </a:t>
            </a:r>
            <a:r>
              <a:rPr lang="ru-RU" b="1" dirty="0" smtClean="0">
                <a:solidFill>
                  <a:srgbClr val="C00000"/>
                </a:solidFill>
              </a:rPr>
              <a:t>на двойном фокусном расстоянии </a:t>
            </a:r>
            <a:r>
              <a:rPr lang="ru-RU" dirty="0" smtClean="0"/>
              <a:t>от неё. Изображение получается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действительным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перевёрнутым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равным по величине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предмету.</a:t>
            </a:r>
          </a:p>
        </p:txBody>
      </p:sp>
      <p:pic>
        <p:nvPicPr>
          <p:cNvPr id="19460" name="Picture 2" descr="http://upload.wikimedia.org/wikipedia/commons/b/b0/Lens_image_3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97362"/>
            <a:ext cx="8229600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25146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предмет приближён к линзе и находится на расстоянии, </a:t>
            </a:r>
            <a:r>
              <a:rPr lang="ru-RU" b="1" dirty="0" smtClean="0"/>
              <a:t>превышающем двойное фокусное </a:t>
            </a:r>
            <a:r>
              <a:rPr lang="ru-RU" dirty="0" smtClean="0"/>
              <a:t>расстояние линзы, то изображение его будет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действительным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перевёрнутым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уменьшенным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 расположится </a:t>
            </a:r>
            <a:r>
              <a:rPr lang="ru-RU" b="1" dirty="0" smtClean="0"/>
              <a:t>за главным фокусом </a:t>
            </a:r>
            <a:r>
              <a:rPr lang="ru-RU" dirty="0" smtClean="0"/>
              <a:t>на отрезке между ним и двойным фокусным расстоянием.</a:t>
            </a:r>
          </a:p>
        </p:txBody>
      </p:sp>
      <p:pic>
        <p:nvPicPr>
          <p:cNvPr id="20484" name="Picture 2" descr="http://upload.wikimedia.org/wikipedia/commons/4/44/Lens_image_2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357694"/>
            <a:ext cx="85344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Построение изображения в собирающей линзе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22860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предмет находится </a:t>
            </a:r>
            <a:r>
              <a:rPr lang="ru-RU" b="1" dirty="0" smtClean="0"/>
              <a:t>на бесконечно далёком от линзы расстоянии</a:t>
            </a:r>
            <a:r>
              <a:rPr lang="ru-RU" dirty="0" smtClean="0"/>
              <a:t>, то его изображение получается в заднем фокусе линзы F’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действительным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перевёрнутым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уменьшенным</a:t>
            </a:r>
            <a:r>
              <a:rPr lang="ru-RU" dirty="0" smtClean="0"/>
              <a:t> до подобия точки.</a:t>
            </a:r>
          </a:p>
        </p:txBody>
      </p:sp>
      <p:pic>
        <p:nvPicPr>
          <p:cNvPr id="21508" name="Picture 2" descr="http://upload.wikimedia.org/wikipedia/commons/2/28/Lens_image_1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67200"/>
            <a:ext cx="83280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786578" cy="1142984"/>
          </a:xfrm>
        </p:spPr>
        <p:txBody>
          <a:bodyPr>
            <a:normAutofit/>
          </a:bodyPr>
          <a:lstStyle/>
          <a:p>
            <a:r>
              <a:rPr lang="ru-RU" dirty="0" smtClean="0"/>
              <a:t>Формула тонкой линзы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Изображения можно также рассчитать с помощью </a:t>
            </a:r>
            <a:r>
              <a:rPr lang="ru-RU" b="1" dirty="0" smtClean="0">
                <a:solidFill>
                  <a:srgbClr val="FF0000"/>
                </a:solidFill>
              </a:rPr>
              <a:t>формулы тонкой линзы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Если </a:t>
            </a:r>
            <a:r>
              <a:rPr lang="ru-RU" b="1" dirty="0" smtClean="0"/>
              <a:t>расстояние от предмета до линзы </a:t>
            </a:r>
            <a:r>
              <a:rPr lang="ru-RU" dirty="0" smtClean="0"/>
              <a:t>обозначить через </a:t>
            </a:r>
            <a:r>
              <a:rPr lang="ru-RU" b="1" i="1" dirty="0" err="1" smtClean="0">
                <a:solidFill>
                  <a:srgbClr val="FF0000"/>
                </a:solidFill>
              </a:rPr>
              <a:t>d</a:t>
            </a:r>
            <a:r>
              <a:rPr lang="ru-RU" dirty="0" smtClean="0"/>
              <a:t>, а </a:t>
            </a:r>
            <a:r>
              <a:rPr lang="ru-RU" b="1" dirty="0" smtClean="0"/>
              <a:t>расстояние от линзы до изображения</a:t>
            </a:r>
            <a:r>
              <a:rPr lang="ru-RU" dirty="0" smtClean="0"/>
              <a:t> через </a:t>
            </a:r>
            <a:r>
              <a:rPr lang="ru-RU" b="1" i="1" dirty="0" err="1" smtClean="0">
                <a:solidFill>
                  <a:srgbClr val="FF0000"/>
                </a:solidFill>
              </a:rPr>
              <a:t>f</a:t>
            </a:r>
            <a:r>
              <a:rPr lang="ru-RU" dirty="0" smtClean="0"/>
              <a:t>, то формулу тонкой линзы можно записать в виде:</a:t>
            </a:r>
          </a:p>
          <a:p>
            <a:r>
              <a:rPr lang="ru-RU" dirty="0" smtClean="0"/>
              <a:t>Величину </a:t>
            </a:r>
            <a:r>
              <a:rPr lang="ru-RU" b="1" i="1" dirty="0" smtClean="0">
                <a:solidFill>
                  <a:srgbClr val="FF0000"/>
                </a:solidFill>
              </a:rPr>
              <a:t>D</a:t>
            </a:r>
            <a:r>
              <a:rPr lang="ru-RU" dirty="0" smtClean="0"/>
              <a:t>, </a:t>
            </a:r>
            <a:r>
              <a:rPr lang="ru-RU" b="1" dirty="0" smtClean="0"/>
              <a:t>обратную фокусному расстоянию</a:t>
            </a:r>
            <a:r>
              <a:rPr lang="ru-RU" dirty="0" smtClean="0"/>
              <a:t>. называют </a:t>
            </a:r>
            <a:r>
              <a:rPr lang="ru-RU" b="1" dirty="0" smtClean="0">
                <a:solidFill>
                  <a:srgbClr val="FF0000"/>
                </a:solidFill>
              </a:rPr>
              <a:t>оптической силой линзы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Единица измерения оптической силы </a:t>
            </a:r>
            <a:r>
              <a:rPr lang="ru-RU" dirty="0" smtClean="0"/>
              <a:t>является </a:t>
            </a:r>
            <a:r>
              <a:rPr lang="ru-RU" b="1" dirty="0" smtClean="0">
                <a:solidFill>
                  <a:srgbClr val="FF0000"/>
                </a:solidFill>
              </a:rPr>
              <a:t>1 диоптрия </a:t>
            </a:r>
            <a:r>
              <a:rPr lang="ru-RU" dirty="0" smtClean="0"/>
              <a:t>(</a:t>
            </a:r>
            <a:r>
              <a:rPr lang="ru-RU" b="1" i="1" dirty="0" err="1" smtClean="0">
                <a:solidFill>
                  <a:srgbClr val="FF0000"/>
                </a:solidFill>
              </a:rPr>
              <a:t>дптр</a:t>
            </a:r>
            <a:r>
              <a:rPr lang="ru-RU" dirty="0" smtClean="0"/>
              <a:t>).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Диоптрия</a:t>
            </a:r>
            <a:r>
              <a:rPr lang="ru-RU" dirty="0" smtClean="0"/>
              <a:t> – оптическая сила линзы с фокусным расстоянием 1 м: </a:t>
            </a:r>
            <a:r>
              <a:rPr lang="ru-RU" b="1" i="1" dirty="0" smtClean="0">
                <a:solidFill>
                  <a:srgbClr val="FF0000"/>
                </a:solidFill>
              </a:rPr>
              <a:t>1 </a:t>
            </a:r>
            <a:r>
              <a:rPr lang="ru-RU" b="1" i="1" dirty="0" err="1" smtClean="0">
                <a:solidFill>
                  <a:srgbClr val="FF0000"/>
                </a:solidFill>
              </a:rPr>
              <a:t>дптр</a:t>
            </a:r>
            <a:r>
              <a:rPr lang="ru-RU" b="1" i="1" dirty="0" smtClean="0">
                <a:solidFill>
                  <a:srgbClr val="FF0000"/>
                </a:solidFill>
              </a:rPr>
              <a:t> = м</a:t>
            </a:r>
            <a:r>
              <a:rPr lang="ru-RU" b="1" i="1" baseline="30000" dirty="0" smtClean="0">
                <a:solidFill>
                  <a:srgbClr val="FF0000"/>
                </a:solidFill>
              </a:rPr>
              <a:t>–1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89090" name="Picture 2" descr="C:\Program Files\Physicon\Open Physics 2.5 part 2\content\javagifs\63166759482319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4684" y="142852"/>
            <a:ext cx="2654566" cy="1071570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072198" cy="1666526"/>
          </a:xfrm>
        </p:spPr>
        <p:txBody>
          <a:bodyPr>
            <a:normAutofit/>
          </a:bodyPr>
          <a:lstStyle/>
          <a:p>
            <a:r>
              <a:rPr lang="ru-RU" dirty="0" smtClean="0"/>
              <a:t>Линейное увеличение линзы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364333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Линейным увеличением</a:t>
            </a:r>
            <a:r>
              <a:rPr lang="ru-RU" dirty="0" smtClean="0"/>
              <a:t> линзы </a:t>
            </a:r>
            <a:r>
              <a:rPr lang="ru-RU" b="1" i="1" dirty="0" smtClean="0">
                <a:solidFill>
                  <a:srgbClr val="FF0000"/>
                </a:solidFill>
              </a:rPr>
              <a:t>Γ</a:t>
            </a:r>
            <a:r>
              <a:rPr lang="ru-RU" dirty="0" smtClean="0"/>
              <a:t> называют </a:t>
            </a:r>
            <a:r>
              <a:rPr lang="ru-RU" b="1" dirty="0" smtClean="0"/>
              <a:t>отношение</a:t>
            </a:r>
            <a:r>
              <a:rPr lang="ru-RU" dirty="0" smtClean="0"/>
              <a:t> линейных размеров изображения </a:t>
            </a:r>
            <a:r>
              <a:rPr lang="ru-RU" b="1" i="1" dirty="0" err="1" smtClean="0">
                <a:solidFill>
                  <a:srgbClr val="FF0000"/>
                </a:solidFill>
              </a:rPr>
              <a:t>h</a:t>
            </a:r>
            <a:r>
              <a:rPr lang="ru-RU" b="1" i="1" dirty="0" smtClean="0">
                <a:solidFill>
                  <a:srgbClr val="FF0000"/>
                </a:solidFill>
              </a:rPr>
              <a:t>'</a:t>
            </a:r>
            <a:r>
              <a:rPr lang="ru-RU" dirty="0" smtClean="0"/>
              <a:t> и предмета </a:t>
            </a:r>
            <a:r>
              <a:rPr lang="ru-RU" b="1" i="1" dirty="0" err="1" smtClean="0">
                <a:solidFill>
                  <a:srgbClr val="FF0000"/>
                </a:solidFill>
              </a:rPr>
              <a:t>h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Радиус кривизны </a:t>
            </a:r>
            <a:r>
              <a:rPr lang="ru-RU" b="1" dirty="0" smtClean="0"/>
              <a:t>выпуклой поверхности </a:t>
            </a:r>
            <a:r>
              <a:rPr lang="ru-RU" dirty="0" smtClean="0"/>
              <a:t>считается </a:t>
            </a:r>
            <a:r>
              <a:rPr lang="ru-RU" b="1" dirty="0" smtClean="0">
                <a:solidFill>
                  <a:srgbClr val="FF0000"/>
                </a:solidFill>
              </a:rPr>
              <a:t>положительным</a:t>
            </a:r>
            <a:r>
              <a:rPr lang="ru-RU" dirty="0" smtClean="0"/>
              <a:t>, </a:t>
            </a:r>
            <a:r>
              <a:rPr lang="ru-RU" b="1" dirty="0" smtClean="0"/>
              <a:t>вогнутой</a:t>
            </a:r>
            <a:r>
              <a:rPr lang="ru-RU" dirty="0" smtClean="0"/>
              <a:t> – </a:t>
            </a:r>
            <a:r>
              <a:rPr lang="ru-RU" b="1" dirty="0" smtClean="0">
                <a:solidFill>
                  <a:srgbClr val="FF0000"/>
                </a:solidFill>
              </a:rPr>
              <a:t>отрицательным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Оптическая сила </a:t>
            </a:r>
            <a:r>
              <a:rPr lang="en-US" dirty="0" smtClean="0"/>
              <a:t>D </a:t>
            </a:r>
            <a:r>
              <a:rPr lang="ru-RU" dirty="0" smtClean="0"/>
              <a:t>системы из двух линз:</a:t>
            </a:r>
            <a:endParaRPr lang="ru-RU" dirty="0"/>
          </a:p>
        </p:txBody>
      </p:sp>
      <p:pic>
        <p:nvPicPr>
          <p:cNvPr id="128002" name="Picture 2" descr="C:\Program Files\Physicon\Open Physics 2.5 part 2\content\javagifs\63166759482444-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7" y="0"/>
            <a:ext cx="3714744" cy="1878726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28004" name="Picture 4" descr="C:\Program Files\Physicon\Open Physics 2.5 part 2\content\javagifs\63166759482756-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143511"/>
            <a:ext cx="4500594" cy="1448467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929322" cy="1357298"/>
          </a:xfrm>
        </p:spPr>
        <p:txBody>
          <a:bodyPr>
            <a:normAutofit fontScale="90000"/>
          </a:bodyPr>
          <a:lstStyle/>
          <a:p>
            <a:pPr marL="93663"/>
            <a:r>
              <a:rPr lang="ru-RU" dirty="0" smtClean="0"/>
              <a:t>Отражение света. Закон отражения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5929322" cy="2786082"/>
          </a:xfrm>
        </p:spPr>
        <p:txBody>
          <a:bodyPr>
            <a:normAutofit/>
          </a:bodyPr>
          <a:lstStyle/>
          <a:p>
            <a:pPr marL="180975" indent="-180975">
              <a:buFont typeface="Wingdings 2"/>
              <a:buChar char=""/>
              <a:defRPr/>
            </a:pPr>
            <a:r>
              <a:rPr lang="ru-RU" sz="3200" b="1" i="1" dirty="0" smtClean="0">
                <a:solidFill>
                  <a:srgbClr val="FF0000"/>
                </a:solidFill>
              </a:rPr>
              <a:t>Закон прямолинейного распространения света</a:t>
            </a:r>
            <a:r>
              <a:rPr lang="ru-RU" sz="3200" dirty="0" smtClean="0"/>
              <a:t>: в оптически однородной среде свет распространяется </a:t>
            </a:r>
            <a:r>
              <a:rPr lang="ru-RU" sz="3200" b="1" dirty="0" smtClean="0"/>
              <a:t>прямолинейно</a:t>
            </a:r>
            <a:r>
              <a:rPr lang="ru-RU" sz="3200" dirty="0" smtClean="0"/>
              <a:t>. </a:t>
            </a:r>
          </a:p>
        </p:txBody>
      </p:sp>
      <p:pic>
        <p:nvPicPr>
          <p:cNvPr id="17" name="Лунные затмения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72066" y="3429000"/>
            <a:ext cx="3352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000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9032"/>
          </a:xfrm>
        </p:spPr>
        <p:txBody>
          <a:bodyPr/>
          <a:lstStyle/>
          <a:p>
            <a:r>
              <a:rPr lang="ru-RU" dirty="0" smtClean="0"/>
              <a:t>Оптические приборы.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229600" cy="4572000"/>
          </a:xfrm>
        </p:spPr>
        <p:txBody>
          <a:bodyPr/>
          <a:lstStyle/>
          <a:p>
            <a:r>
              <a:rPr lang="ru-RU" dirty="0" smtClean="0"/>
              <a:t>Зрительные трубы – астрономическая труба Кеплера и земная труба Галилея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Фотоаппарат</a:t>
            </a:r>
            <a:endParaRPr lang="ru-RU" dirty="0"/>
          </a:p>
        </p:txBody>
      </p:sp>
      <p:pic>
        <p:nvPicPr>
          <p:cNvPr id="88066" name="Picture 2" descr="C:\Program Files\Physicon\Open Physics 2.5 part 2\content\chapter3\section\paragraph5\images\3-5-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8436925" cy="2071702"/>
          </a:xfrm>
          <a:prstGeom prst="rect">
            <a:avLst/>
          </a:prstGeom>
          <a:noFill/>
        </p:spPr>
      </p:pic>
      <p:pic>
        <p:nvPicPr>
          <p:cNvPr id="88068" name="Picture 4" descr="C:\Program Files\Physicon\Open Physics 2.5 part 2\content\chapter3\section\paragraph3\images\3-3-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929198"/>
            <a:ext cx="8479625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858148" cy="857232"/>
          </a:xfrm>
        </p:spPr>
        <p:txBody>
          <a:bodyPr/>
          <a:lstStyle/>
          <a:p>
            <a:r>
              <a:rPr lang="ru-RU" dirty="0" smtClean="0"/>
              <a:t>Глаз как оптическая система</a:t>
            </a:r>
            <a:endParaRPr lang="ru-RU" dirty="0"/>
          </a:p>
        </p:txBody>
      </p:sp>
      <p:pic>
        <p:nvPicPr>
          <p:cNvPr id="129026" name="Picture 2" descr="C:\Program Files\Physicon\Open Physics 2.5 part 2\content\chapter3\section\paragraph4\images\3-4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214422"/>
            <a:ext cx="5419414" cy="4357718"/>
          </a:xfrm>
          <a:prstGeom prst="rect">
            <a:avLst/>
          </a:prstGeom>
          <a:noFill/>
        </p:spPr>
      </p:pic>
      <p:sp>
        <p:nvSpPr>
          <p:cNvPr id="6" name="Прямоугольная выноска 5"/>
          <p:cNvSpPr/>
          <p:nvPr/>
        </p:nvSpPr>
        <p:spPr>
          <a:xfrm>
            <a:off x="714348" y="4929198"/>
            <a:ext cx="3000364" cy="1143008"/>
          </a:xfrm>
          <a:prstGeom prst="wedgeRectCallout">
            <a:avLst>
              <a:gd name="adj1" fmla="val 71646"/>
              <a:gd name="adj2" fmla="val -52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Склера -  </a:t>
            </a:r>
          </a:p>
          <a:p>
            <a:pPr algn="ctr"/>
            <a:r>
              <a:rPr lang="ru-RU" sz="2400" dirty="0" smtClean="0"/>
              <a:t>защитная оболочка белого цвета</a:t>
            </a:r>
            <a:endParaRPr lang="ru-RU" sz="2400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0" y="4071942"/>
            <a:ext cx="3143176" cy="857256"/>
          </a:xfrm>
          <a:prstGeom prst="wedgeRectCallout">
            <a:avLst>
              <a:gd name="adj1" fmla="val 62274"/>
              <a:gd name="adj2" fmla="val -481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Роговица -  </a:t>
            </a:r>
          </a:p>
          <a:p>
            <a:pPr algn="ctr"/>
            <a:r>
              <a:rPr lang="ru-RU" sz="2000" dirty="0" smtClean="0"/>
              <a:t>передняя прозрачная часть</a:t>
            </a:r>
            <a:endParaRPr lang="ru-RU" sz="2400" b="1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142844" y="2928934"/>
            <a:ext cx="3000364" cy="928694"/>
          </a:xfrm>
          <a:prstGeom prst="wedgeRectCallout">
            <a:avLst>
              <a:gd name="adj1" fmla="val 75555"/>
              <a:gd name="adj2" fmla="val 30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Радужная оболочка  </a:t>
            </a:r>
          </a:p>
          <a:p>
            <a:pPr algn="ctr"/>
            <a:r>
              <a:rPr lang="ru-RU" sz="2000" dirty="0" smtClean="0"/>
              <a:t>окрашенная пигментом</a:t>
            </a:r>
            <a:endParaRPr lang="ru-RU" sz="2400" b="1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142844" y="1857364"/>
            <a:ext cx="2928894" cy="928694"/>
          </a:xfrm>
          <a:prstGeom prst="wedgeRectCallout">
            <a:avLst>
              <a:gd name="adj1" fmla="val 93494"/>
              <a:gd name="adj2" fmla="val 115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Хрусталик </a:t>
            </a:r>
            <a:r>
              <a:rPr lang="ru-RU" sz="2400" b="1" dirty="0" smtClean="0"/>
              <a:t>-  </a:t>
            </a:r>
          </a:p>
          <a:p>
            <a:pPr algn="ctr"/>
            <a:r>
              <a:rPr lang="ru-RU" sz="2000" dirty="0" smtClean="0"/>
              <a:t>эластичное </a:t>
            </a:r>
            <a:r>
              <a:rPr lang="ru-RU" sz="2000" dirty="0" err="1" smtClean="0"/>
              <a:t>линзоподобное</a:t>
            </a:r>
            <a:r>
              <a:rPr lang="ru-RU" sz="2000" dirty="0" smtClean="0"/>
              <a:t> тело</a:t>
            </a:r>
            <a:endParaRPr lang="ru-RU" sz="2400" b="1" dirty="0"/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428596" y="642918"/>
            <a:ext cx="3214678" cy="1143008"/>
          </a:xfrm>
          <a:prstGeom prst="wedgeRectCallout">
            <a:avLst>
              <a:gd name="adj1" fmla="val 70572"/>
              <a:gd name="adj2" fmla="val 119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Особая мышца</a:t>
            </a:r>
          </a:p>
          <a:p>
            <a:pPr algn="ctr"/>
            <a:r>
              <a:rPr lang="ru-RU" sz="2000" dirty="0" smtClean="0"/>
              <a:t>может изменять форму хрусталика, изменяя его оптическую силу</a:t>
            </a:r>
            <a:endParaRPr lang="ru-RU" sz="2000" b="1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7286644" y="1000108"/>
            <a:ext cx="1857356" cy="1143008"/>
          </a:xfrm>
          <a:prstGeom prst="wedgeRectCallout">
            <a:avLst>
              <a:gd name="adj1" fmla="val -63627"/>
              <a:gd name="adj2" fmla="val 752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Сетчатая оболочка </a:t>
            </a:r>
            <a:endParaRPr lang="ru-RU" sz="2000" b="1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4643438" y="5429264"/>
            <a:ext cx="4286248" cy="1428736"/>
          </a:xfrm>
          <a:prstGeom prst="wedgeRectCallout">
            <a:avLst>
              <a:gd name="adj1" fmla="val 15723"/>
              <a:gd name="adj2" fmla="val -1471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Зрительный нерв</a:t>
            </a:r>
          </a:p>
          <a:p>
            <a:pPr algn="ctr"/>
            <a:r>
              <a:rPr lang="ru-RU" sz="2000" dirty="0" smtClean="0"/>
              <a:t>с нервными окончаниями – палочками и колбочками (светочувствительными элементы)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задачи: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ЕГЭ 2001-2010 (</a:t>
            </a:r>
            <a:r>
              <a:rPr lang="ru-RU" dirty="0" err="1" smtClean="0"/>
              <a:t>Демо</a:t>
            </a:r>
            <a:r>
              <a:rPr lang="ru-RU" dirty="0" smtClean="0"/>
              <a:t>, КИМ)</a:t>
            </a:r>
          </a:p>
          <a:p>
            <a:pPr>
              <a:defRPr/>
            </a:pPr>
            <a:r>
              <a:rPr lang="ru-RU" dirty="0" smtClean="0"/>
              <a:t>ГИА-9 2008-2010 (</a:t>
            </a:r>
            <a:r>
              <a:rPr lang="ru-RU" dirty="0" err="1" smtClean="0"/>
              <a:t>Демо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01122" cy="35115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ГИА 2008 г. 12</a:t>
            </a:r>
            <a:r>
              <a:rPr lang="ru-RU" dirty="0" smtClean="0"/>
              <a:t>. Для получения четкого (сфокусированного) изображения на сетчатке глаза при переводе взгляда с удаленных предметов на близкие изменяется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3786190"/>
            <a:ext cx="8358246" cy="271464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диаметр зрачка 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форма хрусталика 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соотношение палочек и колбочек на сетчатке 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глубина глазного яблока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42259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ГИА 2008 г. 26</a:t>
            </a:r>
            <a:r>
              <a:rPr lang="ru-RU" dirty="0" smtClean="0"/>
              <a:t> Дима рассматривает красные розы через зеленое стекло. Какого цвета будут казаться ему розы? Объясните наблюдаемое явление. Дайте развернутое, логически связанное обоснование. 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642910" y="4786322"/>
            <a:ext cx="8072494" cy="1714512"/>
          </a:xfrm>
          <a:prstGeom prst="wedgeRectCallout">
            <a:avLst>
              <a:gd name="adj1" fmla="val 50023"/>
              <a:gd name="adj2" fmla="val -23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Черными, т.к. зеленое стекло не пропускает лучи красного цвета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01122" cy="31432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(ГИА 2009 г.) </a:t>
            </a:r>
            <a:r>
              <a:rPr lang="ru-RU" b="1" dirty="0" smtClean="0">
                <a:solidFill>
                  <a:srgbClr val="FF0000"/>
                </a:solidFill>
              </a:rPr>
              <a:t>13.</a:t>
            </a:r>
            <a:r>
              <a:rPr lang="ru-RU" b="1" dirty="0" smtClean="0"/>
              <a:t> </a:t>
            </a:r>
            <a:r>
              <a:rPr lang="ru-RU" dirty="0" smtClean="0"/>
              <a:t>После прохождения оптического прибора, закрытого на рисунке ширмой, ход лучей 1 и 2 изменился на 1′ и 2′. За ширмой находится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5214950"/>
            <a:ext cx="4714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плоское зеркало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плоскопараллельная стеклянная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рассеивающая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собирающая линза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643182"/>
            <a:ext cx="5619758" cy="2451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01122" cy="26542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ГИА 2009 г. 26</a:t>
            </a:r>
            <a:r>
              <a:rPr lang="ru-RU" dirty="0" smtClean="0"/>
              <a:t> Каким пятном (темным или светлым) кажется водителю ночью в свете фар его автомобиля лужа на неосвещенной дороге? Ответ поясните.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786058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1. Лужа кажется темным пятном на фоне более светлой дороги. </a:t>
            </a:r>
          </a:p>
          <a:p>
            <a:r>
              <a:rPr lang="ru-RU" sz="2800" dirty="0" smtClean="0"/>
              <a:t>2. И лужу, и дорогу освещают только фары автомобиля. От гладкой поверхности воды свет отражается зеркально, то есть вперед, и не попадает в глаза водителю. Поэтому лужа будет казаться темным пятном. От шероховатой поверхности дороги свет рассеивается и частично попадает в глаза водителю.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35829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(ГИА 2010 г.) 13. </a:t>
            </a:r>
            <a:r>
              <a:rPr lang="ru-RU" dirty="0" smtClean="0"/>
              <a:t>С помощью собирающей линзы получено мнимое изображение предмета. Предмет по отношению к линзе расположен на расстоянии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4357670"/>
            <a:ext cx="7143800" cy="250033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меньшем фокусного расстояния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равном фокусному расстоянию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большем двойного фокусного расстояния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большем фокусного и меньшем двойного фокусного расстояния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9397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2001 г.) А18. </a:t>
            </a:r>
            <a:r>
              <a:rPr lang="ru-RU" sz="2400" dirty="0" smtClean="0"/>
              <a:t>Какая точка соответствует изображению объекта S?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357562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1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2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3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действительного изображения объекта S не существует</a:t>
            </a:r>
            <a:endParaRPr lang="ru-RU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500174"/>
            <a:ext cx="4338653" cy="196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9397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2001 г.) А19. </a:t>
            </a:r>
            <a:r>
              <a:rPr lang="ru-RU" sz="2400" dirty="0" smtClean="0"/>
              <a:t>На каком рисунке правильно изображено отражение карандаша в зеркале?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357562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рисунок 1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рисунок 2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рисунок 3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рисунок 4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851021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pPr marL="93663"/>
            <a:r>
              <a:rPr lang="ru-RU" dirty="0" smtClean="0"/>
              <a:t>Отражение света. Закон отражения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5929322" cy="5357850"/>
          </a:xfrm>
        </p:spPr>
        <p:txBody>
          <a:bodyPr>
            <a:normAutofit/>
          </a:bodyPr>
          <a:lstStyle/>
          <a:p>
            <a:pPr marL="180975" indent="-180975">
              <a:buFont typeface="Wingdings 2"/>
              <a:buChar char=""/>
              <a:defRPr/>
            </a:pPr>
            <a:r>
              <a:rPr lang="ru-RU" sz="3200" b="1" i="1" dirty="0" smtClean="0">
                <a:solidFill>
                  <a:srgbClr val="FF0000"/>
                </a:solidFill>
              </a:rPr>
              <a:t>Закон отражения света</a:t>
            </a:r>
            <a:r>
              <a:rPr lang="ru-RU" sz="3200" dirty="0" smtClean="0"/>
              <a:t>: </a:t>
            </a:r>
            <a:r>
              <a:rPr lang="ru-RU" sz="3200" b="1" dirty="0" smtClean="0"/>
              <a:t>падающий</a:t>
            </a:r>
            <a:r>
              <a:rPr lang="ru-RU" sz="3200" dirty="0" smtClean="0"/>
              <a:t> и </a:t>
            </a:r>
            <a:r>
              <a:rPr lang="ru-RU" sz="3200" b="1" dirty="0" smtClean="0"/>
              <a:t>отраженный лучи</a:t>
            </a:r>
            <a:r>
              <a:rPr lang="ru-RU" sz="3200" dirty="0" smtClean="0"/>
              <a:t>, а также </a:t>
            </a:r>
            <a:r>
              <a:rPr lang="ru-RU" sz="3200" b="1" dirty="0" smtClean="0"/>
              <a:t>перпендикуляр к границе </a:t>
            </a:r>
            <a:r>
              <a:rPr lang="ru-RU" sz="3200" dirty="0" smtClean="0"/>
              <a:t>раздела двух сред, восстановленный в точке падения луча, </a:t>
            </a:r>
            <a:r>
              <a:rPr lang="ru-RU" sz="3200" b="1" dirty="0" smtClean="0"/>
              <a:t>лежат в одной плоскости</a:t>
            </a:r>
            <a:r>
              <a:rPr lang="ru-RU" sz="3200" dirty="0" smtClean="0"/>
              <a:t> (плоскость падения). </a:t>
            </a:r>
            <a:r>
              <a:rPr lang="ru-RU" sz="3200" b="1" dirty="0" smtClean="0">
                <a:solidFill>
                  <a:srgbClr val="FF0000"/>
                </a:solidFill>
              </a:rPr>
              <a:t>Угол отражения </a:t>
            </a:r>
            <a:r>
              <a:rPr lang="ru-RU" sz="3200" b="1" dirty="0" err="1" smtClean="0">
                <a:solidFill>
                  <a:srgbClr val="FF0000"/>
                </a:solidFill>
              </a:rPr>
              <a:t>γ </a:t>
            </a:r>
            <a:r>
              <a:rPr lang="ru-RU" sz="3200" b="1" dirty="0" smtClean="0">
                <a:solidFill>
                  <a:srgbClr val="FF0000"/>
                </a:solidFill>
              </a:rPr>
              <a:t>равен углу падения </a:t>
            </a:r>
            <a:r>
              <a:rPr lang="ru-RU" sz="3200" b="1" dirty="0" err="1" smtClean="0">
                <a:solidFill>
                  <a:srgbClr val="FF0000"/>
                </a:solidFill>
              </a:rPr>
              <a:t>α</a:t>
            </a:r>
            <a:r>
              <a:rPr lang="ru-RU" sz="3200" dirty="0" smtClean="0"/>
              <a:t>.</a:t>
            </a:r>
          </a:p>
        </p:txBody>
      </p:sp>
      <p:pic>
        <p:nvPicPr>
          <p:cNvPr id="7" name="Picture 2" descr="http://geomoptics.narod.ru/Zerkalo/ze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357298"/>
            <a:ext cx="3214678" cy="414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3684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2001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23. </a:t>
            </a:r>
            <a:r>
              <a:rPr lang="ru-RU" sz="2400" dirty="0" smtClean="0"/>
              <a:t>Какая из точек ( 1,  2,  3  или 4 ), показанных на рисунке, является изображением точки  </a:t>
            </a:r>
            <a:r>
              <a:rPr lang="ru-RU" sz="2400" b="1" dirty="0" smtClean="0"/>
              <a:t>S</a:t>
            </a:r>
            <a:r>
              <a:rPr lang="ru-RU" sz="2400" dirty="0" smtClean="0"/>
              <a:t>  в зеркале?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000240"/>
            <a:ext cx="4286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1.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2.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3.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4.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00173"/>
            <a:ext cx="3583004" cy="355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3684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2001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24. </a:t>
            </a:r>
            <a:r>
              <a:rPr lang="ru-RU" sz="2400" dirty="0" smtClean="0"/>
              <a:t>Какая из точек ( 1,  2,  3  или 4 ), показанных на рисунке, является изображением точки  </a:t>
            </a:r>
            <a:r>
              <a:rPr lang="ru-RU" sz="2400" b="1" dirty="0" smtClean="0"/>
              <a:t>S</a:t>
            </a:r>
            <a:r>
              <a:rPr lang="ru-RU" sz="2400" dirty="0" smtClean="0"/>
              <a:t>  в собирающей линзе?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000240"/>
            <a:ext cx="4286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1.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2.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3.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Точка  4.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857364"/>
            <a:ext cx="4529155" cy="284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93991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А33. </a:t>
            </a:r>
            <a:r>
              <a:rPr lang="ru-RU" sz="2400" dirty="0" smtClean="0"/>
              <a:t>На рисунке дан ход лучей, полученный при исследовании прохождения луча через плоскопараллельную пластину. Показатель преломления материала пластины на основе этих данных равен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643182"/>
            <a:ext cx="1428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0,67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1,33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1,5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2,0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286380" y="2786058"/>
          <a:ext cx="3111513" cy="2899109"/>
        </p:xfrm>
        <a:graphic>
          <a:graphicData uri="http://schemas.openxmlformats.org/presentationml/2006/ole">
            <p:oleObj spid="_x0000_s41987" name="Picture" r:id="rId3" imgW="4293360" imgH="419112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5732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2002 г. А</a:t>
            </a:r>
            <a:r>
              <a:rPr lang="en-US" sz="2800" dirty="0" smtClean="0">
                <a:solidFill>
                  <a:srgbClr val="FF0000"/>
                </a:solidFill>
              </a:rPr>
              <a:t>21 </a:t>
            </a:r>
            <a:r>
              <a:rPr lang="ru-RU" sz="2800" dirty="0" smtClean="0">
                <a:solidFill>
                  <a:srgbClr val="FF0000"/>
                </a:solidFill>
              </a:rPr>
              <a:t>(КИМ). </a:t>
            </a:r>
            <a:r>
              <a:rPr lang="ru-RU" sz="2400" dirty="0" smtClean="0"/>
              <a:t>Разложение белого света в спектр при прохождении через призму обусловлено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2428868"/>
            <a:ext cx="47863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</a:t>
            </a:r>
            <a:r>
              <a:rPr lang="en-US" sz="2800" dirty="0" smtClean="0"/>
              <a:t> </a:t>
            </a:r>
            <a:r>
              <a:rPr lang="ru-RU" sz="2800" dirty="0" smtClean="0"/>
              <a:t>преломлением света</a:t>
            </a:r>
          </a:p>
          <a:p>
            <a:r>
              <a:rPr lang="ru-RU" sz="2800" dirty="0" smtClean="0"/>
              <a:t>2)</a:t>
            </a:r>
            <a:r>
              <a:rPr lang="en-US" sz="2800" dirty="0" smtClean="0"/>
              <a:t> </a:t>
            </a:r>
            <a:r>
              <a:rPr lang="ru-RU" sz="2800" dirty="0" smtClean="0"/>
              <a:t>отражением света</a:t>
            </a:r>
          </a:p>
          <a:p>
            <a:r>
              <a:rPr lang="ru-RU" sz="2800" dirty="0" smtClean="0"/>
              <a:t>3)</a:t>
            </a:r>
            <a:r>
              <a:rPr lang="en-US" sz="2800" dirty="0" smtClean="0"/>
              <a:t> </a:t>
            </a:r>
            <a:r>
              <a:rPr lang="ru-RU" sz="2800" dirty="0" smtClean="0"/>
              <a:t>поляризацией света</a:t>
            </a:r>
          </a:p>
          <a:p>
            <a:r>
              <a:rPr lang="ru-RU" sz="2800" dirty="0" smtClean="0"/>
              <a:t>4)</a:t>
            </a:r>
            <a:r>
              <a:rPr lang="en-US" sz="2800" dirty="0" smtClean="0"/>
              <a:t> </a:t>
            </a:r>
            <a:r>
              <a:rPr lang="ru-RU" sz="2800" dirty="0" smtClean="0"/>
              <a:t>дисперсией света 		</a:t>
            </a:r>
            <a:endParaRPr lang="ru-RU" sz="28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572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2002 г. А32 (КИМ). </a:t>
            </a:r>
            <a:r>
              <a:rPr lang="ru-RU" sz="2400" dirty="0" smtClean="0"/>
              <a:t>Какая часть изображения стрелки в зеркале видна глазу?</a:t>
            </a:r>
            <a:endParaRPr lang="ru-RU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14282" y="2071678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1/4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1/2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вся стрелка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стрелка не видна вообще</a:t>
            </a:r>
            <a:endParaRPr lang="ru-RU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4000496" y="1428735"/>
          <a:ext cx="4233878" cy="4163151"/>
        </p:xfrm>
        <a:graphic>
          <a:graphicData uri="http://schemas.openxmlformats.org/presentationml/2006/ole">
            <p:oleObj spid="_x0000_s70658" name="Picture" r:id="rId3" imgW="3489840" imgH="34383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11288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г., КИМ) А</a:t>
            </a:r>
            <a:r>
              <a:rPr lang="en-US" sz="2400" b="1" dirty="0" smtClean="0">
                <a:solidFill>
                  <a:srgbClr val="FF0000"/>
                </a:solidFill>
              </a:rPr>
              <a:t>21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Объектив фотоаппарата является собирающей линзой. При фотографировании предмета он дает на пленке изображение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2928934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действительное прямое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мнимое прямое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действительное перевернутое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мнимое перевернутое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15436" cy="2071702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9. </a:t>
            </a:r>
            <a:r>
              <a:rPr lang="ru-RU" sz="2400" dirty="0" smtClean="0"/>
              <a:t>Линзу, изготовленную из двух тонких сферических стекол одинакового радиуса, между которыми находится воздух (воздушная линза), опустили в воду (см. рис.). Как действует эта линза?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929198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как собирающая линза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как рассеивающая линза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она не изменяет хода луча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может действовать и как собирающая, и как рассеивающая линза</a:t>
            </a:r>
            <a:endParaRPr lang="ru-RU" dirty="0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500305"/>
            <a:ext cx="4191017" cy="235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8272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2004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А18. </a:t>
            </a:r>
            <a:r>
              <a:rPr lang="ru-RU" sz="2400" dirty="0" smtClean="0"/>
              <a:t>На рисунке показаны направления падающего и преломленного лучей света на границе раздела "воздух-стекло". Показатель преломления стекла равен отношению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6215074" y="2000240"/>
          <a:ext cx="2219336" cy="4212464"/>
        </p:xfrm>
        <a:graphic>
          <a:graphicData uri="http://schemas.openxmlformats.org/presentationml/2006/ole">
            <p:oleObj spid="_x0000_s72706" name="Picture" r:id="rId3" imgW="577080" imgH="1095480" progId="Word.Picture.8">
              <p:embed/>
            </p:oleObj>
          </a:graphicData>
        </a:graphic>
      </p:graphicFrame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786322"/>
            <a:ext cx="6678667" cy="80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7" y="4857760"/>
            <a:ext cx="982273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27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15370" cy="928694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400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(ЕГЭ 2005 г., ДЕМО) А22</a:t>
            </a:r>
            <a:r>
              <a:rPr lang="ru-RU" sz="24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sz="2400" dirty="0" smtClean="0"/>
              <a:t>Изображением источника света S в зеркале М является точка</a:t>
            </a:r>
            <a:endParaRPr lang="ru-RU" sz="24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2000240"/>
            <a:ext cx="15001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1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3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4</a:t>
            </a:r>
            <a:endParaRPr lang="ru-RU" sz="2400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857620" y="1571612"/>
          <a:ext cx="4838724" cy="4304720"/>
        </p:xfrm>
        <a:graphic>
          <a:graphicData uri="http://schemas.openxmlformats.org/presentationml/2006/ole">
            <p:oleObj spid="_x0000_s75778" name="Picture" r:id="rId3" imgW="1480320" imgH="131832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335758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2006 г., ДЕМО) А21. </a:t>
            </a:r>
            <a:r>
              <a:rPr lang="ru-RU" sz="2400" dirty="0" smtClean="0"/>
              <a:t>Объектив фотоаппарата – собирающая линза с фокусным расстоянием </a:t>
            </a:r>
            <a:br>
              <a:rPr lang="ru-RU" sz="2400" dirty="0" smtClean="0"/>
            </a:br>
            <a:r>
              <a:rPr lang="en-US" sz="2400" dirty="0" smtClean="0"/>
              <a:t>F </a:t>
            </a:r>
            <a:r>
              <a:rPr lang="ru-RU" sz="2400" dirty="0" smtClean="0"/>
              <a:t>=</a:t>
            </a:r>
            <a:r>
              <a:rPr lang="en-US" sz="2400" dirty="0" smtClean="0"/>
              <a:t> </a:t>
            </a:r>
            <a:r>
              <a:rPr lang="ru-RU" sz="2400" dirty="0" smtClean="0"/>
              <a:t>50 мм. При фотографировании предмета, удаленного от фотоаппарата </a:t>
            </a:r>
            <a:br>
              <a:rPr lang="ru-RU" sz="2400" dirty="0" smtClean="0"/>
            </a:br>
            <a:r>
              <a:rPr lang="ru-RU" sz="2400" dirty="0" smtClean="0"/>
              <a:t>на 40 см, изображение предмета получается четким, если плоскость фотопленки находится от объектива на расстоянии</a:t>
            </a:r>
            <a:endParaRPr lang="ru-RU" sz="2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2071670" y="3500438"/>
            <a:ext cx="4429156" cy="2000264"/>
          </a:xfrm>
        </p:spPr>
        <p:txBody>
          <a:bodyPr>
            <a:normAutofit/>
          </a:bodyPr>
          <a:lstStyle/>
          <a:p>
            <a:pPr marL="521208" indent="-457200">
              <a:buFont typeface="+mj-lt"/>
              <a:buAutoNum type="arabicPeriod"/>
            </a:pPr>
            <a:r>
              <a:rPr lang="ru-RU" sz="2400" dirty="0" err="1" smtClean="0"/>
              <a:t>бόльшем, </a:t>
            </a:r>
            <a:r>
              <a:rPr lang="ru-RU" sz="2400" dirty="0" smtClean="0"/>
              <a:t>чем 2</a:t>
            </a:r>
            <a:r>
              <a:rPr lang="en-US" sz="2400" dirty="0" smtClean="0"/>
              <a:t>F</a:t>
            </a:r>
            <a:endParaRPr lang="ru-RU" sz="2400" dirty="0" smtClean="0"/>
          </a:p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равном 2</a:t>
            </a:r>
            <a:r>
              <a:rPr lang="en-US" sz="2400" dirty="0" smtClean="0"/>
              <a:t>F</a:t>
            </a:r>
            <a:endParaRPr lang="ru-RU" sz="2400" dirty="0" smtClean="0"/>
          </a:p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между </a:t>
            </a:r>
            <a:r>
              <a:rPr lang="en-US" sz="2400" dirty="0" smtClean="0"/>
              <a:t>F</a:t>
            </a:r>
            <a:r>
              <a:rPr lang="ru-RU" sz="2400" dirty="0" smtClean="0"/>
              <a:t> и 2</a:t>
            </a:r>
            <a:r>
              <a:rPr lang="en-US" sz="2400" dirty="0" smtClean="0"/>
              <a:t>F</a:t>
            </a:r>
            <a:endParaRPr lang="ru-RU" sz="2400" dirty="0" smtClean="0"/>
          </a:p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равном </a:t>
            </a:r>
            <a:r>
              <a:rPr lang="en-US" sz="2400" dirty="0" smtClean="0"/>
              <a:t>F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4" name="Picture 12" descr="C:\Program Files\Physicon\Open Physics 2.5 part 2\content\chapter3\section\paragraph1\images\3-1-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43000" y="381000"/>
            <a:ext cx="70104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45" name="Line 13"/>
          <p:cNvSpPr>
            <a:spLocks noChangeShapeType="1"/>
          </p:cNvSpPr>
          <p:nvPr/>
        </p:nvSpPr>
        <p:spPr bwMode="auto">
          <a:xfrm>
            <a:off x="3810000" y="1905000"/>
            <a:ext cx="6096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0846" name="Line 14"/>
          <p:cNvSpPr>
            <a:spLocks noChangeShapeType="1"/>
          </p:cNvSpPr>
          <p:nvPr/>
        </p:nvSpPr>
        <p:spPr bwMode="auto">
          <a:xfrm>
            <a:off x="4343400" y="2667000"/>
            <a:ext cx="1066800" cy="152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>
            <a:off x="4419600" y="17526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0848" name="Text Box 16"/>
          <p:cNvSpPr txBox="1">
            <a:spLocks noChangeArrowheads="1"/>
          </p:cNvSpPr>
          <p:nvPr/>
        </p:nvSpPr>
        <p:spPr bwMode="auto">
          <a:xfrm>
            <a:off x="6096000" y="17526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600" dirty="0">
                <a:cs typeface="Arial" charset="0"/>
              </a:rPr>
              <a:t>α</a:t>
            </a:r>
            <a:r>
              <a:rPr lang="ru-RU" sz="3600" dirty="0">
                <a:cs typeface="Arial" charset="0"/>
              </a:rPr>
              <a:t>=</a:t>
            </a:r>
            <a:r>
              <a:rPr lang="el-GR" sz="3600" dirty="0">
                <a:cs typeface="Arial" charset="0"/>
              </a:rPr>
              <a:t>γ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20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5" grpId="0" animBg="1"/>
      <p:bldP spid="120845" grpId="1" animBg="1"/>
      <p:bldP spid="120846" grpId="0" animBg="1"/>
      <p:bldP spid="120846" grpId="1" animBg="1"/>
      <p:bldP spid="120847" grpId="0" animBg="1"/>
      <p:bldP spid="120847" grpId="1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207170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2007 г., ДЕМО) А22. </a:t>
            </a:r>
            <a:r>
              <a:rPr lang="ru-RU" sz="2400" dirty="0" smtClean="0"/>
              <a:t>Угол падения света на  горизонтально расположенное плоское зеркало равен 30°. Каким будет угол между падающим и отраженным лучами, если повернуть зеркало на 10° так, как показано на рисунке?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2643182"/>
            <a:ext cx="2857520" cy="2500330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dirty="0" smtClean="0"/>
              <a:t>80°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60°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40°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20°</a:t>
            </a:r>
            <a:endParaRPr lang="ru-RU" dirty="0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3962477" y="2214554"/>
          <a:ext cx="4757679" cy="2428892"/>
        </p:xfrm>
        <a:graphic>
          <a:graphicData uri="http://schemas.openxmlformats.org/presentationml/2006/ole">
            <p:oleObj spid="_x0000_s77826" name="Picture" r:id="rId3" imgW="1446480" imgH="7282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01122" cy="24288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2008 г., ДЕМО) А22. </a:t>
            </a:r>
            <a:r>
              <a:rPr lang="ru-RU" sz="3200" dirty="0" smtClean="0"/>
              <a:t>Какой из образов 1 – 4 служит изображением предмета AB в тонкой линзе с фокусным расстоянием F? </a:t>
            </a:r>
            <a:endParaRPr lang="ru-RU" sz="3200" dirty="0">
              <a:solidFill>
                <a:srgbClr val="002060"/>
              </a:solidFill>
              <a:effectLst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3071810"/>
            <a:ext cx="15001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4</a:t>
            </a: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214553"/>
            <a:ext cx="6253169" cy="355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28" cy="178595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(ЕГЭ 2009 г., ДЕМО) А17. </a:t>
            </a:r>
            <a:r>
              <a:rPr lang="ru-RU" sz="2800" dirty="0" smtClean="0"/>
              <a:t>Источник света S отражается в плоском зеркале </a:t>
            </a:r>
            <a:r>
              <a:rPr lang="ru-RU" sz="2800" i="1" dirty="0" err="1" smtClean="0"/>
              <a:t>ab</a:t>
            </a:r>
            <a:r>
              <a:rPr lang="ru-RU" sz="2800" i="1" dirty="0" smtClean="0"/>
              <a:t>. </a:t>
            </a:r>
            <a:r>
              <a:rPr lang="ru-RU" sz="2800" dirty="0" smtClean="0"/>
              <a:t>Изображение </a:t>
            </a:r>
            <a:r>
              <a:rPr lang="ru-RU" sz="2800" i="1" dirty="0" smtClean="0"/>
              <a:t>S</a:t>
            </a:r>
            <a:r>
              <a:rPr lang="ru-RU" sz="2800" i="1" baseline="-25000" dirty="0" smtClean="0"/>
              <a:t>1</a:t>
            </a:r>
            <a:r>
              <a:rPr lang="ru-RU" sz="2800" i="1" baseline="30000" dirty="0" smtClean="0"/>
              <a:t> </a:t>
            </a:r>
            <a:r>
              <a:rPr lang="ru-RU" sz="2800" dirty="0" smtClean="0"/>
              <a:t>этого источника в зеркале показано на рисунке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00372"/>
            <a:ext cx="90678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000372"/>
            <a:ext cx="2214578" cy="236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19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43932" cy="15716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2010 г., ДЕМО) А17. </a:t>
            </a:r>
            <a:r>
              <a:rPr lang="ru-RU" sz="2400" dirty="0" smtClean="0"/>
              <a:t>Где находится изображение светящейся точки S (см. рисунок), создаваемое тонкой собирающей линзой?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071942"/>
            <a:ext cx="80010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 точке 1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 точке 2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 точке 3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 бесконечно большом расстоянии от линзы</a:t>
            </a:r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428736"/>
            <a:ext cx="4833954" cy="239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xfrm rot="5400000">
            <a:off x="4250529" y="1964521"/>
            <a:ext cx="642942" cy="8429684"/>
          </a:xfrm>
        </p:spPr>
        <p:txBody>
          <a:bodyPr/>
          <a:lstStyle/>
          <a:p>
            <a:pPr eaLnBrk="1" hangingPunct="1"/>
            <a:r>
              <a:rPr lang="ru-RU" dirty="0" smtClean="0"/>
              <a:t>Используемая литература</a:t>
            </a:r>
          </a:p>
        </p:txBody>
      </p:sp>
      <p:sp>
        <p:nvSpPr>
          <p:cNvPr id="63491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42852"/>
            <a:ext cx="8715436" cy="5572164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Берков, А.В. и др. Самое полное издание типовых вариантов реальных заданий ЕГЭ 2010, Физика [Текст]: учебное пособие для выпускников. ср. учеб. заведений   / А.В. Берков, В.А. Грибов. – ООО "Издательство </a:t>
            </a:r>
            <a:r>
              <a:rPr lang="ru-RU" sz="1600" dirty="0" err="1" smtClean="0"/>
              <a:t>Астрель</a:t>
            </a:r>
            <a:r>
              <a:rPr lang="ru-RU" sz="1600" dirty="0" smtClean="0"/>
              <a:t>", 2009. – 160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Геометрическая оптика. Образовательный сайт /</a:t>
            </a:r>
            <a:r>
              <a:rPr lang="en-US" sz="1600" dirty="0" smtClean="0"/>
              <a:t>http</a:t>
            </a:r>
            <a:r>
              <a:rPr lang="ru-RU" sz="1600" dirty="0" smtClean="0"/>
              <a:t>://</a:t>
            </a:r>
            <a:r>
              <a:rPr lang="en-US" sz="1600" dirty="0" err="1" smtClean="0"/>
              <a:t>geomoptics</a:t>
            </a:r>
            <a:r>
              <a:rPr lang="ru-RU" sz="1600" dirty="0" smtClean="0"/>
              <a:t>.</a:t>
            </a:r>
            <a:r>
              <a:rPr lang="en-US" sz="1600" dirty="0" err="1" smtClean="0"/>
              <a:t>narod</a:t>
            </a:r>
            <a:r>
              <a:rPr lang="ru-RU" sz="1600" dirty="0" smtClean="0"/>
              <a:t>.</a:t>
            </a:r>
            <a:r>
              <a:rPr lang="en-US" sz="1600" dirty="0" err="1" smtClean="0"/>
              <a:t>ru</a:t>
            </a:r>
            <a:r>
              <a:rPr lang="ru-RU" sz="1600" dirty="0" smtClean="0"/>
              <a:t>/</a:t>
            </a:r>
            <a:r>
              <a:rPr lang="en-US" sz="1600" dirty="0" smtClean="0"/>
              <a:t>Index</a:t>
            </a:r>
            <a:r>
              <a:rPr lang="ru-RU" sz="1600" dirty="0" smtClean="0"/>
              <a:t>.</a:t>
            </a:r>
            <a:r>
              <a:rPr lang="en-US" sz="1600" dirty="0" err="1" smtClean="0"/>
              <a:t>htm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Дисперсия света.</a:t>
            </a:r>
            <a:r>
              <a:rPr lang="ru-RU" sz="1600" u="sng" dirty="0" smtClean="0">
                <a:hlinkClick r:id="rId2"/>
              </a:rPr>
              <a:t> Словари и энциклопедии на Академике</a:t>
            </a:r>
            <a:r>
              <a:rPr lang="ru-RU" sz="1600" dirty="0" smtClean="0"/>
              <a:t>  / </a:t>
            </a:r>
            <a:r>
              <a:rPr lang="en-US" sz="1600" dirty="0" smtClean="0"/>
              <a:t>http</a:t>
            </a:r>
            <a:r>
              <a:rPr lang="ru-RU" sz="1600" dirty="0" smtClean="0"/>
              <a:t>://</a:t>
            </a:r>
            <a:r>
              <a:rPr lang="en-US" sz="1600" dirty="0" err="1" smtClean="0"/>
              <a:t>dic</a:t>
            </a:r>
            <a:r>
              <a:rPr lang="ru-RU" sz="1600" dirty="0" smtClean="0"/>
              <a:t>.</a:t>
            </a:r>
            <a:r>
              <a:rPr lang="en-US" sz="1600" dirty="0" smtClean="0"/>
              <a:t>academic</a:t>
            </a:r>
            <a:r>
              <a:rPr lang="ru-RU" sz="1600" dirty="0" smtClean="0"/>
              <a:t>.</a:t>
            </a:r>
            <a:r>
              <a:rPr lang="en-US" sz="1600" dirty="0" err="1" smtClean="0"/>
              <a:t>ru</a:t>
            </a:r>
            <a:r>
              <a:rPr lang="ru-RU" sz="1600" dirty="0" smtClean="0"/>
              <a:t>/</a:t>
            </a:r>
            <a:r>
              <a:rPr lang="en-US" sz="1600" dirty="0" err="1" smtClean="0"/>
              <a:t>dic</a:t>
            </a:r>
            <a:r>
              <a:rPr lang="ru-RU" sz="1600" dirty="0" smtClean="0"/>
              <a:t>.</a:t>
            </a:r>
            <a:r>
              <a:rPr lang="en-US" sz="1600" dirty="0" err="1" smtClean="0"/>
              <a:t>nsf</a:t>
            </a:r>
            <a:r>
              <a:rPr lang="ru-RU" sz="1600" dirty="0" smtClean="0"/>
              <a:t>/</a:t>
            </a:r>
            <a:r>
              <a:rPr lang="en-US" sz="1600" dirty="0" err="1" smtClean="0"/>
              <a:t>ruwiki</a:t>
            </a:r>
            <a:r>
              <a:rPr lang="ru-RU" sz="1600" dirty="0" smtClean="0"/>
              <a:t>/15536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Касьянов, В.А. Физика, 11 класс [Текст]: учебник для общеобразовательных школ / В.А. Касьянов. – ООО "Дрофа", 2004. – 116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/>
              <a:t>КЛАСС!ная</a:t>
            </a:r>
            <a:r>
              <a:rPr lang="ru-RU" sz="1600" dirty="0" smtClean="0"/>
              <a:t> физика для любознательных. ПЛОСКОЕ ЗЕРКАЛО / </a:t>
            </a:r>
            <a:r>
              <a:rPr lang="en-US" sz="1600" u="sng" dirty="0" smtClean="0">
                <a:hlinkClick r:id="rId3"/>
              </a:rPr>
              <a:t>http</a:t>
            </a:r>
            <a:r>
              <a:rPr lang="ru-RU" sz="1600" u="sng" dirty="0" smtClean="0">
                <a:hlinkClick r:id="rId3"/>
              </a:rPr>
              <a:t>://</a:t>
            </a:r>
            <a:r>
              <a:rPr lang="en-US" sz="1600" u="sng" dirty="0" smtClean="0">
                <a:hlinkClick r:id="rId3"/>
              </a:rPr>
              <a:t>class</a:t>
            </a:r>
            <a:r>
              <a:rPr lang="ru-RU" sz="1600" u="sng" dirty="0" smtClean="0">
                <a:hlinkClick r:id="rId3"/>
              </a:rPr>
              <a:t>-</a:t>
            </a:r>
            <a:r>
              <a:rPr lang="en-US" sz="1600" u="sng" dirty="0" err="1" smtClean="0">
                <a:hlinkClick r:id="rId3"/>
              </a:rPr>
              <a:t>fizika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narod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ru</a:t>
            </a:r>
            <a:r>
              <a:rPr lang="ru-RU" sz="1600" u="sng" dirty="0" smtClean="0">
                <a:hlinkClick r:id="rId3"/>
              </a:rPr>
              <a:t>/8_38</a:t>
            </a:r>
            <a:r>
              <a:rPr lang="en-US" sz="1600" u="sng" dirty="0" err="1" smtClean="0">
                <a:hlinkClick r:id="rId3"/>
              </a:rPr>
              <a:t>serk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htm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/>
              <a:t>Мякишев</a:t>
            </a:r>
            <a:r>
              <a:rPr lang="ru-RU" sz="1600" dirty="0" smtClean="0"/>
              <a:t>, Г.Я. и др. Физика. 11 класс  [Текст]: учебник для общеобразовательных школ   / учебник для общеобразовательных школ Г.Я. </a:t>
            </a:r>
            <a:r>
              <a:rPr lang="ru-RU" sz="1600" dirty="0" err="1" smtClean="0"/>
              <a:t>Мякишев</a:t>
            </a:r>
            <a:r>
              <a:rPr lang="ru-RU" sz="1600" dirty="0" smtClean="0"/>
              <a:t>, Б.Б. </a:t>
            </a:r>
            <a:r>
              <a:rPr lang="ru-RU" sz="1600" dirty="0" err="1" smtClean="0"/>
              <a:t>Буховцев</a:t>
            </a:r>
            <a:r>
              <a:rPr lang="ru-RU" sz="1600" dirty="0" smtClean="0"/>
              <a:t> . –" Просвещение ", 2009. – 166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Открытая физика [текст, рисунки]/ </a:t>
            </a:r>
            <a:r>
              <a:rPr lang="en-US" sz="1600" dirty="0" smtClean="0"/>
              <a:t>http</a:t>
            </a:r>
            <a:r>
              <a:rPr lang="ru-RU" sz="1600" dirty="0" smtClean="0"/>
              <a:t>://</a:t>
            </a:r>
            <a:r>
              <a:rPr lang="en-US" sz="1600" dirty="0" smtClean="0"/>
              <a:t>www</a:t>
            </a:r>
            <a:r>
              <a:rPr lang="ru-RU" sz="1600" dirty="0" smtClean="0"/>
              <a:t>.</a:t>
            </a:r>
            <a:r>
              <a:rPr lang="en-US" sz="1600" dirty="0" smtClean="0"/>
              <a:t>physics</a:t>
            </a:r>
            <a:r>
              <a:rPr lang="ru-RU" sz="1600" dirty="0" smtClean="0"/>
              <a:t>.</a:t>
            </a:r>
            <a:r>
              <a:rPr lang="en-US" sz="1600" dirty="0" err="1" smtClean="0"/>
              <a:t>ru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Подготовка к ЕГЭ </a:t>
            </a:r>
            <a:r>
              <a:rPr lang="ru-RU" sz="1600" u="sng" dirty="0" smtClean="0">
                <a:hlinkClick r:id="rId4"/>
              </a:rPr>
              <a:t>/</a:t>
            </a:r>
            <a:r>
              <a:rPr lang="en-US" sz="1600" u="sng" dirty="0" smtClean="0">
                <a:hlinkClick r:id="rId4"/>
              </a:rPr>
              <a:t>http</a:t>
            </a:r>
            <a:r>
              <a:rPr lang="ru-RU" sz="1600" u="sng" dirty="0" smtClean="0">
                <a:hlinkClick r:id="rId4"/>
              </a:rPr>
              <a:t>://</a:t>
            </a:r>
            <a:r>
              <a:rPr lang="en-US" sz="1600" u="sng" dirty="0" err="1" smtClean="0">
                <a:hlinkClick r:id="rId4"/>
              </a:rPr>
              <a:t>egephizika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Пособие по физике «Геометрическая оптика» /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ru-RU" sz="1600" u="sng" dirty="0" smtClean="0">
                <a:hlinkClick r:id="rId5"/>
              </a:rPr>
              <a:t>://</a:t>
            </a:r>
            <a:r>
              <a:rPr lang="en-US" sz="1600" u="sng" dirty="0" err="1" smtClean="0">
                <a:hlinkClick r:id="rId5"/>
              </a:rPr>
              <a:t>optika</a:t>
            </a:r>
            <a:r>
              <a:rPr lang="ru-RU" sz="1600" u="sng" dirty="0" smtClean="0">
                <a:hlinkClick r:id="rId5"/>
              </a:rPr>
              <a:t>8.</a:t>
            </a:r>
            <a:r>
              <a:rPr lang="en-US" sz="1600" u="sng" dirty="0" err="1" smtClean="0">
                <a:hlinkClick r:id="rId5"/>
              </a:rPr>
              <a:t>narod</a:t>
            </a:r>
            <a:r>
              <a:rPr lang="ru-RU" sz="1600" u="sng" dirty="0" smtClean="0">
                <a:hlinkClick r:id="rId5"/>
              </a:rPr>
              <a:t>.</a:t>
            </a:r>
            <a:r>
              <a:rPr lang="en-US" sz="1600" u="sng" dirty="0" err="1" smtClean="0">
                <a:hlinkClick r:id="rId5"/>
              </a:rPr>
              <a:t>ru</a:t>
            </a:r>
            <a:r>
              <a:rPr lang="ru-RU" sz="1600" u="sng" dirty="0" smtClean="0">
                <a:hlinkClick r:id="rId5"/>
              </a:rPr>
              <a:t>/7.</a:t>
            </a:r>
            <a:r>
              <a:rPr lang="en-US" sz="1600" u="sng" dirty="0" err="1" smtClean="0">
                <a:hlinkClick r:id="rId5"/>
              </a:rPr>
              <a:t>Ploskoe</a:t>
            </a:r>
            <a:r>
              <a:rPr lang="ru-RU" sz="1600" u="sng" dirty="0" smtClean="0">
                <a:hlinkClick r:id="rId5"/>
              </a:rPr>
              <a:t>_</a:t>
            </a:r>
            <a:r>
              <a:rPr lang="en-US" sz="1600" u="sng" dirty="0" err="1" smtClean="0">
                <a:hlinkClick r:id="rId5"/>
              </a:rPr>
              <a:t>zerkalo</a:t>
            </a:r>
            <a:r>
              <a:rPr lang="ru-RU" sz="1600" u="sng" dirty="0" smtClean="0">
                <a:hlinkClick r:id="rId5"/>
              </a:rPr>
              <a:t>.</a:t>
            </a:r>
            <a:r>
              <a:rPr lang="en-US" sz="1600" u="sng" dirty="0" err="1" smtClean="0">
                <a:hlinkClick r:id="rId5"/>
              </a:rPr>
              <a:t>htm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Просветление оптики. Материал из </a:t>
            </a:r>
            <a:r>
              <a:rPr lang="ru-RU" sz="1600" dirty="0" err="1" smtClean="0"/>
              <a:t>Википедии</a:t>
            </a:r>
            <a:r>
              <a:rPr lang="ru-RU" sz="1600" dirty="0" smtClean="0"/>
              <a:t> — свободной энциклопедии / </a:t>
            </a:r>
            <a:r>
              <a:rPr lang="en-US" sz="1600" u="sng" dirty="0" smtClean="0">
                <a:hlinkClick r:id="rId6"/>
              </a:rPr>
              <a:t>http</a:t>
            </a:r>
            <a:r>
              <a:rPr lang="ru-RU" sz="1600" u="sng" dirty="0" smtClean="0">
                <a:hlinkClick r:id="rId6"/>
              </a:rPr>
              <a:t>://</a:t>
            </a:r>
            <a:r>
              <a:rPr lang="en-US" sz="1600" u="sng" dirty="0" err="1" smtClean="0">
                <a:hlinkClick r:id="rId6"/>
              </a:rPr>
              <a:t>ru</a:t>
            </a:r>
            <a:r>
              <a:rPr lang="ru-RU" sz="1600" u="sng" dirty="0" smtClean="0">
                <a:hlinkClick r:id="rId6"/>
              </a:rPr>
              <a:t>.</a:t>
            </a:r>
            <a:r>
              <a:rPr lang="en-US" sz="1600" u="sng" dirty="0" err="1" smtClean="0">
                <a:hlinkClick r:id="rId6"/>
              </a:rPr>
              <a:t>wikipedia</a:t>
            </a:r>
            <a:r>
              <a:rPr lang="ru-RU" sz="1600" u="sng" dirty="0" smtClean="0">
                <a:hlinkClick r:id="rId6"/>
              </a:rPr>
              <a:t>.</a:t>
            </a:r>
            <a:r>
              <a:rPr lang="en-US" sz="1600" u="sng" dirty="0" smtClean="0">
                <a:hlinkClick r:id="rId6"/>
              </a:rPr>
              <a:t>org</a:t>
            </a:r>
            <a:r>
              <a:rPr lang="ru-RU" sz="1600" u="sng" dirty="0" smtClean="0">
                <a:hlinkClick r:id="rId6"/>
              </a:rPr>
              <a:t>/</a:t>
            </a:r>
            <a:r>
              <a:rPr lang="en-US" sz="1600" u="sng" dirty="0" smtClean="0">
                <a:hlinkClick r:id="rId6"/>
              </a:rPr>
              <a:t>wiki</a:t>
            </a:r>
            <a:r>
              <a:rPr lang="ru-RU" sz="1600" u="sng" dirty="0" smtClean="0">
                <a:hlinkClick r:id="rId6"/>
              </a:rPr>
              <a:t>/%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0%9</a:t>
            </a:r>
            <a:r>
              <a:rPr lang="en-US" sz="1600" u="sng" dirty="0" smtClean="0">
                <a:hlinkClick r:id="rId6"/>
              </a:rPr>
              <a:t>F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1%80%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BE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1%81%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2%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5%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1%82%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BB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5%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BD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8%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5_%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BE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BF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1%82%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8%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BA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8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Федеральный институт педагогических измерений. Контрольные измерительные материалы (КИМ) Физика //[Электронный ресурс]// </a:t>
            </a:r>
            <a:r>
              <a:rPr lang="en-US" sz="1600" u="sng" dirty="0" smtClean="0">
                <a:hlinkClick r:id="rId7"/>
              </a:rPr>
              <a:t>http</a:t>
            </a:r>
            <a:r>
              <a:rPr lang="ru-RU" sz="1600" u="sng" dirty="0" smtClean="0">
                <a:hlinkClick r:id="rId7"/>
              </a:rPr>
              <a:t>://</a:t>
            </a:r>
            <a:r>
              <a:rPr lang="en-US" sz="1600" u="sng" dirty="0" err="1" smtClean="0">
                <a:hlinkClick r:id="rId7"/>
              </a:rPr>
              <a:t>fipi</a:t>
            </a:r>
            <a:r>
              <a:rPr lang="ru-RU" sz="1600" u="sng" dirty="0" smtClean="0">
                <a:hlinkClick r:id="rId7"/>
              </a:rPr>
              <a:t>.</a:t>
            </a:r>
            <a:r>
              <a:rPr lang="en-US" sz="1600" u="sng" dirty="0" err="1" smtClean="0">
                <a:hlinkClick r:id="rId7"/>
              </a:rPr>
              <a:t>ru</a:t>
            </a:r>
            <a:r>
              <a:rPr lang="ru-RU" sz="1600" u="sng" dirty="0" smtClean="0">
                <a:hlinkClick r:id="rId7"/>
              </a:rPr>
              <a:t>/</a:t>
            </a:r>
            <a:r>
              <a:rPr lang="en-US" sz="1600" u="sng" dirty="0" smtClean="0">
                <a:hlinkClick r:id="rId7"/>
              </a:rPr>
              <a:t>view</a:t>
            </a:r>
            <a:r>
              <a:rPr lang="ru-RU" sz="1600" u="sng" dirty="0" smtClean="0">
                <a:hlinkClick r:id="rId7"/>
              </a:rPr>
              <a:t>/</a:t>
            </a:r>
            <a:r>
              <a:rPr lang="en-US" sz="1600" u="sng" dirty="0" smtClean="0">
                <a:hlinkClick r:id="rId7"/>
              </a:rPr>
              <a:t>sections</a:t>
            </a:r>
            <a:r>
              <a:rPr lang="ru-RU" sz="1600" u="sng" dirty="0" smtClean="0">
                <a:hlinkClick r:id="rId7"/>
              </a:rPr>
              <a:t>/92/</a:t>
            </a:r>
            <a:r>
              <a:rPr lang="en-US" sz="1600" u="sng" dirty="0" smtClean="0">
                <a:hlinkClick r:id="rId7"/>
              </a:rPr>
              <a:t>docs</a:t>
            </a:r>
            <a:r>
              <a:rPr lang="ru-RU" sz="1600" u="sng" dirty="0" smtClean="0">
                <a:hlinkClick r:id="rId7"/>
              </a:rPr>
              <a:t>/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r>
              <a:rPr lang="ru-RU" dirty="0" smtClean="0"/>
              <a:t>Изображение в плоском зеркале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5715008" cy="6072206"/>
          </a:xfrm>
        </p:spPr>
        <p:txBody>
          <a:bodyPr>
            <a:normAutofit fontScale="85000" lnSpcReduction="20000"/>
          </a:bodyPr>
          <a:lstStyle/>
          <a:p>
            <a:pPr marL="177800" indent="-177800"/>
            <a:r>
              <a:rPr lang="ru-RU" dirty="0" smtClean="0"/>
              <a:t>Большинство зеркал изготавливается из </a:t>
            </a:r>
            <a:r>
              <a:rPr lang="ru-RU" b="1" dirty="0" smtClean="0">
                <a:solidFill>
                  <a:srgbClr val="FF0000"/>
                </a:solidFill>
              </a:rPr>
              <a:t>очень гладкого </a:t>
            </a:r>
            <a:r>
              <a:rPr lang="ru-RU" dirty="0" smtClean="0"/>
              <a:t>стекла, покрытого с обратной стороны</a:t>
            </a:r>
            <a:br>
              <a:rPr lang="ru-RU" dirty="0" smtClean="0"/>
            </a:br>
            <a:r>
              <a:rPr lang="ru-RU" dirty="0" smtClean="0"/>
              <a:t>тонким слоем хорошо отражающего металла, поэтому практически </a:t>
            </a:r>
            <a:r>
              <a:rPr lang="ru-RU" b="1" dirty="0" smtClean="0">
                <a:solidFill>
                  <a:srgbClr val="FF0000"/>
                </a:solidFill>
              </a:rPr>
              <a:t>весь падающий</a:t>
            </a:r>
            <a:r>
              <a:rPr lang="ru-RU" dirty="0" smtClean="0"/>
              <a:t> на зеркало </a:t>
            </a:r>
            <a:r>
              <a:rPr lang="ru-RU" b="1" dirty="0" smtClean="0">
                <a:solidFill>
                  <a:srgbClr val="FF0000"/>
                </a:solidFill>
              </a:rPr>
              <a:t>свет</a:t>
            </a:r>
            <a:r>
              <a:rPr lang="ru-RU" dirty="0" smtClean="0"/>
              <a:t> </a:t>
            </a:r>
            <a:r>
              <a:rPr lang="ru-RU" b="1" dirty="0" smtClean="0"/>
              <a:t>отражается</a:t>
            </a:r>
            <a:r>
              <a:rPr lang="ru-RU" dirty="0" smtClean="0"/>
              <a:t> в </a:t>
            </a:r>
            <a:r>
              <a:rPr lang="ru-RU" b="1" dirty="0" smtClean="0">
                <a:solidFill>
                  <a:srgbClr val="FF0000"/>
                </a:solidFill>
              </a:rPr>
              <a:t>одном направлении</a:t>
            </a:r>
            <a:r>
              <a:rPr lang="ru-RU" dirty="0" smtClean="0"/>
              <a:t>.</a:t>
            </a:r>
          </a:p>
          <a:p>
            <a:pPr marL="177800" indent="-177800"/>
            <a:r>
              <a:rPr lang="ru-RU" dirty="0" smtClean="0"/>
              <a:t>Любые другие гладкие поверхности (полированные, лакированные, спокойная водная поверхность) тоже могут дать зеркальное отражение.</a:t>
            </a:r>
          </a:p>
          <a:p>
            <a:pPr marL="177800" indent="-177800"/>
            <a:r>
              <a:rPr lang="ru-RU" dirty="0" smtClean="0"/>
              <a:t>Если гладкая поверхность еще и прозрачная, то лишь небольшая часть света отразится, и изображение не будет столь ярким.</a:t>
            </a:r>
          </a:p>
          <a:p>
            <a:pPr marL="177800" indent="-177800"/>
            <a:r>
              <a:rPr lang="ru-RU" dirty="0" smtClean="0"/>
              <a:t>Если поверхность зеркала </a:t>
            </a:r>
            <a:r>
              <a:rPr lang="ru-RU" b="1" dirty="0" smtClean="0"/>
              <a:t>изогнутая</a:t>
            </a:r>
            <a:r>
              <a:rPr lang="ru-RU" dirty="0" smtClean="0"/>
              <a:t>, то </a:t>
            </a:r>
            <a:r>
              <a:rPr lang="ru-RU" b="1" dirty="0" smtClean="0">
                <a:solidFill>
                  <a:srgbClr val="FF0000"/>
                </a:solidFill>
              </a:rPr>
              <a:t>изображение будет искаженным </a:t>
            </a:r>
            <a:r>
              <a:rPr lang="ru-RU" dirty="0" smtClean="0"/>
              <a:t>("кривое зеркало").</a:t>
            </a:r>
            <a:endParaRPr lang="ru-RU" dirty="0"/>
          </a:p>
        </p:txBody>
      </p:sp>
      <p:pic>
        <p:nvPicPr>
          <p:cNvPr id="103426" name="Picture 2" descr="http://class-fizika.narod.ru/8_class/8_urok/8-optic/3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857232"/>
            <a:ext cx="3428992" cy="2828921"/>
          </a:xfrm>
          <a:prstGeom prst="rect">
            <a:avLst/>
          </a:prstGeom>
          <a:noFill/>
        </p:spPr>
      </p:pic>
      <p:pic>
        <p:nvPicPr>
          <p:cNvPr id="103428" name="Picture 4" descr="http://class-fizika.narod.ru/8_class/8_urok/8-optic/3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734235"/>
            <a:ext cx="3428992" cy="3123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00628" cy="928670"/>
          </a:xfrm>
        </p:spPr>
        <p:txBody>
          <a:bodyPr/>
          <a:lstStyle/>
          <a:p>
            <a:r>
              <a:rPr lang="ru-RU" dirty="0" smtClean="0"/>
              <a:t>Плоское зеркало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5143504" cy="55721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Изображение предмета </a:t>
            </a:r>
            <a:r>
              <a:rPr lang="ru-RU" dirty="0" smtClean="0"/>
              <a:t>в плоском зеркале образуется </a:t>
            </a:r>
            <a:r>
              <a:rPr lang="ru-RU" b="1" dirty="0" smtClean="0">
                <a:solidFill>
                  <a:srgbClr val="FF0000"/>
                </a:solidFill>
              </a:rPr>
              <a:t>за зеркалом</a:t>
            </a:r>
            <a:r>
              <a:rPr lang="ru-RU" dirty="0" smtClean="0"/>
              <a:t>, то есть там, где предмета на самом деле нет. </a:t>
            </a:r>
          </a:p>
          <a:p>
            <a:r>
              <a:rPr lang="ru-RU" dirty="0" smtClean="0"/>
              <a:t>Вследствие закона отражения света </a:t>
            </a:r>
            <a:r>
              <a:rPr lang="ru-RU" b="1" dirty="0" smtClean="0">
                <a:solidFill>
                  <a:srgbClr val="FF0000"/>
                </a:solidFill>
              </a:rPr>
              <a:t>мнимое изображение</a:t>
            </a:r>
            <a:r>
              <a:rPr lang="ru-RU" dirty="0" smtClean="0"/>
              <a:t> предмета </a:t>
            </a:r>
            <a:r>
              <a:rPr lang="ru-RU" b="1" dirty="0" smtClean="0">
                <a:solidFill>
                  <a:srgbClr val="FF0000"/>
                </a:solidFill>
              </a:rPr>
              <a:t>располагается симметрично </a:t>
            </a:r>
            <a:r>
              <a:rPr lang="ru-RU" dirty="0" smtClean="0"/>
              <a:t>относительно зеркальной поверхности. </a:t>
            </a:r>
          </a:p>
          <a:p>
            <a:r>
              <a:rPr lang="ru-RU" b="1" dirty="0" smtClean="0"/>
              <a:t>Размер изображения </a:t>
            </a:r>
            <a:r>
              <a:rPr lang="ru-RU" b="1" dirty="0" smtClean="0">
                <a:solidFill>
                  <a:srgbClr val="FF0000"/>
                </a:solidFill>
              </a:rPr>
              <a:t>равен</a:t>
            </a:r>
            <a:r>
              <a:rPr lang="ru-RU" dirty="0" smtClean="0"/>
              <a:t> </a:t>
            </a:r>
            <a:r>
              <a:rPr lang="ru-RU" b="1" dirty="0" smtClean="0"/>
              <a:t>размеру самого предмета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Плоские зеркала очень широко используются в </a:t>
            </a:r>
            <a:r>
              <a:rPr lang="ru-RU" b="1" dirty="0" smtClean="0"/>
              <a:t>быту</a:t>
            </a:r>
            <a:r>
              <a:rPr lang="ru-RU" dirty="0" smtClean="0"/>
              <a:t>, а также в </a:t>
            </a:r>
            <a:r>
              <a:rPr lang="ru-RU" b="1" dirty="0" smtClean="0"/>
              <a:t>приборах</a:t>
            </a:r>
            <a:r>
              <a:rPr lang="ru-RU" dirty="0" smtClean="0"/>
              <a:t>, в которых </a:t>
            </a:r>
            <a:r>
              <a:rPr lang="ru-RU" b="1" dirty="0" smtClean="0">
                <a:solidFill>
                  <a:srgbClr val="FF0000"/>
                </a:solidFill>
              </a:rPr>
              <a:t>нужно изменить направление хода лучей</a:t>
            </a:r>
            <a:r>
              <a:rPr lang="ru-RU" dirty="0" smtClean="0"/>
              <a:t>, например в </a:t>
            </a:r>
            <a:r>
              <a:rPr lang="ru-RU" b="1" dirty="0" smtClean="0">
                <a:solidFill>
                  <a:srgbClr val="FF0000"/>
                </a:solidFill>
              </a:rPr>
              <a:t>перископе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93186" name="Picture 2" descr="ход лучей от источника в глаз, отражаясь от зеркал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0"/>
            <a:ext cx="4071934" cy="3244824"/>
          </a:xfrm>
          <a:prstGeom prst="rect">
            <a:avLst/>
          </a:prstGeom>
          <a:noFill/>
        </p:spPr>
      </p:pic>
      <p:pic>
        <p:nvPicPr>
          <p:cNvPr id="93190" name="Picture 6" descr="ход лучей от источника в глаз, отражаясь от зеркал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9" y="3438361"/>
            <a:ext cx="4143372" cy="3419639"/>
          </a:xfrm>
          <a:prstGeom prst="rect">
            <a:avLst/>
          </a:prstGeom>
          <a:noFill/>
        </p:spPr>
      </p:pic>
      <p:pic>
        <p:nvPicPr>
          <p:cNvPr id="93192" name="Picture 8" descr="ход лучей в перископ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142852"/>
            <a:ext cx="2786050" cy="2890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ru-RU" dirty="0" smtClean="0"/>
              <a:t>Преломление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6000760" cy="5572140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Закон преломления света</a:t>
            </a:r>
            <a:r>
              <a:rPr lang="ru-RU" sz="2800" dirty="0" smtClean="0"/>
              <a:t>: </a:t>
            </a:r>
            <a:r>
              <a:rPr lang="ru-RU" sz="2800" b="1" dirty="0" smtClean="0"/>
              <a:t>падающий</a:t>
            </a:r>
            <a:r>
              <a:rPr lang="ru-RU" sz="2800" dirty="0" smtClean="0"/>
              <a:t> и </a:t>
            </a:r>
            <a:r>
              <a:rPr lang="ru-RU" sz="2800" b="1" dirty="0" smtClean="0"/>
              <a:t>преломленный</a:t>
            </a:r>
            <a:r>
              <a:rPr lang="ru-RU" sz="2800" dirty="0" smtClean="0"/>
              <a:t> лучи, а также </a:t>
            </a:r>
            <a:r>
              <a:rPr lang="ru-RU" sz="2800" b="1" dirty="0" smtClean="0"/>
              <a:t>перпендикуляр</a:t>
            </a:r>
            <a:r>
              <a:rPr lang="ru-RU" sz="2800" dirty="0" smtClean="0"/>
              <a:t> к границе раздела двух сред, восстановленный в точке падения луча, </a:t>
            </a:r>
            <a:r>
              <a:rPr lang="ru-RU" sz="2800" b="1" dirty="0" smtClean="0"/>
              <a:t>лежат в одной плоскости</a:t>
            </a:r>
            <a:r>
              <a:rPr lang="ru-RU" sz="2800" dirty="0" smtClean="0"/>
              <a:t>. </a:t>
            </a:r>
            <a:r>
              <a:rPr lang="ru-RU" sz="2800" b="1" dirty="0" smtClean="0"/>
              <a:t>Отношение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синуса угла падения </a:t>
            </a:r>
            <a:r>
              <a:rPr lang="ru-RU" sz="2800" b="1" dirty="0" err="1" smtClean="0">
                <a:solidFill>
                  <a:srgbClr val="FF0000"/>
                </a:solidFill>
              </a:rPr>
              <a:t>α </a:t>
            </a:r>
            <a:r>
              <a:rPr lang="ru-RU" sz="2800" dirty="0" smtClean="0"/>
              <a:t>к </a:t>
            </a:r>
            <a:r>
              <a:rPr lang="ru-RU" sz="2800" b="1" dirty="0" smtClean="0">
                <a:solidFill>
                  <a:srgbClr val="FF0000"/>
                </a:solidFill>
              </a:rPr>
              <a:t>синусу угла преломления </a:t>
            </a:r>
            <a:r>
              <a:rPr lang="ru-RU" sz="2800" b="1" dirty="0" err="1" smtClean="0">
                <a:solidFill>
                  <a:srgbClr val="FF0000"/>
                </a:solidFill>
              </a:rPr>
              <a:t>β</a:t>
            </a:r>
            <a:r>
              <a:rPr lang="ru-RU" sz="2800" dirty="0" err="1" smtClean="0"/>
              <a:t> </a:t>
            </a:r>
            <a:r>
              <a:rPr lang="ru-RU" sz="2800" dirty="0" smtClean="0"/>
              <a:t>есть величина, </a:t>
            </a:r>
            <a:r>
              <a:rPr lang="ru-RU" sz="2800" b="1" dirty="0" smtClean="0">
                <a:solidFill>
                  <a:srgbClr val="FF0000"/>
                </a:solidFill>
              </a:rPr>
              <a:t>постоянная</a:t>
            </a:r>
            <a:r>
              <a:rPr lang="ru-RU" sz="2800" dirty="0" smtClean="0"/>
              <a:t> </a:t>
            </a:r>
            <a:r>
              <a:rPr lang="ru-RU" sz="2800" b="1" dirty="0" smtClean="0"/>
              <a:t>для двух данных сред: </a:t>
            </a:r>
          </a:p>
          <a:p>
            <a:endParaRPr lang="ru-RU" dirty="0"/>
          </a:p>
        </p:txBody>
      </p:sp>
      <p:pic>
        <p:nvPicPr>
          <p:cNvPr id="4" name="Picture 12" descr="C:\Program Files\Physicon\Open Physics 2.5 part 2\content\chapter3\section\paragraph1\images\3-1-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33600" y="927100"/>
            <a:ext cx="70104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4786314" y="2428868"/>
            <a:ext cx="6096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>
            <a:off x="5357818" y="3286124"/>
            <a:ext cx="533400" cy="1828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11" descr="C:\Program Files\Physicon\Open Physics 2.5 part 2\content\javagifs\63166759474787-1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571736" y="5214950"/>
            <a:ext cx="1981200" cy="136048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0694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Преломление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6143636" cy="60007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различных </a:t>
            </a:r>
            <a:r>
              <a:rPr lang="ru-RU" b="1" i="1" dirty="0" smtClean="0">
                <a:solidFill>
                  <a:srgbClr val="FF0000"/>
                </a:solidFill>
              </a:rPr>
              <a:t>показателях преломления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второй среды, </a:t>
            </a:r>
            <a:r>
              <a:rPr lang="ru-RU" b="1" dirty="0" smtClean="0"/>
              <a:t>угол отклонения</a:t>
            </a:r>
            <a:r>
              <a:rPr lang="ru-RU" dirty="0" smtClean="0"/>
              <a:t> преломленного луча </a:t>
            </a:r>
            <a:r>
              <a:rPr lang="ru-RU" b="1" dirty="0" smtClean="0">
                <a:solidFill>
                  <a:srgbClr val="FF0000"/>
                </a:solidFill>
              </a:rPr>
              <a:t>будет различным</a:t>
            </a:r>
            <a:r>
              <a:rPr lang="ru-RU" dirty="0" smtClean="0"/>
              <a:t>: </a:t>
            </a:r>
          </a:p>
          <a:p>
            <a:r>
              <a:rPr lang="ru-RU" b="1" dirty="0" smtClean="0"/>
              <a:t>Падающий и преломленный свет </a:t>
            </a:r>
            <a:r>
              <a:rPr lang="ru-RU" b="1" dirty="0" smtClean="0">
                <a:solidFill>
                  <a:srgbClr val="FF0000"/>
                </a:solidFill>
              </a:rPr>
              <a:t>взаимно обратимы</a:t>
            </a:r>
            <a:r>
              <a:rPr lang="ru-RU" dirty="0" smtClean="0"/>
              <a:t>: если падающий луч будет пущен по направлению преломленного луча, то луч преломленный пойдет по направлению падающего.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Показатель преломления света</a:t>
            </a:r>
          </a:p>
          <a:p>
            <a:r>
              <a:rPr lang="ru-RU" dirty="0" smtClean="0"/>
              <a:t>называется </a:t>
            </a:r>
            <a:r>
              <a:rPr lang="ru-RU" b="1" i="1" dirty="0" smtClean="0">
                <a:solidFill>
                  <a:srgbClr val="FF0000"/>
                </a:solidFill>
              </a:rPr>
              <a:t>абсолютным показателем преломления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этой среды. </a:t>
            </a:r>
          </a:p>
          <a:p>
            <a:r>
              <a:rPr lang="ru-RU" dirty="0" smtClean="0"/>
              <a:t>Здесь </a:t>
            </a:r>
            <a:r>
              <a:rPr lang="el-GR" b="1" i="1" dirty="0" smtClean="0">
                <a:solidFill>
                  <a:srgbClr val="FF0000"/>
                </a:solidFill>
                <a:latin typeface="Georgia"/>
              </a:rPr>
              <a:t>μ</a:t>
            </a:r>
            <a:r>
              <a:rPr lang="ru-RU" dirty="0" smtClean="0"/>
              <a:t> и </a:t>
            </a:r>
            <a:r>
              <a:rPr lang="el-GR" b="1" i="1" dirty="0" smtClean="0">
                <a:solidFill>
                  <a:srgbClr val="FF0000"/>
                </a:solidFill>
                <a:latin typeface="Georgia"/>
              </a:rPr>
              <a:t>ε</a:t>
            </a:r>
            <a:r>
              <a:rPr lang="ru-RU" dirty="0" smtClean="0"/>
              <a:t> - относительные диэлектрическая и магнитная проницаемость среды.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1377" name="Picture 1" descr="http://geomoptics.narod.ru/Preloml/model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-1"/>
            <a:ext cx="2928926" cy="2343141"/>
          </a:xfrm>
          <a:prstGeom prst="rect">
            <a:avLst/>
          </a:prstGeom>
          <a:noFill/>
        </p:spPr>
      </p:pic>
      <p:pic>
        <p:nvPicPr>
          <p:cNvPr id="101378" name="Picture 2" descr="http://geomoptics.narod.ru/Preloml/model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7212" y="4500570"/>
            <a:ext cx="2946788" cy="2357430"/>
          </a:xfrm>
          <a:prstGeom prst="rect">
            <a:avLst/>
          </a:prstGeom>
          <a:noFill/>
        </p:spPr>
      </p:pic>
      <p:pic>
        <p:nvPicPr>
          <p:cNvPr id="101380" name="Picture 4" descr="http://geomoptics.narod.ru/Preloml/model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5" y="2357430"/>
            <a:ext cx="2928926" cy="2358869"/>
          </a:xfrm>
          <a:prstGeom prst="rect">
            <a:avLst/>
          </a:prstGeom>
          <a:noFill/>
        </p:spPr>
      </p:pic>
      <p:pic>
        <p:nvPicPr>
          <p:cNvPr id="101382" name="Picture 6" descr="http://geomoptics.narod.ru/PocazPrel/formula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63215" y="2857496"/>
            <a:ext cx="2980785" cy="1000132"/>
          </a:xfrm>
          <a:prstGeom prst="rect">
            <a:avLst/>
          </a:prstGeom>
          <a:solidFill>
            <a:srgbClr val="0070C0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1622</TotalTime>
  <Words>1951</Words>
  <PresentationFormat>Экран (4:3)</PresentationFormat>
  <Paragraphs>254</Paragraphs>
  <Slides>54</Slides>
  <Notes>0</Notes>
  <HiddenSlides>0</HiddenSlides>
  <MMClips>3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6" baseType="lpstr">
      <vt:lpstr>Яркая</vt:lpstr>
      <vt:lpstr>Picture</vt:lpstr>
      <vt:lpstr> ОПТИКА   Подготовка к ЕГЭ</vt:lpstr>
      <vt:lpstr>Цель: повторение основных понятий, законов и формул  ОПТИКИ в соответствии с кодификатором ЕГЭ.</vt:lpstr>
      <vt:lpstr>Отражение света. Закон отражения света</vt:lpstr>
      <vt:lpstr>Отражение света. Закон отражения света</vt:lpstr>
      <vt:lpstr>Слайд 5</vt:lpstr>
      <vt:lpstr>Изображение в плоском зеркале</vt:lpstr>
      <vt:lpstr>Плоское зеркало</vt:lpstr>
      <vt:lpstr>Преломление света</vt:lpstr>
      <vt:lpstr>Преломление света</vt:lpstr>
      <vt:lpstr>Преломление света</vt:lpstr>
      <vt:lpstr>Полное внутреннее отражение</vt:lpstr>
      <vt:lpstr>Слайд 12</vt:lpstr>
      <vt:lpstr>Линза</vt:lpstr>
      <vt:lpstr>Характеристики простых линз</vt:lpstr>
      <vt:lpstr>Виды линз</vt:lpstr>
      <vt:lpstr>Характеристики простых линз</vt:lpstr>
      <vt:lpstr>Характеристики простых линз</vt:lpstr>
      <vt:lpstr>Построение изображения</vt:lpstr>
      <vt:lpstr>Свойства тонкой линзы:</vt:lpstr>
      <vt:lpstr>Построение изображения в собирающей линзе</vt:lpstr>
      <vt:lpstr>Ход лучей  в линзе</vt:lpstr>
      <vt:lpstr>Построение изображения в собирающей линзе</vt:lpstr>
      <vt:lpstr>Построение изображения в собирающей линзе</vt:lpstr>
      <vt:lpstr>Построение изображения в собирающей линзе</vt:lpstr>
      <vt:lpstr>Построение изображения в собирающей линзе</vt:lpstr>
      <vt:lpstr>Построение изображения в собирающей линзе</vt:lpstr>
      <vt:lpstr>Построение изображения в собирающей линзе</vt:lpstr>
      <vt:lpstr>Формула тонкой линзы</vt:lpstr>
      <vt:lpstr>Линейное увеличение линзы</vt:lpstr>
      <vt:lpstr>Оптические приборы. </vt:lpstr>
      <vt:lpstr>Глаз как оптическая система</vt:lpstr>
      <vt:lpstr>Рассмотрим задачи: </vt:lpstr>
      <vt:lpstr>ГИА 2008 г. 12. Для получения четкого (сфокусированного) изображения на сетчатке глаза при переводе взгляда с удаленных предметов на близкие изменяется </vt:lpstr>
      <vt:lpstr>ГИА 2008 г. 26 Дима рассматривает красные розы через зеленое стекло. Какого цвета будут казаться ему розы? Объясните наблюдаемое явление. Дайте развернутое, логически связанное обоснование. </vt:lpstr>
      <vt:lpstr>(ГИА 2009 г.) 13. После прохождения оптического прибора, закрытого на рисунке ширмой, ход лучей 1 и 2 изменился на 1′ и 2′. За ширмой находится </vt:lpstr>
      <vt:lpstr>ГИА 2009 г. 26 Каким пятном (темным или светлым) кажется водителю ночью в свете фар его автомобиля лужа на неосвещенной дороге? Ответ поясните. </vt:lpstr>
      <vt:lpstr>(ГИА 2010 г.) 13. С помощью собирающей линзы получено мнимое изображение предмета. Предмет по отношению к линзе расположен на расстоянии</vt:lpstr>
      <vt:lpstr>(ЕГЭ 2001 г.) А18. Какая точка соответствует изображению объекта S?</vt:lpstr>
      <vt:lpstr>(ЕГЭ 2001 г.) А19. На каком рисунке правильно изображено отражение карандаша в зеркале?</vt:lpstr>
      <vt:lpstr>(ЕГЭ 2001 г., Демо) 23. Какая из точек ( 1,  2,  3  или 4 ), показанных на рисунке, является изображением точки  S  в зеркале?</vt:lpstr>
      <vt:lpstr>(ЕГЭ 2001 г., Демо) 24. Какая из точек ( 1,  2,  3  или 4 ), показанных на рисунке, является изображением точки  S  в собирающей линзе?</vt:lpstr>
      <vt:lpstr>(ЕГЭ 2002 г., Демо) А33. На рисунке дан ход лучей, полученный при исследовании прохождения луча через плоскопараллельную пластину. Показатель преломления материала пластины на основе этих данных равен</vt:lpstr>
      <vt:lpstr>2002 г. А21 (КИМ). Разложение белого света в спектр при прохождении через призму обусловлено</vt:lpstr>
      <vt:lpstr>2002 г. А32 (КИМ). Какая часть изображения стрелки в зеркале видна глазу?</vt:lpstr>
      <vt:lpstr>(ЕГЭ 2003 г., КИМ) А21. Объектив фотоаппарата является собирающей линзой. При фотографировании предмета он дает на пленке изображение</vt:lpstr>
      <vt:lpstr>(ЕГЭ 2003 г. демо) А29. Линзу, изготовленную из двух тонких сферических стекол одинакового радиуса, между которыми находится воздух (воздушная линза), опустили в воду (см. рис.). Как действует эта линза?</vt:lpstr>
      <vt:lpstr>(ЕГЭ 2004 г., демо) А18. На рисунке показаны направления падающего и преломленного лучей света на границе раздела "воздух-стекло". Показатель преломления стекла равен отношению</vt:lpstr>
      <vt:lpstr>(ЕГЭ 2005 г., ДЕМО) А22. Изображением источника света S в зеркале М является точка</vt:lpstr>
      <vt:lpstr>(ЕГЭ 2006 г., ДЕМО) А21. Объектив фотоаппарата – собирающая линза с фокусным расстоянием  F = 50 мм. При фотографировании предмета, удаленного от фотоаппарата  на 40 см, изображение предмета получается четким, если плоскость фотопленки находится от объектива на расстоянии</vt:lpstr>
      <vt:lpstr>(ЕГЭ 2007 г., ДЕМО) А22. Угол падения света на  горизонтально расположенное плоское зеркало равен 30°. Каким будет угол между падающим и отраженным лучами, если повернуть зеркало на 10° так, как показано на рисунке?</vt:lpstr>
      <vt:lpstr>(ЕГЭ 2008 г., ДЕМО) А22. Какой из образов 1 – 4 служит изображением предмета AB в тонкой линзе с фокусным расстоянием F? </vt:lpstr>
      <vt:lpstr>(ЕГЭ 2009 г., ДЕМО) А17. Источник света S отражается в плоском зеркале ab. Изображение S1 этого источника в зеркале показано на рисунке </vt:lpstr>
      <vt:lpstr>(ЕГЭ 2010 г., ДЕМО) А17. Где находится изображение светящейся точки S (см. рисунок), создаваемое тонкой собирающей линзой? 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г. А26 (ЕГЭ). Скорость автомобиля массой 500 кг изменяется в соответствии с графиком, приведенным на рисунке. Определите равнодействующую силу в момент времени t  = 3 с.</dc:title>
  <cp:lastModifiedBy>Ирина</cp:lastModifiedBy>
  <cp:revision>150</cp:revision>
  <dcterms:modified xsi:type="dcterms:W3CDTF">2010-05-27T23:07:42Z</dcterms:modified>
</cp:coreProperties>
</file>