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76" r:id="rId4"/>
    <p:sldId id="260" r:id="rId5"/>
    <p:sldId id="263" r:id="rId6"/>
    <p:sldId id="277" r:id="rId7"/>
    <p:sldId id="267" r:id="rId8"/>
    <p:sldId id="264" r:id="rId9"/>
    <p:sldId id="265" r:id="rId10"/>
    <p:sldId id="268" r:id="rId11"/>
    <p:sldId id="270" r:id="rId12"/>
    <p:sldId id="271" r:id="rId13"/>
    <p:sldId id="272" r:id="rId14"/>
    <p:sldId id="273" r:id="rId15"/>
    <p:sldId id="278" r:id="rId16"/>
    <p:sldId id="279" r:id="rId17"/>
    <p:sldId id="285" r:id="rId18"/>
    <p:sldId id="280" r:id="rId19"/>
    <p:sldId id="282" r:id="rId20"/>
    <p:sldId id="283" r:id="rId21"/>
    <p:sldId id="284" r:id="rId22"/>
    <p:sldId id="281" r:id="rId23"/>
    <p:sldId id="261" r:id="rId24"/>
    <p:sldId id="286" r:id="rId25"/>
    <p:sldId id="287" r:id="rId26"/>
    <p:sldId id="288" r:id="rId27"/>
    <p:sldId id="289" r:id="rId28"/>
    <p:sldId id="290" r:id="rId29"/>
    <p:sldId id="291" r:id="rId30"/>
    <p:sldId id="319" r:id="rId31"/>
    <p:sldId id="292" r:id="rId32"/>
    <p:sldId id="320" r:id="rId33"/>
    <p:sldId id="321" r:id="rId34"/>
    <p:sldId id="293" r:id="rId35"/>
    <p:sldId id="294" r:id="rId36"/>
    <p:sldId id="295" r:id="rId37"/>
    <p:sldId id="296" r:id="rId38"/>
    <p:sldId id="300" r:id="rId39"/>
    <p:sldId id="322" r:id="rId40"/>
    <p:sldId id="301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262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7" Type="http://schemas.openxmlformats.org/officeDocument/2006/relationships/image" Target="../media/image53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gif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fipi.ru/view/sections/92/docs/" TargetMode="External"/><Relationship Id="rId3" Type="http://schemas.openxmlformats.org/officeDocument/2006/relationships/hyperlink" Target="http://www.ntpo.com/physics/opening/open2000_2/31.shtml" TargetMode="External"/><Relationship Id="rId7" Type="http://schemas.openxmlformats.org/officeDocument/2006/relationships/hyperlink" Target="http://egephizika.26204s024.edusite.ru/DswMedia/mehanika3.htm" TargetMode="External"/><Relationship Id="rId2" Type="http://schemas.openxmlformats.org/officeDocument/2006/relationships/hyperlink" Target="http://www.physel.ru/index.php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egephizika/" TargetMode="External"/><Relationship Id="rId5" Type="http://schemas.openxmlformats.org/officeDocument/2006/relationships/hyperlink" Target="http://ru.wikipedia.org/wiki/%D0%9C%D0%BE%D1%89%D0%BD%D0%BE%D1%81%D1%82%D1%8C" TargetMode="External"/><Relationship Id="rId4" Type="http://schemas.openxmlformats.org/officeDocument/2006/relationships/hyperlink" Target="http://www.edu.delfa.net/CONSP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Законы сохранения. Подготовка к ЕГЭ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4786346" cy="11430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Законы сохранения: </a:t>
            </a:r>
            <a:br>
              <a:rPr lang="ru-RU" sz="2800" dirty="0" smtClean="0"/>
            </a:br>
            <a:r>
              <a:rPr lang="ru-RU" sz="2800" dirty="0" smtClean="0"/>
              <a:t>Мощность</a:t>
            </a:r>
            <a:endParaRPr lang="ru-RU" sz="28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57158" y="1600200"/>
            <a:ext cx="4214842" cy="487375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Мощность</a:t>
            </a:r>
            <a:r>
              <a:rPr lang="ru-RU" dirty="0" smtClean="0"/>
              <a:t> N это физическая величина, равная </a:t>
            </a:r>
            <a:r>
              <a:rPr lang="ru-RU" b="1" dirty="0" smtClean="0"/>
              <a:t>отношению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работы</a:t>
            </a:r>
            <a:r>
              <a:rPr lang="ru-RU" dirty="0" smtClean="0"/>
              <a:t> A к промежутку </a:t>
            </a:r>
            <a:r>
              <a:rPr lang="ru-RU" b="1" dirty="0" smtClean="0">
                <a:solidFill>
                  <a:srgbClr val="C00000"/>
                </a:solidFill>
              </a:rPr>
              <a:t>времени</a:t>
            </a:r>
            <a:r>
              <a:rPr lang="ru-RU" dirty="0" smtClean="0"/>
              <a:t> </a:t>
            </a:r>
            <a:r>
              <a:rPr lang="ru-RU" dirty="0" err="1" smtClean="0"/>
              <a:t>t</a:t>
            </a:r>
            <a:r>
              <a:rPr lang="ru-RU" dirty="0" smtClean="0"/>
              <a:t>, в течение которого совершена эта работа:</a:t>
            </a:r>
          </a:p>
          <a:p>
            <a:r>
              <a:rPr lang="ru-RU" dirty="0" smtClean="0"/>
              <a:t>В Международной системе (СИ) </a:t>
            </a:r>
            <a:r>
              <a:rPr lang="ru-RU" b="1" dirty="0" smtClean="0"/>
              <a:t>единица мощности</a:t>
            </a:r>
            <a:r>
              <a:rPr lang="ru-RU" dirty="0" smtClean="0"/>
              <a:t> называется </a:t>
            </a:r>
            <a:r>
              <a:rPr lang="ru-RU" b="1" dirty="0" smtClean="0"/>
              <a:t>ватт</a:t>
            </a:r>
            <a:r>
              <a:rPr lang="ru-RU" dirty="0" smtClean="0"/>
              <a:t> (</a:t>
            </a:r>
            <a:r>
              <a:rPr lang="ru-RU" b="1" dirty="0" smtClean="0">
                <a:solidFill>
                  <a:srgbClr val="C00000"/>
                </a:solidFill>
              </a:rPr>
              <a:t>Вт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Соотношения между единицами мощности</a:t>
            </a:r>
            <a:endParaRPr lang="ru-RU" dirty="0"/>
          </a:p>
        </p:txBody>
      </p:sp>
      <p:pic>
        <p:nvPicPr>
          <p:cNvPr id="37893" name="Picture 5" descr="C:\Program Files\Physicon\Open Physics 2.5 part 1\content\javagifs\63166759251563-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8604"/>
            <a:ext cx="1214446" cy="118746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643050"/>
            <a:ext cx="161926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571744"/>
            <a:ext cx="49291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96908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Законы сохранения: </a:t>
            </a:r>
            <a:br>
              <a:rPr lang="ru-RU" sz="2800" dirty="0" smtClean="0"/>
            </a:br>
            <a:r>
              <a:rPr lang="ru-RU" sz="2800" dirty="0" smtClean="0"/>
              <a:t>Кинетическая энергия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4857784" cy="55721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Кинетическая энергия – это энергия движения.</a:t>
            </a:r>
          </a:p>
          <a:p>
            <a:r>
              <a:rPr lang="ru-RU" dirty="0" smtClean="0"/>
              <a:t>Физическая величина, равная </a:t>
            </a:r>
            <a:r>
              <a:rPr lang="ru-RU" b="1" dirty="0" smtClean="0">
                <a:solidFill>
                  <a:srgbClr val="C00000"/>
                </a:solidFill>
              </a:rPr>
              <a:t>половине</a:t>
            </a:r>
            <a:r>
              <a:rPr lang="ru-RU" dirty="0" smtClean="0"/>
              <a:t> </a:t>
            </a:r>
            <a:r>
              <a:rPr lang="ru-RU" b="1" dirty="0" smtClean="0"/>
              <a:t>произведения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массы</a:t>
            </a:r>
            <a:r>
              <a:rPr lang="ru-RU" dirty="0" smtClean="0"/>
              <a:t> тела на </a:t>
            </a:r>
            <a:r>
              <a:rPr lang="ru-RU" b="1" dirty="0" smtClean="0">
                <a:solidFill>
                  <a:srgbClr val="C00000"/>
                </a:solidFill>
              </a:rPr>
              <a:t>квадрат его скорости</a:t>
            </a:r>
            <a:r>
              <a:rPr lang="ru-RU" dirty="0" smtClean="0"/>
              <a:t>, называется </a:t>
            </a:r>
            <a:r>
              <a:rPr lang="ru-RU" b="1" dirty="0" smtClean="0">
                <a:solidFill>
                  <a:srgbClr val="C00000"/>
                </a:solidFill>
              </a:rPr>
              <a:t>кинетической энергией тела</a:t>
            </a:r>
            <a:r>
              <a:rPr lang="ru-RU" dirty="0" smtClean="0"/>
              <a:t>:</a:t>
            </a:r>
          </a:p>
          <a:p>
            <a:r>
              <a:rPr lang="ru-RU" b="1" i="1" dirty="0" smtClean="0"/>
              <a:t>Теорема о кинетической энергии</a:t>
            </a:r>
            <a:r>
              <a:rPr lang="ru-RU" dirty="0" smtClean="0"/>
              <a:t>: </a:t>
            </a:r>
            <a:r>
              <a:rPr lang="ru-RU" b="1" dirty="0" smtClean="0">
                <a:solidFill>
                  <a:srgbClr val="C00000"/>
                </a:solidFill>
              </a:rPr>
              <a:t>работа</a:t>
            </a:r>
            <a:r>
              <a:rPr lang="ru-RU" dirty="0" smtClean="0"/>
              <a:t> приложенной к телу равнодействующей силы </a:t>
            </a:r>
            <a:r>
              <a:rPr lang="ru-RU" b="1" dirty="0" smtClean="0"/>
              <a:t>равна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изменению его кинетической энергии:</a:t>
            </a:r>
          </a:p>
          <a:p>
            <a:r>
              <a:rPr lang="ru-RU" dirty="0" smtClean="0"/>
              <a:t>Если тело движется со скоростью </a:t>
            </a:r>
            <a:r>
              <a:rPr lang="en-US" b="1" i="1" dirty="0" smtClean="0"/>
              <a:t>v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то для его полной остановки необходимо совершить работу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643050"/>
            <a:ext cx="1643074" cy="124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357562"/>
            <a:ext cx="2214578" cy="86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000636"/>
            <a:ext cx="269423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796908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Законы сохранения: </a:t>
            </a:r>
            <a:br>
              <a:rPr lang="ru-RU" sz="2400" dirty="0" smtClean="0"/>
            </a:br>
            <a:r>
              <a:rPr lang="ru-RU" sz="2400" dirty="0" smtClean="0"/>
              <a:t>Потенциальная энергия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5643602" cy="557216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Потенциальная энергия - энергии взаимодействия тел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Потенциальная энергия </a:t>
            </a:r>
            <a:r>
              <a:rPr lang="ru-RU" b="1" dirty="0" smtClean="0"/>
              <a:t>определяется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взаимным положением тел </a:t>
            </a:r>
            <a:r>
              <a:rPr lang="ru-RU" dirty="0" smtClean="0"/>
              <a:t>(например, положением тела относительно поверхности Земли). </a:t>
            </a:r>
          </a:p>
          <a:p>
            <a:r>
              <a:rPr lang="ru-RU" b="1" dirty="0" smtClean="0"/>
              <a:t>Силы, </a:t>
            </a:r>
            <a:r>
              <a:rPr lang="ru-RU" b="1" dirty="0" smtClean="0">
                <a:solidFill>
                  <a:srgbClr val="C00000"/>
                </a:solidFill>
              </a:rPr>
              <a:t>работа которых не зависит от траектории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движения тела и </a:t>
            </a:r>
            <a:r>
              <a:rPr lang="ru-RU" b="1" dirty="0" smtClean="0"/>
              <a:t>определяется</a:t>
            </a:r>
            <a:r>
              <a:rPr lang="ru-RU" dirty="0" smtClean="0"/>
              <a:t> только </a:t>
            </a:r>
            <a:r>
              <a:rPr lang="ru-RU" b="1" dirty="0" smtClean="0"/>
              <a:t>начальным и конечным положениями </a:t>
            </a:r>
            <a:r>
              <a:rPr lang="ru-RU" dirty="0" smtClean="0"/>
              <a:t>называются </a:t>
            </a:r>
            <a:r>
              <a:rPr lang="ru-RU" b="1" dirty="0" smtClean="0">
                <a:solidFill>
                  <a:srgbClr val="C00000"/>
                </a:solidFill>
              </a:rPr>
              <a:t>консервативными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Работа консервативных сил </a:t>
            </a:r>
            <a:r>
              <a:rPr lang="ru-RU" dirty="0" smtClean="0"/>
              <a:t>на </a:t>
            </a:r>
            <a:r>
              <a:rPr lang="ru-RU" b="1" dirty="0" smtClean="0"/>
              <a:t>замкнутой траектории </a:t>
            </a:r>
            <a:r>
              <a:rPr lang="ru-RU" b="1" dirty="0" smtClean="0">
                <a:solidFill>
                  <a:srgbClr val="C00000"/>
                </a:solidFill>
              </a:rPr>
              <a:t>равна нулю.</a:t>
            </a:r>
          </a:p>
          <a:p>
            <a:r>
              <a:rPr lang="ru-RU" dirty="0" smtClean="0"/>
              <a:t>Свойством </a:t>
            </a:r>
            <a:r>
              <a:rPr lang="ru-RU" b="1" dirty="0" smtClean="0"/>
              <a:t>консервативности</a:t>
            </a:r>
            <a:r>
              <a:rPr lang="ru-RU" dirty="0" smtClean="0"/>
              <a:t> обладают </a:t>
            </a:r>
            <a:r>
              <a:rPr lang="ru-RU" b="1" dirty="0" smtClean="0">
                <a:solidFill>
                  <a:srgbClr val="C00000"/>
                </a:solidFill>
              </a:rPr>
              <a:t>сила тяжести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C00000"/>
                </a:solidFill>
              </a:rPr>
              <a:t>сила упругости</a:t>
            </a:r>
            <a:r>
              <a:rPr lang="ru-RU" dirty="0" smtClean="0"/>
              <a:t>. Для этих сил можно ввести понятие потенциальной энергии.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Сила трения </a:t>
            </a:r>
            <a:r>
              <a:rPr lang="ru-RU" b="1" i="1" dirty="0" smtClean="0"/>
              <a:t>не является </a:t>
            </a:r>
            <a:r>
              <a:rPr lang="ru-RU" dirty="0" smtClean="0"/>
              <a:t>консервативной. </a:t>
            </a:r>
            <a:r>
              <a:rPr lang="ru-RU" b="1" dirty="0" smtClean="0"/>
              <a:t>Работа силы трения </a:t>
            </a:r>
            <a:r>
              <a:rPr lang="ru-RU" b="1" dirty="0" smtClean="0">
                <a:solidFill>
                  <a:srgbClr val="C00000"/>
                </a:solidFill>
              </a:rPr>
              <a:t>зависит</a:t>
            </a:r>
            <a:r>
              <a:rPr lang="ru-RU" b="1" dirty="0" smtClean="0"/>
              <a:t> от длины пути</a:t>
            </a:r>
            <a:r>
              <a:rPr lang="ru-RU" dirty="0" smtClean="0"/>
              <a:t>.</a:t>
            </a:r>
          </a:p>
        </p:txBody>
      </p:sp>
      <p:pic>
        <p:nvPicPr>
          <p:cNvPr id="40962" name="Picture 2" descr="C:\Program Files\Physicon\Open Physics 2.5 part 1\content\chapter1\section\paragraph19\images\1-19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785794"/>
            <a:ext cx="2926099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4143404" cy="9286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Законы сохранения: </a:t>
            </a:r>
            <a:br>
              <a:rPr lang="ru-RU" sz="2400" dirty="0" smtClean="0"/>
            </a:br>
            <a:r>
              <a:rPr lang="ru-RU" sz="2400" dirty="0" smtClean="0"/>
              <a:t>Работа силы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5072066" cy="542926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Работа силы тяжести:</a:t>
            </a:r>
          </a:p>
          <a:p>
            <a:r>
              <a:rPr lang="ru-RU" b="1" i="1" dirty="0" smtClean="0"/>
              <a:t>Когда какое-нибудь тело </a:t>
            </a:r>
            <a:r>
              <a:rPr lang="ru-RU" b="1" i="1" dirty="0" smtClean="0">
                <a:solidFill>
                  <a:srgbClr val="C00000"/>
                </a:solidFill>
              </a:rPr>
              <a:t>опускается</a:t>
            </a:r>
            <a:r>
              <a:rPr lang="ru-RU" b="1" i="1" dirty="0" smtClean="0"/>
              <a:t>, </a:t>
            </a:r>
            <a:r>
              <a:rPr lang="ru-RU" b="1" i="1" dirty="0" smtClean="0">
                <a:solidFill>
                  <a:srgbClr val="C00000"/>
                </a:solidFill>
              </a:rPr>
              <a:t>сила тяжести производит работу</a:t>
            </a:r>
            <a:r>
              <a:rPr lang="ru-RU" b="1" i="1" dirty="0" smtClean="0"/>
              <a:t>.</a:t>
            </a:r>
          </a:p>
          <a:p>
            <a:r>
              <a:rPr lang="ru-RU" b="1" dirty="0" smtClean="0"/>
              <a:t>Работа силы тяжести </a:t>
            </a:r>
            <a:r>
              <a:rPr lang="ru-RU" dirty="0" smtClean="0"/>
              <a:t>равна </a:t>
            </a:r>
            <a:r>
              <a:rPr lang="ru-RU" b="1" dirty="0" smtClean="0">
                <a:solidFill>
                  <a:srgbClr val="C00000"/>
                </a:solidFill>
              </a:rPr>
              <a:t>изменению потенциальной энергии тела</a:t>
            </a:r>
            <a:r>
              <a:rPr lang="ru-RU" dirty="0" smtClean="0"/>
              <a:t>, взятому с противоположным знаком.</a:t>
            </a:r>
          </a:p>
          <a:p>
            <a:r>
              <a:rPr lang="ru-RU" b="1" i="1" dirty="0" smtClean="0"/>
              <a:t>Работа силы тяжести </a:t>
            </a:r>
            <a:r>
              <a:rPr lang="ru-RU" b="1" i="1" dirty="0" smtClean="0">
                <a:solidFill>
                  <a:srgbClr val="C00000"/>
                </a:solidFill>
              </a:rPr>
              <a:t>не зависит от формы траектории</a:t>
            </a:r>
          </a:p>
          <a:p>
            <a:r>
              <a:rPr lang="ru-RU" b="1" i="1" dirty="0" smtClean="0"/>
              <a:t>Работа силы тяжести </a:t>
            </a:r>
            <a:r>
              <a:rPr lang="ru-RU" b="1" dirty="0" smtClean="0"/>
              <a:t>не зависит от выбора нулевого уровня</a:t>
            </a:r>
            <a:r>
              <a:rPr lang="ru-RU" dirty="0" smtClean="0"/>
              <a:t>.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lvl="0">
              <a:defRPr/>
            </a:pPr>
            <a:r>
              <a:rPr lang="ru-RU" b="1" dirty="0" smtClean="0">
                <a:solidFill>
                  <a:srgbClr val="C00000"/>
                </a:solidFill>
              </a:rPr>
              <a:t>Работа силы упругости:</a:t>
            </a:r>
            <a:r>
              <a:rPr lang="ru-RU" dirty="0" smtClean="0"/>
              <a:t> </a:t>
            </a:r>
          </a:p>
          <a:p>
            <a:pPr lvl="0">
              <a:defRPr/>
            </a:pPr>
            <a:r>
              <a:rPr lang="ru-RU" dirty="0" smtClean="0"/>
              <a:t>Для того, чтобы растянуть пружину, к ней нужно приложить </a:t>
            </a:r>
            <a:r>
              <a:rPr lang="ru-RU" b="1" dirty="0" smtClean="0"/>
              <a:t>внешнюю силу </a:t>
            </a:r>
            <a:r>
              <a:rPr lang="ru-RU" dirty="0" smtClean="0"/>
              <a:t>модуль которой пропорционален </a:t>
            </a:r>
            <a:r>
              <a:rPr lang="ru-RU" b="1" dirty="0" smtClean="0"/>
              <a:t>удлинению пружины</a:t>
            </a:r>
            <a:r>
              <a:rPr lang="ru-RU" dirty="0" smtClean="0"/>
              <a:t> </a:t>
            </a:r>
            <a:endParaRPr lang="ru-RU" dirty="0" smtClean="0">
              <a:solidFill>
                <a:srgbClr val="C00000"/>
              </a:solidFill>
            </a:endParaRPr>
          </a:p>
          <a:p>
            <a:pPr lvl="0">
              <a:defRPr/>
            </a:pPr>
            <a:r>
              <a:rPr lang="ru-RU" dirty="0" smtClean="0"/>
              <a:t>Зависимость модуля внешней силы от координаты </a:t>
            </a:r>
            <a:r>
              <a:rPr lang="ru-RU" dirty="0" err="1" smtClean="0"/>
              <a:t>x</a:t>
            </a:r>
            <a:r>
              <a:rPr lang="ru-RU" dirty="0" smtClean="0"/>
              <a:t> изображается на графике </a:t>
            </a:r>
            <a:r>
              <a:rPr lang="ru-RU" b="1" dirty="0" smtClean="0"/>
              <a:t>прямой линией</a:t>
            </a:r>
          </a:p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Потенциальная энергия упруго деформированного тела </a:t>
            </a:r>
            <a:r>
              <a:rPr lang="ru-RU" dirty="0" smtClean="0"/>
              <a:t>равна </a:t>
            </a:r>
            <a:r>
              <a:rPr lang="ru-RU" b="1" dirty="0" smtClean="0">
                <a:solidFill>
                  <a:srgbClr val="C00000"/>
                </a:solidFill>
              </a:rPr>
              <a:t>работе силы упругости</a:t>
            </a:r>
            <a:r>
              <a:rPr lang="ru-RU" dirty="0" smtClean="0"/>
              <a:t> при переходе из данного состояния в состояние с нулевой деформацией.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0"/>
            <a:ext cx="159204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85794"/>
            <a:ext cx="331906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0" y="3786190"/>
            <a:ext cx="5072066" cy="29289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786058"/>
            <a:ext cx="379349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C:\Program Files\Physicon\Open Physics 2.5 part 1\content\chapter1\section\paragraph18\images\1-18-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7690" y="4572008"/>
            <a:ext cx="3800589" cy="2112871"/>
          </a:xfrm>
          <a:prstGeom prst="rect">
            <a:avLst/>
          </a:prstGeom>
          <a:noFill/>
        </p:spPr>
      </p:pic>
      <p:pic>
        <p:nvPicPr>
          <p:cNvPr id="36872" name="Picture 8" descr="http://physics.ru/courses/op25part1/content/chapter1/section/paragraph19/images/1-19-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785794"/>
            <a:ext cx="3714751" cy="2071702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2643182"/>
            <a:ext cx="120015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0"/>
            <a:ext cx="2386021" cy="69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6035338"/>
            <a:ext cx="3214710" cy="8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143668" cy="15001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Законы сохранения: </a:t>
            </a:r>
            <a:br>
              <a:rPr lang="ru-RU" dirty="0" smtClean="0"/>
            </a:br>
            <a:r>
              <a:rPr lang="ru-RU" dirty="0" smtClean="0"/>
              <a:t>Закон сохранения механической энергии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6357950" cy="507209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Сумма кинетической и потенциальной энергии тел</a:t>
            </a:r>
            <a:r>
              <a:rPr lang="ru-RU" b="1" dirty="0" smtClean="0"/>
              <a:t>, составляющих </a:t>
            </a:r>
            <a:r>
              <a:rPr lang="ru-RU" b="1" i="1" dirty="0" smtClean="0"/>
              <a:t>замкнутую</a:t>
            </a:r>
            <a:r>
              <a:rPr lang="ru-RU" b="1" dirty="0" smtClean="0"/>
              <a:t> систему и взаимодействующих между собой силами тяготения и силами упругости, </a:t>
            </a:r>
            <a:r>
              <a:rPr lang="ru-RU" b="1" dirty="0" smtClean="0">
                <a:solidFill>
                  <a:srgbClr val="C00000"/>
                </a:solidFill>
              </a:rPr>
              <a:t>остается неизменной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Сумму </a:t>
            </a:r>
            <a:r>
              <a:rPr lang="ru-RU" b="1" i="1" dirty="0" smtClean="0"/>
              <a:t>E = </a:t>
            </a:r>
            <a:r>
              <a:rPr lang="ru-RU" b="1" i="1" dirty="0" err="1" smtClean="0"/>
              <a:t>E</a:t>
            </a:r>
            <a:r>
              <a:rPr lang="ru-RU" b="1" i="1" baseline="-25000" dirty="0" err="1" smtClean="0"/>
              <a:t>k</a:t>
            </a:r>
            <a:r>
              <a:rPr lang="ru-RU" b="1" i="1" dirty="0" smtClean="0"/>
              <a:t> + </a:t>
            </a:r>
            <a:r>
              <a:rPr lang="ru-RU" b="1" i="1" dirty="0" err="1" smtClean="0"/>
              <a:t>E</a:t>
            </a:r>
            <a:r>
              <a:rPr lang="ru-RU" b="1" i="1" baseline="-25000" dirty="0" err="1" smtClean="0"/>
              <a:t>p</a:t>
            </a:r>
            <a:r>
              <a:rPr lang="ru-RU" b="1" i="1" dirty="0" smtClean="0"/>
              <a:t> </a:t>
            </a:r>
            <a:r>
              <a:rPr lang="ru-RU" dirty="0" smtClean="0"/>
              <a:t>называют </a:t>
            </a:r>
            <a:r>
              <a:rPr lang="ru-RU" b="1" dirty="0" smtClean="0">
                <a:solidFill>
                  <a:srgbClr val="C00000"/>
                </a:solidFill>
              </a:rPr>
              <a:t>полной механической энергией</a:t>
            </a:r>
          </a:p>
          <a:p>
            <a:r>
              <a:rPr lang="ru-RU" dirty="0" smtClean="0"/>
              <a:t>Если между телами, составляющими замкнутую систему, действуют </a:t>
            </a:r>
            <a:r>
              <a:rPr lang="ru-RU" b="1" dirty="0" smtClean="0"/>
              <a:t>силы трения</a:t>
            </a:r>
            <a:r>
              <a:rPr lang="ru-RU" dirty="0" smtClean="0"/>
              <a:t>, то </a:t>
            </a:r>
            <a:r>
              <a:rPr lang="ru-RU" b="1" dirty="0" smtClean="0">
                <a:solidFill>
                  <a:srgbClr val="C00000"/>
                </a:solidFill>
              </a:rPr>
              <a:t>механическая энергия не сохраняется</a:t>
            </a:r>
            <a:r>
              <a:rPr lang="ru-RU" dirty="0" smtClean="0"/>
              <a:t>. Часть механической энергии </a:t>
            </a:r>
            <a:r>
              <a:rPr lang="ru-RU" b="1" dirty="0" smtClean="0"/>
              <a:t>превращается</a:t>
            </a:r>
            <a:r>
              <a:rPr lang="ru-RU" dirty="0" smtClean="0"/>
              <a:t> во </a:t>
            </a:r>
            <a:r>
              <a:rPr lang="ru-RU" b="1" dirty="0" smtClean="0">
                <a:solidFill>
                  <a:srgbClr val="C00000"/>
                </a:solidFill>
              </a:rPr>
              <a:t>внутреннюю энергию </a:t>
            </a:r>
            <a:r>
              <a:rPr lang="ru-RU" dirty="0" smtClean="0"/>
              <a:t>тел (</a:t>
            </a:r>
            <a:r>
              <a:rPr lang="ru-RU" i="1" dirty="0" smtClean="0"/>
              <a:t>нагревание</a:t>
            </a:r>
            <a:r>
              <a:rPr lang="ru-RU" dirty="0" smtClean="0"/>
              <a:t>).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Закон сохранения и превращения энергии:</a:t>
            </a:r>
            <a:r>
              <a:rPr lang="ru-RU" dirty="0" smtClean="0"/>
              <a:t> </a:t>
            </a:r>
            <a:r>
              <a:rPr lang="ru-RU" b="1" dirty="0" smtClean="0"/>
              <a:t>при любых физических взаимодействиях энергия не возникает и не исчезает. Она лишь превращается из одной формы в другую.</a:t>
            </a:r>
          </a:p>
          <a:p>
            <a:r>
              <a:rPr lang="ru-RU" dirty="0" smtClean="0"/>
              <a:t>Одним из следствий закона сохранения и превращения энергии является утверждение о </a:t>
            </a:r>
            <a:r>
              <a:rPr lang="ru-RU" b="1" dirty="0" smtClean="0">
                <a:solidFill>
                  <a:srgbClr val="C00000"/>
                </a:solidFill>
              </a:rPr>
              <a:t>невозможности создания «вечного двигателя» </a:t>
            </a:r>
            <a:r>
              <a:rPr lang="ru-RU" dirty="0" smtClean="0"/>
              <a:t>(</a:t>
            </a:r>
            <a:r>
              <a:rPr lang="ru-RU" b="1" i="1" dirty="0" err="1" smtClean="0"/>
              <a:t>perpetuum</a:t>
            </a:r>
            <a:r>
              <a:rPr lang="ru-RU" b="1" i="1" dirty="0" smtClean="0"/>
              <a:t> </a:t>
            </a:r>
            <a:r>
              <a:rPr lang="ru-RU" b="1" i="1" dirty="0" err="1" smtClean="0"/>
              <a:t>mobile</a:t>
            </a:r>
            <a:r>
              <a:rPr lang="ru-RU" dirty="0" smtClean="0"/>
              <a:t>) – машины, которая могла бы неопределенно долго совершать работу, не расходуя при этом энергии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857496"/>
            <a:ext cx="2257433" cy="387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7166"/>
            <a:ext cx="2857520" cy="68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4500594" cy="1143008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ru-RU" sz="2400" dirty="0" smtClean="0"/>
              <a:t>Законы сохранения: 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Простые механизмы.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КПД механизма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5072066" cy="121444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Основное назначение простых механизмов: </a:t>
            </a:r>
          </a:p>
          <a:p>
            <a:pPr lvl="1"/>
            <a:r>
              <a:rPr lang="ru-RU" dirty="0" smtClean="0"/>
              <a:t>Изменить силу по величине (уменьшить или увеличить) </a:t>
            </a:r>
          </a:p>
          <a:p>
            <a:pPr lvl="1"/>
            <a:r>
              <a:rPr lang="ru-RU" dirty="0" smtClean="0"/>
              <a:t>Изменить направление действия силы </a:t>
            </a:r>
          </a:p>
          <a:p>
            <a:pPr lvl="1"/>
            <a:r>
              <a:rPr lang="ru-RU" dirty="0" smtClean="0"/>
              <a:t>изменить силу по величине и направлению</a:t>
            </a:r>
          </a:p>
          <a:p>
            <a:endParaRPr lang="ru-RU" dirty="0"/>
          </a:p>
        </p:txBody>
      </p:sp>
      <p:pic>
        <p:nvPicPr>
          <p:cNvPr id="46082" name="Picture 2" descr="Простые механизмы, которые были загадкой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0"/>
            <a:ext cx="3048000" cy="2286001"/>
          </a:xfrm>
          <a:prstGeom prst="rect">
            <a:avLst/>
          </a:prstGeom>
          <a:noFill/>
        </p:spPr>
      </p:pic>
      <p:pic>
        <p:nvPicPr>
          <p:cNvPr id="46084" name="Picture 4" descr="Простые механизмы, которые были загадкой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285992"/>
            <a:ext cx="2667000" cy="2219326"/>
          </a:xfrm>
          <a:prstGeom prst="rect">
            <a:avLst/>
          </a:prstGeom>
          <a:noFill/>
        </p:spPr>
      </p:pic>
      <p:pic>
        <p:nvPicPr>
          <p:cNvPr id="46086" name="Picture 6" descr="Простые механизмы, которые были загадк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571999"/>
            <a:ext cx="3048000" cy="2286001"/>
          </a:xfrm>
          <a:prstGeom prst="rect">
            <a:avLst/>
          </a:prstGeom>
          <a:noFill/>
        </p:spPr>
      </p:pic>
      <p:pic>
        <p:nvPicPr>
          <p:cNvPr id="46088" name="Picture 8" descr="Простые механизмы, которые были загадкой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7" y="3143248"/>
            <a:ext cx="1945493" cy="1357322"/>
          </a:xfrm>
          <a:prstGeom prst="rect">
            <a:avLst/>
          </a:prstGeom>
          <a:noFill/>
        </p:spPr>
      </p:pic>
      <p:pic>
        <p:nvPicPr>
          <p:cNvPr id="46090" name="Picture 10" descr="Простые механизмы, которые были загадкой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071810"/>
            <a:ext cx="1447800" cy="1562100"/>
          </a:xfrm>
          <a:prstGeom prst="rect">
            <a:avLst/>
          </a:prstGeom>
          <a:noFill/>
        </p:spPr>
      </p:pic>
      <p:pic>
        <p:nvPicPr>
          <p:cNvPr id="46092" name="Picture 12" descr="Простые механизмы, которые были загадкой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2908" y="4686299"/>
            <a:ext cx="6858000" cy="21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43998" cy="785818"/>
          </a:xfrm>
        </p:spPr>
        <p:txBody>
          <a:bodyPr>
            <a:noAutofit/>
          </a:bodyPr>
          <a:lstStyle/>
          <a:p>
            <a:pPr marL="342900" indent="-342900"/>
            <a:r>
              <a:rPr lang="ru-RU" sz="2400" dirty="0" smtClean="0"/>
              <a:t>Законы сохранения: 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Простые механизмы. КПД механизма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6643702" cy="50006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 основным механизмам относятся:</a:t>
            </a:r>
          </a:p>
          <a:p>
            <a:endParaRPr 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643050"/>
            <a:ext cx="3929090" cy="204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3116"/>
            <a:ext cx="42767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71942"/>
            <a:ext cx="4286280" cy="267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357298"/>
            <a:ext cx="4095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143380"/>
            <a:ext cx="41434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43998" cy="785818"/>
          </a:xfrm>
        </p:spPr>
        <p:txBody>
          <a:bodyPr>
            <a:noAutofit/>
          </a:bodyPr>
          <a:lstStyle/>
          <a:p>
            <a:pPr marL="342900" indent="-342900"/>
            <a:r>
              <a:rPr lang="ru-RU" sz="2400" dirty="0" smtClean="0"/>
              <a:t>Законы сохранения: 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Простые механизмы. КПД механизма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5429288" cy="600076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Блок</a:t>
            </a:r>
            <a:r>
              <a:rPr lang="ru-RU" dirty="0" smtClean="0"/>
              <a:t> - это колесо с желобом по окружности для каната или цепи, </a:t>
            </a:r>
            <a:r>
              <a:rPr lang="ru-RU" b="1" dirty="0" smtClean="0"/>
              <a:t>ось</a:t>
            </a:r>
            <a:r>
              <a:rPr lang="ru-RU" dirty="0" smtClean="0"/>
              <a:t> которого жестко </a:t>
            </a:r>
            <a:r>
              <a:rPr lang="ru-RU" b="1" dirty="0" smtClean="0"/>
              <a:t>прикреплена</a:t>
            </a:r>
            <a:r>
              <a:rPr lang="ru-RU" dirty="0" smtClean="0"/>
              <a:t> к стене или потолочной балке. Система блоков и тросов, предназначенная для повышения грузоподъемности, называется </a:t>
            </a:r>
            <a:r>
              <a:rPr lang="ru-RU" b="1" dirty="0" smtClean="0"/>
              <a:t>полиспаст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Неподвижный блок </a:t>
            </a:r>
            <a:r>
              <a:rPr lang="ru-RU" dirty="0" smtClean="0"/>
              <a:t>Архимед рассматривал как </a:t>
            </a:r>
            <a:r>
              <a:rPr lang="ru-RU" b="1" dirty="0" smtClean="0"/>
              <a:t>равноплечий рычаг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Выигрыш в силе </a:t>
            </a:r>
            <a:r>
              <a:rPr lang="ru-RU" dirty="0" smtClean="0"/>
              <a:t>при этом </a:t>
            </a:r>
            <a:r>
              <a:rPr lang="ru-RU" b="1" dirty="0" smtClean="0"/>
              <a:t>отсутствует</a:t>
            </a:r>
            <a:r>
              <a:rPr lang="ru-RU" dirty="0" smtClean="0"/>
              <a:t>, но такой блок позволяет </a:t>
            </a:r>
            <a:r>
              <a:rPr lang="ru-RU" b="1" dirty="0" smtClean="0"/>
              <a:t>изменить направление действия силы</a:t>
            </a:r>
            <a:r>
              <a:rPr lang="ru-RU" dirty="0" smtClean="0"/>
              <a:t>, что иногда необходимо.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Подвижный блок </a:t>
            </a:r>
            <a:r>
              <a:rPr lang="ru-RU" dirty="0" smtClean="0"/>
              <a:t>Архимед принимал за </a:t>
            </a:r>
            <a:r>
              <a:rPr lang="ru-RU" b="1" dirty="0" smtClean="0"/>
              <a:t>неравноплечий</a:t>
            </a:r>
            <a:r>
              <a:rPr lang="ru-RU" dirty="0" smtClean="0"/>
              <a:t> рычаг, дающий </a:t>
            </a:r>
            <a:r>
              <a:rPr lang="ru-RU" b="1" dirty="0" smtClean="0">
                <a:solidFill>
                  <a:srgbClr val="C00000"/>
                </a:solidFill>
              </a:rPr>
              <a:t>выигрыш в силе в 2 раза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Относительно центра вращения </a:t>
            </a:r>
            <a:r>
              <a:rPr lang="ru-RU" dirty="0" smtClean="0"/>
              <a:t>действуют </a:t>
            </a:r>
            <a:r>
              <a:rPr lang="ru-RU" b="1" dirty="0" smtClean="0"/>
              <a:t>моменты сил</a:t>
            </a:r>
            <a:r>
              <a:rPr lang="ru-RU" dirty="0" smtClean="0"/>
              <a:t>, которые при равновесии должны быть </a:t>
            </a:r>
            <a:r>
              <a:rPr lang="ru-RU" b="1" dirty="0" smtClean="0"/>
              <a:t>равны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«Золотое правило" механики: </a:t>
            </a:r>
            <a:r>
              <a:rPr lang="ru-RU" dirty="0" smtClean="0"/>
              <a:t>Блок </a:t>
            </a:r>
            <a:r>
              <a:rPr lang="ru-RU" b="1" dirty="0" smtClean="0"/>
              <a:t>не дает выигрыша в работе</a:t>
            </a:r>
            <a:r>
              <a:rPr lang="ru-RU" dirty="0" smtClean="0"/>
              <a:t>.</a:t>
            </a:r>
            <a:endParaRPr lang="ru-RU" b="1" dirty="0"/>
          </a:p>
        </p:txBody>
      </p:sp>
      <p:pic>
        <p:nvPicPr>
          <p:cNvPr id="54274" name="Picture 2" descr="http://class-fizika.narod.ru/7_class/7_blok/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928670"/>
            <a:ext cx="2905132" cy="3384480"/>
          </a:xfrm>
          <a:prstGeom prst="rect">
            <a:avLst/>
          </a:prstGeom>
          <a:noFill/>
        </p:spPr>
      </p:pic>
      <p:pic>
        <p:nvPicPr>
          <p:cNvPr id="54276" name="Picture 4" descr="http://class-fizika.narod.ru/7_class/7_blok/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943" y="928670"/>
            <a:ext cx="3720854" cy="2428892"/>
          </a:xfrm>
          <a:prstGeom prst="rect">
            <a:avLst/>
          </a:prstGeom>
          <a:noFill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286256"/>
            <a:ext cx="34385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4286256"/>
            <a:ext cx="132575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54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0"/>
            <a:ext cx="2643206" cy="179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4929222" cy="1214446"/>
          </a:xfrm>
        </p:spPr>
        <p:txBody>
          <a:bodyPr>
            <a:normAutofit/>
          </a:bodyPr>
          <a:lstStyle/>
          <a:p>
            <a:pPr marL="342900" indent="-342900"/>
            <a:r>
              <a:rPr lang="ru-RU" sz="2400" dirty="0" smtClean="0"/>
              <a:t>Законы сохранения: 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Условия равновесия рычага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4786346" cy="321471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Плечо силы</a:t>
            </a:r>
            <a:r>
              <a:rPr lang="ru-RU" i="1" dirty="0" smtClean="0"/>
              <a:t>  </a:t>
            </a:r>
            <a:r>
              <a:rPr lang="ru-RU" dirty="0" smtClean="0"/>
              <a:t>это расстояние от </a:t>
            </a:r>
            <a:r>
              <a:rPr lang="ru-RU" b="1" dirty="0" smtClean="0"/>
              <a:t>линии действия силы до точки, вокруг которой рычаг может поворачиваться</a:t>
            </a:r>
            <a:r>
              <a:rPr lang="ru-RU" dirty="0" smtClean="0"/>
              <a:t>.</a:t>
            </a:r>
          </a:p>
          <a:p>
            <a:r>
              <a:rPr lang="ru-RU" b="1" i="1" dirty="0" smtClean="0"/>
              <a:t>На рисунках показаны примеры, позволяющие понять: Как определить плечо силы.</a:t>
            </a:r>
            <a:endParaRPr lang="ru-RU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5604" y="1285861"/>
            <a:ext cx="268839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3555" y="4714884"/>
            <a:ext cx="2720445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357562"/>
            <a:ext cx="2714644" cy="185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73966"/>
            <a:ext cx="4857752" cy="228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0"/>
            <a:ext cx="2643206" cy="179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4929222" cy="1214446"/>
          </a:xfrm>
        </p:spPr>
        <p:txBody>
          <a:bodyPr>
            <a:normAutofit/>
          </a:bodyPr>
          <a:lstStyle/>
          <a:p>
            <a:pPr marL="342900" indent="-342900"/>
            <a:r>
              <a:rPr lang="ru-RU" sz="2400" dirty="0" smtClean="0"/>
              <a:t>Законы сохранения: 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Условия равновесия рычага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4786346" cy="321471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Плечо силы</a:t>
            </a:r>
            <a:r>
              <a:rPr lang="ru-RU" i="1" dirty="0" smtClean="0"/>
              <a:t>  </a:t>
            </a:r>
            <a:r>
              <a:rPr lang="ru-RU" dirty="0" smtClean="0"/>
              <a:t>это расстояние от </a:t>
            </a:r>
            <a:r>
              <a:rPr lang="ru-RU" b="1" dirty="0" smtClean="0"/>
              <a:t>линии действия силы до точки, вокруг которой рычаг может поворачиваться</a:t>
            </a:r>
            <a:r>
              <a:rPr lang="ru-RU" dirty="0" smtClean="0"/>
              <a:t>.</a:t>
            </a:r>
          </a:p>
          <a:p>
            <a:r>
              <a:rPr lang="ru-RU" b="1" i="1" dirty="0" smtClean="0"/>
              <a:t>На рисунках показаны примеры, позволяющие понять: Как определить плечо силы.</a:t>
            </a:r>
            <a:endParaRPr lang="ru-RU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5604" y="1285861"/>
            <a:ext cx="268839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3555" y="4714884"/>
            <a:ext cx="2720445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357562"/>
            <a:ext cx="2714644" cy="185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428947"/>
            <a:ext cx="4786314" cy="242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571472" y="571480"/>
            <a:ext cx="8072494" cy="19288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 повторение основных понятий, законов и формул законов сохранения в соответствии с кодификатором ЕГЭ.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71736" y="2857496"/>
            <a:ext cx="5657864" cy="400050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Элементы содержания, проверяемые на ЕГЭ</a:t>
            </a:r>
            <a:r>
              <a:rPr lang="ru-RU" dirty="0" smtClean="0"/>
              <a:t> </a:t>
            </a:r>
            <a:r>
              <a:rPr lang="ru-RU" b="1" dirty="0" smtClean="0"/>
              <a:t>2010</a:t>
            </a:r>
            <a:r>
              <a:rPr lang="ru-RU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Импульс тела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Закон сохранения импульса 	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Работа силы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Мощность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Кинетическая энергия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Потенциальная энергия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Закон сохранения механической энергии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Простые механизмы. КПД механизма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4929222" cy="1214446"/>
          </a:xfrm>
        </p:spPr>
        <p:txBody>
          <a:bodyPr>
            <a:normAutofit/>
          </a:bodyPr>
          <a:lstStyle/>
          <a:p>
            <a:pPr marL="342900" indent="-342900"/>
            <a:r>
              <a:rPr lang="ru-RU" sz="2400" dirty="0" smtClean="0"/>
              <a:t>Законы сохранения: 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Условия равновесия рычага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5357850" cy="5214974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Чтобы </a:t>
            </a:r>
            <a:r>
              <a:rPr lang="ru-RU" b="1" i="1" dirty="0" err="1" smtClean="0"/>
              <a:t>невращающееся</a:t>
            </a:r>
            <a:r>
              <a:rPr lang="ru-RU" b="1" i="1" dirty="0" smtClean="0"/>
              <a:t> тело находилось в равновесии, необходимо, чтобы равнодействующая всех сил, приложенных к телу, была равна нулю</a:t>
            </a:r>
          </a:p>
          <a:p>
            <a:r>
              <a:rPr lang="ru-RU" b="1" dirty="0" smtClean="0"/>
              <a:t>Произведение модуля силы </a:t>
            </a:r>
            <a:r>
              <a:rPr lang="en-US" b="1" dirty="0" smtClean="0"/>
              <a:t>F </a:t>
            </a:r>
            <a:r>
              <a:rPr lang="ru-RU" b="1" dirty="0" smtClean="0"/>
              <a:t>на плечо </a:t>
            </a:r>
            <a:r>
              <a:rPr lang="ru-RU" b="1" dirty="0" err="1" smtClean="0"/>
              <a:t>d</a:t>
            </a:r>
            <a:r>
              <a:rPr lang="ru-RU" b="1" dirty="0" smtClean="0"/>
              <a:t> называется </a:t>
            </a:r>
            <a:r>
              <a:rPr lang="ru-RU" b="1" dirty="0" smtClean="0">
                <a:solidFill>
                  <a:srgbClr val="C00000"/>
                </a:solidFill>
              </a:rPr>
              <a:t>моментом силы M</a:t>
            </a:r>
          </a:p>
          <a:p>
            <a:r>
              <a:rPr lang="ru-RU" dirty="0" smtClean="0"/>
              <a:t>В Международной системе единиц (СИ) моменты сил измеряются в </a:t>
            </a:r>
            <a:r>
              <a:rPr lang="ru-RU" dirty="0" err="1" smtClean="0"/>
              <a:t>ньютон-метрах</a:t>
            </a:r>
            <a:r>
              <a:rPr lang="ru-RU" dirty="0" smtClean="0"/>
              <a:t> (</a:t>
            </a:r>
            <a:r>
              <a:rPr lang="ru-RU" b="1" dirty="0" smtClean="0">
                <a:solidFill>
                  <a:srgbClr val="C00000"/>
                </a:solidFill>
              </a:rPr>
              <a:t>Н∙м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Силы, действующие на рычаг, и их моменты. </a:t>
            </a:r>
          </a:p>
          <a:p>
            <a:r>
              <a:rPr lang="ru-RU" b="1" dirty="0" smtClean="0"/>
              <a:t>M</a:t>
            </a:r>
            <a:r>
              <a:rPr lang="ru-RU" b="1" baseline="-25000" dirty="0" smtClean="0"/>
              <a:t>1</a:t>
            </a:r>
            <a:r>
              <a:rPr lang="ru-RU" b="1" dirty="0" smtClean="0"/>
              <a:t> = F</a:t>
            </a:r>
            <a:r>
              <a:rPr lang="ru-RU" b="1" baseline="-25000" dirty="0" smtClean="0"/>
              <a:t>1</a:t>
            </a:r>
            <a:r>
              <a:rPr lang="ru-RU" b="1" dirty="0" smtClean="0"/>
              <a:t> · d</a:t>
            </a:r>
            <a:r>
              <a:rPr lang="ru-RU" b="1" baseline="-25000" dirty="0" smtClean="0"/>
              <a:t>1</a:t>
            </a:r>
            <a:r>
              <a:rPr lang="ru-RU" b="1" dirty="0" smtClean="0"/>
              <a:t> &gt; 0</a:t>
            </a:r>
            <a:r>
              <a:rPr lang="ru-RU" dirty="0" smtClean="0"/>
              <a:t>; </a:t>
            </a:r>
          </a:p>
          <a:p>
            <a:r>
              <a:rPr lang="ru-RU" b="1" dirty="0" smtClean="0"/>
              <a:t>M</a:t>
            </a:r>
            <a:r>
              <a:rPr lang="ru-RU" b="1" baseline="-25000" dirty="0" smtClean="0"/>
              <a:t>2</a:t>
            </a:r>
            <a:r>
              <a:rPr lang="ru-RU" b="1" dirty="0" smtClean="0"/>
              <a:t> = – F</a:t>
            </a:r>
            <a:r>
              <a:rPr lang="ru-RU" b="1" baseline="-25000" dirty="0" smtClean="0"/>
              <a:t>2</a:t>
            </a:r>
            <a:r>
              <a:rPr lang="ru-RU" b="1" dirty="0" smtClean="0"/>
              <a:t> · d</a:t>
            </a:r>
            <a:r>
              <a:rPr lang="ru-RU" b="1" baseline="-25000" dirty="0" smtClean="0"/>
              <a:t>2</a:t>
            </a:r>
            <a:r>
              <a:rPr lang="ru-RU" b="1" dirty="0" smtClean="0"/>
              <a:t> &lt; 0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При равновесии M</a:t>
            </a:r>
            <a:r>
              <a:rPr lang="ru-RU" baseline="-25000" dirty="0" smtClean="0"/>
              <a:t>1</a:t>
            </a:r>
            <a:r>
              <a:rPr lang="ru-RU" dirty="0" smtClean="0"/>
              <a:t> + M</a:t>
            </a:r>
            <a:r>
              <a:rPr lang="ru-RU" baseline="-25000" dirty="0" smtClean="0"/>
              <a:t>2</a:t>
            </a:r>
            <a:r>
              <a:rPr lang="ru-RU" dirty="0" smtClean="0"/>
              <a:t> = 0. </a:t>
            </a:r>
          </a:p>
          <a:p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5" y="2500306"/>
            <a:ext cx="326114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442" y="0"/>
            <a:ext cx="4516558" cy="236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357562"/>
            <a:ext cx="252017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2" name="Picture 6" descr="C:\Program Files\Physicon\Open Physics 2.5 part 1\content\chapter1\section\paragraph14\images\1-14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429132"/>
            <a:ext cx="3571875" cy="190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43998" cy="785818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ru-RU" dirty="0" smtClean="0"/>
              <a:t>Законы сохранения: 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Условия равновесия рычага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636"/>
            <a:ext cx="7929618" cy="164307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Различные типы равновесия шара на опоре. </a:t>
            </a:r>
          </a:p>
          <a:p>
            <a:r>
              <a:rPr lang="ru-RU" dirty="0" smtClean="0"/>
              <a:t>(1) – безразличное равновесие, </a:t>
            </a:r>
          </a:p>
          <a:p>
            <a:r>
              <a:rPr lang="ru-RU" dirty="0" smtClean="0"/>
              <a:t>(2) – неустойчивое равновесие, </a:t>
            </a:r>
          </a:p>
          <a:p>
            <a:r>
              <a:rPr lang="ru-RU" dirty="0" smtClean="0"/>
              <a:t>(3) – устойчивое равновесие. </a:t>
            </a:r>
          </a:p>
          <a:p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3250" name="Picture 2" descr="C:\Program Files\Physicon\Open Physics 2.5 part 1\content\chapter1\section\paragraph14\images\1-14-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358246" cy="3714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4929222" cy="928694"/>
          </a:xfrm>
        </p:spPr>
        <p:txBody>
          <a:bodyPr>
            <a:normAutofit/>
          </a:bodyPr>
          <a:lstStyle/>
          <a:p>
            <a:pPr marL="342900" indent="-342900"/>
            <a:r>
              <a:rPr lang="ru-RU" sz="2400" dirty="0" smtClean="0"/>
              <a:t>Законы сохранения: 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КПД механизма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501122" cy="371477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Отношение </a:t>
            </a:r>
            <a:r>
              <a:rPr lang="ru-RU" b="1" i="1" dirty="0" smtClean="0"/>
              <a:t>полезной работы </a:t>
            </a:r>
            <a:r>
              <a:rPr lang="ru-RU" dirty="0" smtClean="0"/>
              <a:t>к </a:t>
            </a:r>
            <a:r>
              <a:rPr lang="ru-RU" b="1" i="1" dirty="0" smtClean="0"/>
              <a:t>затраченной</a:t>
            </a:r>
            <a:r>
              <a:rPr lang="ru-RU" dirty="0" smtClean="0"/>
              <a:t> взятое в </a:t>
            </a:r>
            <a:r>
              <a:rPr lang="ru-RU" i="1" dirty="0" smtClean="0"/>
              <a:t>процентах</a:t>
            </a:r>
            <a:r>
              <a:rPr lang="ru-RU" dirty="0" smtClean="0"/>
              <a:t> и называется </a:t>
            </a:r>
            <a:r>
              <a:rPr lang="ru-RU" b="1" dirty="0" smtClean="0">
                <a:solidFill>
                  <a:srgbClr val="C00000"/>
                </a:solidFill>
              </a:rPr>
              <a:t>коэффициентом полезного действия -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КПД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Например, при поднятии груза вертикально  на некоторую высоту работа </a:t>
            </a:r>
            <a:r>
              <a:rPr lang="ru-RU" b="1" dirty="0" smtClean="0"/>
              <a:t>полезная</a:t>
            </a:r>
            <a:r>
              <a:rPr lang="ru-RU" dirty="0" smtClean="0"/>
              <a:t> -150 Дж, но для выигрыша в силе воспользовались наклонной плоскостью и при подъеме груза пришлось преодолеть силы трения движения груза по наклонной плоскости </a:t>
            </a:r>
          </a:p>
          <a:p>
            <a:r>
              <a:rPr lang="ru-RU" dirty="0" smtClean="0"/>
              <a:t>Эта работа и будет </a:t>
            </a:r>
            <a:r>
              <a:rPr lang="ru-RU" b="1" dirty="0" smtClean="0"/>
              <a:t>затраченной</a:t>
            </a:r>
            <a:r>
              <a:rPr lang="ru-RU" dirty="0" smtClean="0"/>
              <a:t>  225 Дж.</a:t>
            </a:r>
            <a:endParaRPr lang="ru-RU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14290"/>
            <a:ext cx="316269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581525"/>
            <a:ext cx="56673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857760"/>
            <a:ext cx="346527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Рассмотрим задачи: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 smtClean="0"/>
              <a:t>ЕГЭ 2001-2010 (</a:t>
            </a:r>
            <a:r>
              <a:rPr lang="ru-RU" dirty="0" err="1" smtClean="0"/>
              <a:t>Демо</a:t>
            </a:r>
            <a:r>
              <a:rPr lang="ru-RU" dirty="0" smtClean="0"/>
              <a:t>, КИМ)</a:t>
            </a:r>
          </a:p>
          <a:p>
            <a:pPr>
              <a:defRPr/>
            </a:pPr>
            <a:r>
              <a:rPr lang="ru-RU" dirty="0" smtClean="0"/>
              <a:t>ГИА-9 2008-2010 (</a:t>
            </a:r>
            <a:r>
              <a:rPr lang="ru-RU" dirty="0" err="1" smtClean="0"/>
              <a:t>Демо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286808" cy="236854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ГИА 2008 г. 2</a:t>
            </a:r>
            <a:r>
              <a:rPr lang="en-US" sz="2400" dirty="0" smtClean="0">
                <a:solidFill>
                  <a:srgbClr val="FF0000"/>
                </a:solidFill>
              </a:rPr>
              <a:t>4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Пуля массой 50 г вылетает из ствола ружья вертикально вверх со скоростью 40 м/с. Чему равна потенциальная энергия пули через 4 с после начала движения? Сопротивлением воздуха пренебречь.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14282" y="2643182"/>
            <a:ext cx="8072494" cy="3929090"/>
          </a:xfrm>
          <a:prstGeom prst="wedgeRectCallout">
            <a:avLst>
              <a:gd name="adj1" fmla="val 50023"/>
              <a:gd name="adj2" fmla="val -23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 = 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 + 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p</a:t>
            </a:r>
            <a:endParaRPr lang="en-US" sz="3200" baseline="-25000" dirty="0" smtClean="0"/>
          </a:p>
          <a:p>
            <a:pPr algn="ctr"/>
            <a:r>
              <a:rPr lang="en-US" sz="3200" dirty="0" smtClean="0"/>
              <a:t>E</a:t>
            </a:r>
            <a:r>
              <a:rPr lang="en-US" sz="3200" baseline="-25000" dirty="0" smtClean="0"/>
              <a:t>k0 </a:t>
            </a:r>
            <a:r>
              <a:rPr lang="en-US" sz="3200" dirty="0" smtClean="0"/>
              <a:t>=</a:t>
            </a:r>
            <a:r>
              <a:rPr lang="ru-RU" sz="3200" dirty="0" smtClean="0"/>
              <a:t> </a:t>
            </a:r>
            <a:r>
              <a:rPr lang="en-US" sz="3200" dirty="0" smtClean="0"/>
              <a:t>E</a:t>
            </a:r>
            <a:r>
              <a:rPr lang="en-US" sz="3200" baseline="-25000" dirty="0" smtClean="0"/>
              <a:t>p0 .</a:t>
            </a:r>
            <a:r>
              <a:rPr lang="en-US" sz="3200" dirty="0" smtClean="0"/>
              <a:t> m∙v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/2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=</a:t>
            </a:r>
            <a:r>
              <a:rPr lang="ru-RU" sz="3200" dirty="0" smtClean="0"/>
              <a:t> </a:t>
            </a:r>
            <a:r>
              <a:rPr lang="en-US" sz="3200" dirty="0" err="1" smtClean="0"/>
              <a:t>mgh</a:t>
            </a:r>
            <a:endParaRPr lang="en-US" sz="3200" dirty="0" smtClean="0"/>
          </a:p>
          <a:p>
            <a:pPr algn="ctr"/>
            <a:r>
              <a:rPr lang="en-US" sz="3200" dirty="0" smtClean="0"/>
              <a:t>v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/2g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=</a:t>
            </a:r>
            <a:r>
              <a:rPr lang="ru-RU" sz="3200" dirty="0" smtClean="0"/>
              <a:t> 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= 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t – gt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/2</a:t>
            </a:r>
          </a:p>
          <a:p>
            <a:pPr algn="ctr"/>
            <a:r>
              <a:rPr lang="en-US" sz="3200" dirty="0" smtClean="0"/>
              <a:t>gt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/2 - v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t + v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/2g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 = 0</a:t>
            </a:r>
          </a:p>
          <a:p>
            <a:pPr algn="ctr"/>
            <a:r>
              <a:rPr lang="en-US" sz="3200" dirty="0" smtClean="0"/>
              <a:t>t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- 8 t + 16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 = 0</a:t>
            </a:r>
          </a:p>
          <a:p>
            <a:pPr algn="ctr"/>
            <a:r>
              <a:rPr lang="en-US" sz="3200" dirty="0" smtClean="0"/>
              <a:t>t = 4 </a:t>
            </a:r>
            <a:r>
              <a:rPr lang="ru-RU" sz="3200" dirty="0" smtClean="0"/>
              <a:t>с</a:t>
            </a:r>
          </a:p>
          <a:p>
            <a:pPr algn="ctr"/>
            <a:r>
              <a:rPr lang="en-US" sz="3200" dirty="0" smtClean="0"/>
              <a:t>E</a:t>
            </a:r>
            <a:r>
              <a:rPr lang="en-US" sz="3200" baseline="-25000" dirty="0" smtClean="0"/>
              <a:t>p0 </a:t>
            </a:r>
            <a:r>
              <a:rPr lang="en-US" sz="3200" dirty="0" smtClean="0"/>
              <a:t>=</a:t>
            </a:r>
            <a:r>
              <a:rPr lang="ru-RU" sz="3200" dirty="0" smtClean="0"/>
              <a:t> </a:t>
            </a:r>
            <a:r>
              <a:rPr lang="en-US" sz="3200" dirty="0" smtClean="0"/>
              <a:t>m∙v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/2</a:t>
            </a:r>
            <a:r>
              <a:rPr lang="en-US" sz="3200" baseline="-25000" dirty="0" smtClean="0"/>
              <a:t> </a:t>
            </a:r>
            <a:r>
              <a:rPr lang="ru-RU" sz="3200" baseline="-25000" dirty="0" smtClean="0"/>
              <a:t>,</a:t>
            </a:r>
            <a:r>
              <a:rPr lang="ru-RU" sz="3200" dirty="0" smtClean="0"/>
              <a:t> </a:t>
            </a:r>
            <a:r>
              <a:rPr lang="en-US" sz="3200" dirty="0" smtClean="0"/>
              <a:t>E</a:t>
            </a:r>
            <a:r>
              <a:rPr lang="en-US" sz="3200" baseline="-25000" dirty="0" smtClean="0"/>
              <a:t>p0 </a:t>
            </a:r>
            <a:r>
              <a:rPr lang="en-US" sz="3200" dirty="0" smtClean="0"/>
              <a:t>=</a:t>
            </a:r>
            <a:r>
              <a:rPr lang="ru-RU" sz="3200" dirty="0" smtClean="0"/>
              <a:t> 0,05</a:t>
            </a:r>
            <a:r>
              <a:rPr lang="en-US" sz="3200" dirty="0" smtClean="0"/>
              <a:t>∙</a:t>
            </a:r>
            <a:r>
              <a:rPr lang="ru-RU" sz="3200" dirty="0" smtClean="0"/>
              <a:t>40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/2</a:t>
            </a:r>
            <a:r>
              <a:rPr lang="ru-RU" sz="3200" dirty="0" smtClean="0"/>
              <a:t> = 40 Дж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2857496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 smtClean="0"/>
              <a:t>Ответ: </a:t>
            </a:r>
            <a:r>
              <a:rPr lang="ru-RU" b="1" dirty="0" err="1" smtClean="0"/>
              <a:t>_______________Вт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6715140" y="2643182"/>
            <a:ext cx="1285884" cy="571504"/>
          </a:xfrm>
          <a:prstGeom prst="wedgeRectCallout">
            <a:avLst>
              <a:gd name="adj1" fmla="val -50852"/>
              <a:gd name="adj2" fmla="val -50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40 Дж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15370" cy="192882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(ГИА 2009 г.) </a:t>
            </a:r>
            <a:r>
              <a:rPr lang="ru-RU" sz="2400" b="1" dirty="0" smtClean="0">
                <a:solidFill>
                  <a:srgbClr val="FF0000"/>
                </a:solidFill>
              </a:rPr>
              <a:t>3.</a:t>
            </a:r>
            <a:r>
              <a:rPr lang="ru-RU" sz="2400" b="1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Тело, брошенное вертикально вверх с поверхности земли, достигает наивысшей точки и падает на землю. Если сопротивление воздуха не учитывать, то полная механическая энергия тела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2714620"/>
            <a:ext cx="41434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одинакова в любые моменты движения тела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максимальна в момент начала движения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максимальна в момент достижения наивысшей точки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максимальна в момент падения на землю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364333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(ГИА 2009 г.) </a:t>
            </a:r>
            <a:r>
              <a:rPr lang="ru-RU" sz="2800" b="1" dirty="0" smtClean="0">
                <a:solidFill>
                  <a:srgbClr val="FF0000"/>
                </a:solidFill>
              </a:rPr>
              <a:t>22.</a:t>
            </a:r>
            <a:r>
              <a:rPr lang="ru-RU" sz="2800" b="1" dirty="0" smtClean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Тележка массой 20 кг, движущаяся со скоростью 0,8 м/с, сцепляется с другой тележкой массой 30 кг, движущейся навстречу со скоростью 0,2 м/с. Чему равна скорость движения тележек после сцепки, когда тележки будут двигаться вместе?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643314"/>
            <a:ext cx="2924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ая выноска 5"/>
          <p:cNvSpPr/>
          <p:nvPr/>
        </p:nvSpPr>
        <p:spPr>
          <a:xfrm>
            <a:off x="5857884" y="3429000"/>
            <a:ext cx="1357322" cy="78581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0,2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43932" cy="207170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ГИА 2010 г. 3.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Для придания наиболее эффективного ускорения космическому кораблю струя выхлопных газов, вырывающаяся из сопла его реактивного двигателя, должна быть направлена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786058"/>
            <a:ext cx="81439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по направлению движения корабля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противоположно направлению движения корабля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перпендикулярно направлению движения корабля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под произвольным углом к направлению движения корабля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501122" cy="228601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(ГИА 2010 г.) 24. </a:t>
            </a:r>
            <a:r>
              <a:rPr lang="ru-RU" sz="2400" dirty="0" smtClean="0">
                <a:solidFill>
                  <a:srgbClr val="002060"/>
                </a:solidFill>
              </a:rPr>
              <a:t>Транспортер равномерно поднимает груз массой 190 кг на высоту 9 м за 50 с. Определите силу тока в электродвигателе, если напряжение в электрической сети 380 В. КПД двигателя транспортера составляет 60%.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2786058"/>
            <a:ext cx="550885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429684" cy="335758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(ГИА 2010 г.) 25. </a:t>
            </a:r>
            <a:r>
              <a:rPr lang="ru-RU" sz="2400" dirty="0" smtClean="0">
                <a:solidFill>
                  <a:srgbClr val="002060"/>
                </a:solidFill>
              </a:rPr>
              <a:t>Гиря падает на землю и ударяется о препятствие. Скорость гири перед ударом равна 140 м/с. Какова была температура гири перед ударом, если после удара температура повысилась до 1000С? Считать, что все количество теплоты, выделяемое при ударе, поглощается гирей. Удельная теплоемкость гири равна 140 Дж/(кг·</a:t>
            </a:r>
            <a:r>
              <a:rPr lang="ru-RU" sz="2400" baseline="30000" dirty="0" smtClean="0">
                <a:solidFill>
                  <a:srgbClr val="002060"/>
                </a:solidFill>
              </a:rPr>
              <a:t>0</a:t>
            </a:r>
            <a:r>
              <a:rPr lang="ru-RU" sz="2400" dirty="0" smtClean="0">
                <a:solidFill>
                  <a:srgbClr val="002060"/>
                </a:solidFill>
              </a:rPr>
              <a:t>С).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714752"/>
            <a:ext cx="6053155" cy="29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357298"/>
            <a:ext cx="3714776" cy="196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5001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Законы сохранения: </a:t>
            </a:r>
            <a:br>
              <a:rPr lang="ru-RU" dirty="0" smtClean="0"/>
            </a:br>
            <a:r>
              <a:rPr lang="ru-RU" sz="2000" dirty="0" smtClean="0"/>
              <a:t>Закон сохранения механической энергии и закон сохранения импульса позволяют находить решения для </a:t>
            </a:r>
            <a:r>
              <a:rPr lang="ru-RU" sz="2000" b="1" dirty="0" smtClean="0"/>
              <a:t>ударного взаимодействия тел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4857784" cy="542926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Абсолютно неупругим ударом </a:t>
            </a:r>
            <a:r>
              <a:rPr lang="ru-RU" dirty="0" smtClean="0"/>
              <a:t>называют такое ударное взаимодействие, при котором тела соединяются (слипаются) друг с другом и движутся дальше как одно тело.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Неупругий удар </a:t>
            </a:r>
            <a:r>
              <a:rPr lang="ru-RU" dirty="0" smtClean="0"/>
              <a:t>(тело"</a:t>
            </a:r>
            <a:r>
              <a:rPr lang="ru-RU" b="1" dirty="0" smtClean="0"/>
              <a:t>прилипает</a:t>
            </a:r>
            <a:r>
              <a:rPr lang="ru-RU" dirty="0" smtClean="0"/>
              <a:t>" к стенке):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Абсолютно упругим ударом </a:t>
            </a:r>
            <a:r>
              <a:rPr lang="ru-RU" dirty="0" smtClean="0"/>
              <a:t>называется столкновение, при котором сохраняется механическая энергия системы тел.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Абсолютно упругий удар </a:t>
            </a:r>
            <a:r>
              <a:rPr lang="ru-RU" dirty="0" smtClean="0"/>
              <a:t>(тело отскакивает </a:t>
            </a:r>
            <a:r>
              <a:rPr lang="ru-RU" b="1" dirty="0" smtClean="0"/>
              <a:t>с прежней по величине скоростью</a:t>
            </a:r>
            <a:r>
              <a:rPr lang="ru-RU" dirty="0" smtClean="0"/>
              <a:t>)</a:t>
            </a:r>
          </a:p>
          <a:p>
            <a:r>
              <a:rPr lang="ru-RU" dirty="0" smtClean="0"/>
              <a:t>Если на систему тел не действуют внешние силы со стороны других тел, такая система называется </a:t>
            </a:r>
            <a:r>
              <a:rPr lang="ru-RU" b="1" dirty="0" smtClean="0">
                <a:solidFill>
                  <a:srgbClr val="C00000"/>
                </a:solidFill>
              </a:rPr>
              <a:t>замкнутой;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14422"/>
            <a:ext cx="152785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571876"/>
            <a:ext cx="3757614" cy="202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5143512"/>
            <a:ext cx="1500198" cy="135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86808" cy="17145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2001 г., </a:t>
            </a:r>
            <a:r>
              <a:rPr lang="ru-RU" sz="2400" b="1" dirty="0" err="1" smtClean="0">
                <a:solidFill>
                  <a:srgbClr val="FF0000"/>
                </a:solidFill>
              </a:rPr>
              <a:t>демо</a:t>
            </a:r>
            <a:r>
              <a:rPr lang="ru-RU" sz="2400" b="1" dirty="0" smtClean="0">
                <a:solidFill>
                  <a:srgbClr val="FF0000"/>
                </a:solidFill>
              </a:rPr>
              <a:t>) А3. </a:t>
            </a:r>
            <a:r>
              <a:rPr lang="ru-RU" sz="2400" dirty="0" smtClean="0">
                <a:solidFill>
                  <a:srgbClr val="002060"/>
                </a:solidFill>
              </a:rPr>
              <a:t>Автомобиль массой  3000 кг  движется со скоростью  2 м/с.  Какова кинетическая энергия автомобиля?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2857496"/>
            <a:ext cx="2643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3000 Дж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1500 Дж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12000 Дж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6000 Дж</a:t>
            </a:r>
            <a:endParaRPr lang="ru-RU" sz="24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501122" cy="13573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2001 г.) А4. </a:t>
            </a:r>
            <a:r>
              <a:rPr lang="ru-RU" sz="2400" dirty="0" smtClean="0">
                <a:solidFill>
                  <a:srgbClr val="002060"/>
                </a:solidFill>
              </a:rPr>
              <a:t>Для того, чтобы уменьшить кинетическую энергию тела в 2 раза, надо скорость тела уменьшить 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828434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071678"/>
            <a:ext cx="135732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53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429684" cy="26432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2001 г., </a:t>
            </a:r>
            <a:r>
              <a:rPr lang="ru-RU" sz="2400" b="1" dirty="0" err="1" smtClean="0">
                <a:solidFill>
                  <a:srgbClr val="FF0000"/>
                </a:solidFill>
              </a:rPr>
              <a:t>Демо</a:t>
            </a:r>
            <a:r>
              <a:rPr lang="ru-RU" sz="2400" b="1" dirty="0" smtClean="0">
                <a:solidFill>
                  <a:srgbClr val="FF0000"/>
                </a:solidFill>
              </a:rPr>
              <a:t>) А4. </a:t>
            </a:r>
            <a:r>
              <a:rPr lang="ru-RU" sz="2400" dirty="0" smtClean="0">
                <a:solidFill>
                  <a:srgbClr val="002060"/>
                </a:solidFill>
              </a:rPr>
              <a:t>После пережигания нити, удерживающей пружину (см рисунок), левая тележка начала двигаться со скоростью  0,4 м/с.  На рисунке указаны массы грузов вместе с тележками. С какой по модулю скоростью будет двигаться правая тележка?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214818"/>
            <a:ext cx="2143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0,4 м/с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0,8 м/с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0,2 м/с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1,2 м/с</a:t>
            </a:r>
            <a:endParaRPr lang="ru-RU" sz="24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lum bright="-18000" contrast="66000"/>
          </a:blip>
          <a:srcRect/>
          <a:stretch>
            <a:fillRect/>
          </a:stretch>
        </p:blipFill>
        <p:spPr bwMode="auto">
          <a:xfrm>
            <a:off x="2714612" y="3643314"/>
            <a:ext cx="59320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15370" cy="16430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2001 г., </a:t>
            </a:r>
            <a:r>
              <a:rPr lang="ru-RU" sz="2400" b="1" dirty="0" err="1" smtClean="0">
                <a:solidFill>
                  <a:srgbClr val="FF0000"/>
                </a:solidFill>
              </a:rPr>
              <a:t>Демо</a:t>
            </a:r>
            <a:r>
              <a:rPr lang="ru-RU" sz="2400" b="1" dirty="0" smtClean="0">
                <a:solidFill>
                  <a:srgbClr val="FF0000"/>
                </a:solidFill>
              </a:rPr>
              <a:t>) А5. </a:t>
            </a:r>
            <a:r>
              <a:rPr lang="ru-RU" sz="2400" dirty="0" smtClean="0">
                <a:solidFill>
                  <a:srgbClr val="002060"/>
                </a:solidFill>
              </a:rPr>
              <a:t>С балкона высотой  </a:t>
            </a:r>
            <a:r>
              <a:rPr lang="en-US" sz="2400" dirty="0" smtClean="0">
                <a:solidFill>
                  <a:srgbClr val="002060"/>
                </a:solidFill>
              </a:rPr>
              <a:t>h</a:t>
            </a:r>
            <a:r>
              <a:rPr lang="ru-RU" sz="2400" dirty="0" smtClean="0">
                <a:solidFill>
                  <a:srgbClr val="002060"/>
                </a:solidFill>
              </a:rPr>
              <a:t> = 3 м  на землю упал предмет массой  </a:t>
            </a:r>
            <a:r>
              <a:rPr lang="en-US" sz="2400" dirty="0" smtClean="0">
                <a:solidFill>
                  <a:srgbClr val="002060"/>
                </a:solidFill>
              </a:rPr>
              <a:t>m</a:t>
            </a:r>
            <a:r>
              <a:rPr lang="ru-RU" sz="2400" dirty="0" smtClean="0">
                <a:solidFill>
                  <a:srgbClr val="002060"/>
                </a:solidFill>
              </a:rPr>
              <a:t> = 2 кг.  Изменение энергии его тяготения к Земле при этом равно . . 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928934"/>
            <a:ext cx="2643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6 Дж.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60 Дж.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20 Дж.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20/3 Дж.</a:t>
            </a:r>
            <a:endParaRPr lang="ru-RU" sz="24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429684" cy="13573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2001 г.) А6. </a:t>
            </a:r>
            <a:r>
              <a:rPr lang="ru-RU" sz="2400" dirty="0" smtClean="0">
                <a:solidFill>
                  <a:srgbClr val="002060"/>
                </a:solidFill>
              </a:rPr>
              <a:t>Мужчина достает воду из колодца глубиной 10 м. Масса ведра 1,5 кг, масса воды в ведре 10 кг. Какую работу совершает мужчина?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321468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1150 Дж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1300 Дж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1000 Дж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850 Дж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501122" cy="16430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2001 г.) А7. </a:t>
            </a:r>
            <a:r>
              <a:rPr lang="ru-RU" sz="2400" dirty="0" smtClean="0">
                <a:solidFill>
                  <a:srgbClr val="002060"/>
                </a:solidFill>
              </a:rPr>
              <a:t>Шарик скатывали с горки по трем разным желобам. В каком случае скорость шарика в конце пути наибольшая? Трением пренебречь.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3714752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 первом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во втором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 третьем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во всех случаях скорость одинакова</a:t>
            </a:r>
            <a:endParaRPr lang="ru-RU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075" y="2214554"/>
            <a:ext cx="335996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501122" cy="12144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2001 г.) А8. </a:t>
            </a:r>
            <a:r>
              <a:rPr lang="ru-RU" sz="2400" dirty="0" smtClean="0">
                <a:solidFill>
                  <a:srgbClr val="002060"/>
                </a:solidFill>
              </a:rPr>
              <a:t>Тяжелый молот падает на сваю и вбивает ее в землю. В этом процессе происходит преобразование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000240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потенциальной энергии молота во внутреннюю энергию сваи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кинетической энергии молота во внутреннюю энергию молота, сваи, почвы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внутренней энергии молота в кинетическую и потенциальную энергию сваи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внутренней энергии молота во внутреннюю энергию сваи и почвы.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429684" cy="28575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2001 г.) А29. </a:t>
            </a:r>
            <a:r>
              <a:rPr lang="ru-RU" sz="2400" dirty="0" smtClean="0">
                <a:solidFill>
                  <a:srgbClr val="002060"/>
                </a:solidFill>
              </a:rPr>
              <a:t>Два пластилиновых шарика массами </a:t>
            </a:r>
            <a:r>
              <a:rPr lang="en-US" sz="2400" dirty="0" smtClean="0">
                <a:solidFill>
                  <a:srgbClr val="002060"/>
                </a:solidFill>
              </a:rPr>
              <a:t>m</a:t>
            </a:r>
            <a:r>
              <a:rPr lang="ru-RU" sz="2400" baseline="-25000" dirty="0" smtClean="0">
                <a:solidFill>
                  <a:srgbClr val="002060"/>
                </a:solidFill>
              </a:rPr>
              <a:t>1</a:t>
            </a:r>
            <a:r>
              <a:rPr lang="ru-RU" sz="2400" dirty="0" smtClean="0">
                <a:solidFill>
                  <a:srgbClr val="002060"/>
                </a:solidFill>
              </a:rPr>
              <a:t> = 0,1 кг и </a:t>
            </a:r>
            <a:r>
              <a:rPr lang="en-US" sz="2400" dirty="0" smtClean="0">
                <a:solidFill>
                  <a:srgbClr val="002060"/>
                </a:solidFill>
              </a:rPr>
              <a:t>m</a:t>
            </a:r>
            <a:r>
              <a:rPr lang="ru-RU" sz="2400" baseline="-25000" dirty="0" smtClean="0">
                <a:solidFill>
                  <a:srgbClr val="002060"/>
                </a:solidFill>
              </a:rPr>
              <a:t>2</a:t>
            </a:r>
            <a:r>
              <a:rPr lang="ru-RU" sz="2400" dirty="0" smtClean="0">
                <a:solidFill>
                  <a:srgbClr val="002060"/>
                </a:solidFill>
              </a:rPr>
              <a:t> = 0,2 кг летят навстречу друг другу со скоростями </a:t>
            </a:r>
            <a:r>
              <a:rPr lang="en-US" sz="2400" dirty="0" smtClean="0">
                <a:solidFill>
                  <a:srgbClr val="002060"/>
                </a:solidFill>
              </a:rPr>
              <a:t>v</a:t>
            </a:r>
            <a:r>
              <a:rPr lang="ru-RU" sz="2400" baseline="-25000" dirty="0" smtClean="0">
                <a:solidFill>
                  <a:srgbClr val="002060"/>
                </a:solidFill>
              </a:rPr>
              <a:t>1</a:t>
            </a:r>
            <a:r>
              <a:rPr lang="ru-RU" sz="2400" dirty="0" smtClean="0">
                <a:solidFill>
                  <a:srgbClr val="002060"/>
                </a:solidFill>
              </a:rPr>
              <a:t> = 20 м/с и </a:t>
            </a:r>
            <a:r>
              <a:rPr lang="en-US" sz="2400" dirty="0" smtClean="0">
                <a:solidFill>
                  <a:srgbClr val="002060"/>
                </a:solidFill>
              </a:rPr>
              <a:t>v</a:t>
            </a:r>
            <a:r>
              <a:rPr lang="ru-RU" sz="2400" baseline="-25000" dirty="0" smtClean="0">
                <a:solidFill>
                  <a:srgbClr val="002060"/>
                </a:solidFill>
              </a:rPr>
              <a:t>2</a:t>
            </a:r>
            <a:r>
              <a:rPr lang="ru-RU" sz="2400" dirty="0" smtClean="0">
                <a:solidFill>
                  <a:srgbClr val="002060"/>
                </a:solidFill>
              </a:rPr>
              <a:t> =  10 м/с. Столкнувшись, они слипаются. На сколько изменилась внутренняя энергия шариков при столкновении?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3786190"/>
            <a:ext cx="2643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1,9 Дж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2 Дж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3 Дж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4 Дж</a:t>
            </a:r>
            <a:endParaRPr lang="ru-RU" sz="24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43932" cy="24288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2002 г., </a:t>
            </a:r>
            <a:r>
              <a:rPr lang="ru-RU" sz="2400" b="1" dirty="0" err="1" smtClean="0">
                <a:solidFill>
                  <a:srgbClr val="FF0000"/>
                </a:solidFill>
              </a:rPr>
              <a:t>Демо</a:t>
            </a:r>
            <a:r>
              <a:rPr lang="ru-RU" sz="2400" b="1" dirty="0" smtClean="0">
                <a:solidFill>
                  <a:srgbClr val="FF0000"/>
                </a:solidFill>
              </a:rPr>
              <a:t>) А5. </a:t>
            </a:r>
            <a:r>
              <a:rPr lang="ru-RU" sz="2400" dirty="0" smtClean="0">
                <a:solidFill>
                  <a:srgbClr val="002060"/>
                </a:solidFill>
              </a:rPr>
              <a:t>Тележка массой </a:t>
            </a:r>
            <a:r>
              <a:rPr lang="en-US" sz="2400" dirty="0" smtClean="0">
                <a:solidFill>
                  <a:srgbClr val="002060"/>
                </a:solidFill>
              </a:rPr>
              <a:t>m</a:t>
            </a:r>
            <a:r>
              <a:rPr lang="ru-RU" sz="2400" dirty="0" smtClean="0">
                <a:solidFill>
                  <a:srgbClr val="002060"/>
                </a:solidFill>
              </a:rPr>
              <a:t>, движущаяся со скоростью </a:t>
            </a:r>
            <a:r>
              <a:rPr lang="en-US" sz="2400" dirty="0" smtClean="0">
                <a:solidFill>
                  <a:srgbClr val="002060"/>
                </a:solidFill>
              </a:rPr>
              <a:t>v</a:t>
            </a:r>
            <a:r>
              <a:rPr lang="ru-RU" sz="2400" dirty="0" smtClean="0">
                <a:solidFill>
                  <a:srgbClr val="002060"/>
                </a:solidFill>
              </a:rPr>
              <a:t>, сталкивается с неподвижной тележкой той же массы и сцепляется с ней. Импульс тележек после взаимодействия равен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3429000"/>
            <a:ext cx="4286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0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mv</a:t>
            </a:r>
            <a:r>
              <a:rPr lang="ru-RU" sz="2400" dirty="0" smtClean="0"/>
              <a:t>/2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mv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2</a:t>
            </a:r>
            <a:r>
              <a:rPr lang="en-US" sz="2400" dirty="0" err="1" smtClean="0"/>
              <a:t>mv</a:t>
            </a:r>
            <a:endParaRPr lang="ru-RU" sz="24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072494" cy="207170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2002 г., КИМ) А5. </a:t>
            </a:r>
            <a:r>
              <a:rPr lang="ru-RU" sz="2400" dirty="0" smtClean="0">
                <a:solidFill>
                  <a:srgbClr val="002060"/>
                </a:solidFill>
              </a:rPr>
              <a:t>Для того, чтобы уменьшить кинетическую энергию тела в 2</a:t>
            </a:r>
            <a:r>
              <a:rPr lang="en-US" sz="2400" dirty="0" smtClean="0">
                <a:solidFill>
                  <a:srgbClr val="002060"/>
                </a:solidFill>
              </a:rPr>
              <a:t> </a:t>
            </a:r>
            <a:r>
              <a:rPr lang="ru-RU" sz="2400" dirty="0" smtClean="0">
                <a:solidFill>
                  <a:srgbClr val="002060"/>
                </a:solidFill>
              </a:rPr>
              <a:t>раза, надо скорость тела уменьшить в …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071810"/>
            <a:ext cx="3000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2 раза	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4 раза	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       раз	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       раз</a:t>
            </a:r>
            <a:endParaRPr lang="ru-RU" sz="24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786190"/>
            <a:ext cx="357190" cy="43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14818"/>
            <a:ext cx="361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3000396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Законы сохранения:</a:t>
            </a:r>
            <a:br>
              <a:rPr lang="ru-RU" sz="2400" dirty="0" smtClean="0"/>
            </a:br>
            <a:r>
              <a:rPr lang="ru-RU" sz="2400" dirty="0" smtClean="0"/>
              <a:t>Импульс тела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357554" y="142852"/>
            <a:ext cx="5392114" cy="650085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Физическая величина, равная </a:t>
            </a:r>
            <a:r>
              <a:rPr lang="ru-RU" b="1" dirty="0" smtClean="0"/>
              <a:t>произведению массы тела на скорость </a:t>
            </a:r>
            <a:r>
              <a:rPr lang="ru-RU" dirty="0" smtClean="0"/>
              <a:t>его движения, называется </a:t>
            </a:r>
            <a:r>
              <a:rPr lang="ru-RU" b="1" dirty="0" smtClean="0">
                <a:solidFill>
                  <a:srgbClr val="FF0000"/>
                </a:solidFill>
              </a:rPr>
              <a:t>импульсом тела </a:t>
            </a:r>
            <a:r>
              <a:rPr lang="ru-RU" dirty="0" smtClean="0"/>
              <a:t>(или количеством движения):</a:t>
            </a:r>
          </a:p>
          <a:p>
            <a:r>
              <a:rPr lang="ru-RU" dirty="0" smtClean="0"/>
              <a:t> Физическая величина, равная </a:t>
            </a:r>
            <a:r>
              <a:rPr lang="ru-RU" b="1" dirty="0" smtClean="0"/>
              <a:t>произведению силы на время </a:t>
            </a:r>
            <a:r>
              <a:rPr lang="ru-RU" dirty="0" smtClean="0"/>
              <a:t>ее действия, называется </a:t>
            </a:r>
            <a:r>
              <a:rPr lang="ru-RU" b="1" dirty="0" smtClean="0">
                <a:solidFill>
                  <a:srgbClr val="FF0000"/>
                </a:solidFill>
              </a:rPr>
              <a:t>импульсом силы </a:t>
            </a:r>
            <a:r>
              <a:rPr lang="ru-RU" dirty="0" smtClean="0"/>
              <a:t>(</a:t>
            </a:r>
            <a:r>
              <a:rPr lang="en-US" dirty="0" smtClean="0"/>
              <a:t>II</a:t>
            </a:r>
            <a:r>
              <a:rPr lang="ru-RU" dirty="0" smtClean="0"/>
              <a:t> закон Ньютона):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Импульс силы равен изменению импульса тела</a:t>
            </a:r>
          </a:p>
          <a:p>
            <a:r>
              <a:rPr lang="ru-RU" dirty="0" smtClean="0"/>
              <a:t>Единицей измерения импульса в СИ является килограмм-метр в секунду (</a:t>
            </a:r>
            <a:r>
              <a:rPr lang="ru-RU" b="1" dirty="0" smtClean="0">
                <a:solidFill>
                  <a:srgbClr val="C00000"/>
                </a:solidFill>
              </a:rPr>
              <a:t>кг·м/с</a:t>
            </a:r>
            <a:r>
              <a:rPr lang="ru-RU" dirty="0" smtClean="0"/>
              <a:t>).</a:t>
            </a:r>
          </a:p>
          <a:p>
            <a:r>
              <a:rPr lang="ru-RU" b="1" dirty="0" smtClean="0"/>
              <a:t>Суммарный импульс силы </a:t>
            </a:r>
            <a:r>
              <a:rPr lang="ru-RU" dirty="0" smtClean="0"/>
              <a:t>равен </a:t>
            </a:r>
            <a:r>
              <a:rPr lang="ru-RU" b="1" dirty="0" smtClean="0">
                <a:solidFill>
                  <a:srgbClr val="C00000"/>
                </a:solidFill>
              </a:rPr>
              <a:t>площади</a:t>
            </a:r>
            <a:r>
              <a:rPr lang="ru-RU" dirty="0" smtClean="0"/>
              <a:t>, которую образует ступенчатая кривая с осью времени</a:t>
            </a:r>
          </a:p>
          <a:p>
            <a:r>
              <a:rPr lang="ru-RU" dirty="0" smtClean="0"/>
              <a:t>Для определения </a:t>
            </a:r>
            <a:r>
              <a:rPr lang="ru-RU" b="1" dirty="0" smtClean="0">
                <a:solidFill>
                  <a:srgbClr val="C00000"/>
                </a:solidFill>
              </a:rPr>
              <a:t>изменения импульса </a:t>
            </a:r>
            <a:r>
              <a:rPr lang="ru-RU" dirty="0" smtClean="0"/>
              <a:t>удобно использовать </a:t>
            </a:r>
            <a:r>
              <a:rPr lang="ru-RU" b="1" dirty="0" smtClean="0"/>
              <a:t>диаграмму импульсов</a:t>
            </a:r>
            <a:r>
              <a:rPr lang="ru-RU" dirty="0" smtClean="0"/>
              <a:t>, на которой изображаются вектора импульсов, а также вектор суммы импульсов, построенный </a:t>
            </a:r>
            <a:r>
              <a:rPr lang="ru-RU" b="1" dirty="0" smtClean="0"/>
              <a:t>по правилу параллелограмма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1785950" cy="79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266411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72008"/>
            <a:ext cx="261015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929066"/>
            <a:ext cx="188182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57298"/>
            <a:ext cx="36354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286124"/>
            <a:ext cx="3643338" cy="194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63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30003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2002 г., </a:t>
            </a:r>
            <a:r>
              <a:rPr lang="ru-RU" sz="2400" b="1" dirty="0" err="1" smtClean="0">
                <a:solidFill>
                  <a:srgbClr val="FF0000"/>
                </a:solidFill>
              </a:rPr>
              <a:t>Демо</a:t>
            </a:r>
            <a:r>
              <a:rPr lang="ru-RU" sz="2400" b="1" dirty="0" smtClean="0">
                <a:solidFill>
                  <a:srgbClr val="FF0000"/>
                </a:solidFill>
              </a:rPr>
              <a:t>) А28. </a:t>
            </a:r>
            <a:r>
              <a:rPr lang="ru-RU" sz="2400" dirty="0" smtClean="0">
                <a:solidFill>
                  <a:srgbClr val="002060"/>
                </a:solidFill>
              </a:rPr>
              <a:t>Груз, прикрепленный к пружине жесткостью 40</a:t>
            </a:r>
            <a:r>
              <a:rPr lang="en-US" sz="2400" dirty="0" smtClean="0">
                <a:solidFill>
                  <a:srgbClr val="002060"/>
                </a:solidFill>
              </a:rPr>
              <a:t> </a:t>
            </a:r>
            <a:r>
              <a:rPr lang="ru-RU" sz="2400" dirty="0" smtClean="0">
                <a:solidFill>
                  <a:srgbClr val="002060"/>
                </a:solidFill>
              </a:rPr>
              <a:t>Н/м, совершает вынужденные колебания. Зависимость амплитуды этих колебаний от частоты воздействия вынуждающей силы представлена на рисунке. Определите полную энергию колебаний груза при резонансе.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857628"/>
            <a:ext cx="3000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10</a:t>
            </a:r>
            <a:r>
              <a:rPr lang="en-US" sz="2400" baseline="30000" dirty="0" smtClean="0"/>
              <a:t>–</a:t>
            </a:r>
            <a:r>
              <a:rPr lang="ru-RU" sz="2400" baseline="30000" dirty="0" smtClean="0"/>
              <a:t>1</a:t>
            </a:r>
            <a:r>
              <a:rPr lang="ru-RU" sz="2400" dirty="0" smtClean="0"/>
              <a:t> Дж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5</a:t>
            </a:r>
            <a:r>
              <a:rPr lang="en-US" sz="2400" dirty="0" smtClean="0">
                <a:sym typeface="Symbol"/>
              </a:rPr>
              <a:t></a:t>
            </a:r>
            <a:r>
              <a:rPr lang="ru-RU" sz="2400" dirty="0" smtClean="0"/>
              <a:t>10</a:t>
            </a:r>
            <a:r>
              <a:rPr lang="en-US" sz="2400" baseline="30000" dirty="0" smtClean="0"/>
              <a:t>–</a:t>
            </a:r>
            <a:r>
              <a:rPr lang="ru-RU" sz="2400" baseline="30000" dirty="0" smtClean="0"/>
              <a:t>2 </a:t>
            </a:r>
            <a:r>
              <a:rPr lang="ru-RU" sz="2400" dirty="0" smtClean="0"/>
              <a:t>Дж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1,25</a:t>
            </a:r>
            <a:r>
              <a:rPr lang="en-US" sz="2400" dirty="0" smtClean="0">
                <a:sym typeface="Symbol"/>
              </a:rPr>
              <a:t></a:t>
            </a:r>
            <a:r>
              <a:rPr lang="ru-RU" sz="2400" dirty="0" smtClean="0"/>
              <a:t>10</a:t>
            </a:r>
            <a:r>
              <a:rPr lang="en-US" sz="2400" baseline="30000" dirty="0" smtClean="0"/>
              <a:t>–</a:t>
            </a:r>
            <a:r>
              <a:rPr lang="ru-RU" sz="2400" baseline="30000" dirty="0" smtClean="0"/>
              <a:t>2 </a:t>
            </a:r>
            <a:r>
              <a:rPr lang="ru-RU" sz="2400" dirty="0" smtClean="0"/>
              <a:t>Дж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2</a:t>
            </a:r>
            <a:r>
              <a:rPr lang="en-US" sz="2400" dirty="0" smtClean="0">
                <a:sym typeface="Symbol"/>
              </a:rPr>
              <a:t></a:t>
            </a:r>
            <a:r>
              <a:rPr lang="ru-RU" sz="2400" dirty="0" smtClean="0"/>
              <a:t>10</a:t>
            </a:r>
            <a:r>
              <a:rPr lang="en-US" sz="2400" baseline="30000" dirty="0" smtClean="0"/>
              <a:t>–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Дж</a:t>
            </a:r>
            <a:endParaRPr lang="ru-RU" sz="24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357562"/>
            <a:ext cx="4900631" cy="279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43932" cy="14287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2003 г., КИМ) А5. </a:t>
            </a:r>
            <a:r>
              <a:rPr lang="ru-RU" sz="2400" dirty="0" smtClean="0">
                <a:solidFill>
                  <a:srgbClr val="002060"/>
                </a:solidFill>
              </a:rPr>
              <a:t>Мальчик подбросил футбольный мяч массой 0,4 кг на высоту 3 м. Насколько изменилась потенциальная энергия мяча?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3214686"/>
            <a:ext cx="3000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hangingPunct="0">
              <a:buFont typeface="+mj-lt"/>
              <a:buAutoNum type="arabicPeriod"/>
            </a:pPr>
            <a:r>
              <a:rPr lang="ru-RU" sz="2400" dirty="0" smtClean="0"/>
              <a:t>4 Дж</a:t>
            </a:r>
          </a:p>
          <a:p>
            <a:pPr marL="457200" lvl="0" indent="-457200" hangingPunct="0">
              <a:buFont typeface="+mj-lt"/>
              <a:buAutoNum type="arabicPeriod"/>
            </a:pPr>
            <a:r>
              <a:rPr lang="ru-RU" sz="2400" dirty="0" smtClean="0"/>
              <a:t>12 Дж</a:t>
            </a:r>
          </a:p>
          <a:p>
            <a:pPr marL="457200" lvl="0" indent="-457200" hangingPunct="0">
              <a:buFont typeface="+mj-lt"/>
              <a:buAutoNum type="arabicPeriod"/>
            </a:pPr>
            <a:r>
              <a:rPr lang="ru-RU" sz="2400" dirty="0" smtClean="0"/>
              <a:t>1,2 Дж</a:t>
            </a:r>
          </a:p>
          <a:p>
            <a:pPr marL="457200" lvl="0" indent="-457200" hangingPunct="0">
              <a:buFont typeface="+mj-lt"/>
              <a:buAutoNum type="arabicPeriod"/>
            </a:pPr>
            <a:r>
              <a:rPr lang="ru-RU" sz="2400" dirty="0" smtClean="0"/>
              <a:t>7,5 Дж</a:t>
            </a:r>
            <a:endParaRPr lang="ru-RU" sz="24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43932" cy="2928958"/>
          </a:xfrm>
        </p:spPr>
        <p:txBody>
          <a:bodyPr>
            <a:noAutofit/>
          </a:bodyPr>
          <a:lstStyle/>
          <a:p>
            <a:pPr hangingPunct="0"/>
            <a:r>
              <a:rPr lang="ru-RU" sz="2400" b="1" dirty="0" smtClean="0">
                <a:solidFill>
                  <a:srgbClr val="FF0000"/>
                </a:solidFill>
              </a:rPr>
              <a:t>(ЕГЭ 2003 г., </a:t>
            </a:r>
            <a:r>
              <a:rPr lang="ru-RU" sz="2400" b="1" dirty="0" err="1" smtClean="0">
                <a:solidFill>
                  <a:srgbClr val="FF0000"/>
                </a:solidFill>
              </a:rPr>
              <a:t>демо</a:t>
            </a:r>
            <a:r>
              <a:rPr lang="ru-RU" sz="2400" b="1" dirty="0" smtClean="0">
                <a:solidFill>
                  <a:srgbClr val="FF0000"/>
                </a:solidFill>
              </a:rPr>
              <a:t>) А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</a:rPr>
              <a:t>6. </a:t>
            </a:r>
            <a:r>
              <a:rPr lang="ru-RU" sz="2400" dirty="0" smtClean="0">
                <a:solidFill>
                  <a:srgbClr val="002060"/>
                </a:solidFill>
              </a:rPr>
              <a:t>Неподвижная лодка вместе с находящимся в ней охотником имеет массу 250 кг. Охотник выстреливает из охотничьего ружья в горизонтальном направлении. Какую скорость получит лодка после выстрела? Масса пули 8 г, а ее скорость при вылете равна 700 м/с.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4000504"/>
            <a:ext cx="1928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hangingPunct="0">
              <a:buFont typeface="+mj-lt"/>
              <a:buAutoNum type="arabicPeriod"/>
            </a:pPr>
            <a:r>
              <a:rPr lang="ru-RU" sz="2400" dirty="0" smtClean="0"/>
              <a:t>22,4 м/с</a:t>
            </a:r>
          </a:p>
          <a:p>
            <a:pPr marL="342900" indent="-342900" hangingPunct="0">
              <a:buFont typeface="+mj-lt"/>
              <a:buAutoNum type="arabicPeriod"/>
            </a:pPr>
            <a:r>
              <a:rPr lang="ru-RU" sz="2400" dirty="0" smtClean="0"/>
              <a:t>0,05 м/с</a:t>
            </a:r>
          </a:p>
          <a:p>
            <a:pPr marL="342900" indent="-342900" hangingPunct="0">
              <a:buFont typeface="+mj-lt"/>
              <a:buAutoNum type="arabicPeriod"/>
            </a:pPr>
            <a:r>
              <a:rPr lang="ru-RU" sz="2400" dirty="0" smtClean="0"/>
              <a:t>0,02 м/с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700 м/с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43932" cy="207170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2004 г., КИМ) А5. </a:t>
            </a:r>
            <a:r>
              <a:rPr lang="ru-RU" sz="2400" dirty="0" smtClean="0">
                <a:solidFill>
                  <a:srgbClr val="002060"/>
                </a:solidFill>
              </a:rPr>
              <a:t>Груз массой 1 кг под действием силы 50 Н, направленной вертикально вверх, поднимается на высоту 3 м. Изменение кинетической энергии груза при этом равно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3071810"/>
            <a:ext cx="3286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30 Дж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120 Дж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150 Дж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180 Дж</a:t>
            </a:r>
            <a:endParaRPr lang="ru-RU" sz="24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15370" cy="221457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2004 г., </a:t>
            </a:r>
            <a:r>
              <a:rPr lang="ru-RU" sz="2400" b="1" dirty="0" err="1" smtClean="0">
                <a:solidFill>
                  <a:srgbClr val="FF0000"/>
                </a:solidFill>
              </a:rPr>
              <a:t>демо</a:t>
            </a:r>
            <a:r>
              <a:rPr lang="ru-RU" sz="2400" b="1" dirty="0" smtClean="0">
                <a:solidFill>
                  <a:srgbClr val="FF0000"/>
                </a:solidFill>
              </a:rPr>
              <a:t>) А21. </a:t>
            </a:r>
            <a:r>
              <a:rPr lang="ru-RU" sz="2400" dirty="0" smtClean="0">
                <a:solidFill>
                  <a:srgbClr val="002060"/>
                </a:solidFill>
              </a:rPr>
              <a:t>Ракета массой 10</a:t>
            </a:r>
            <a:r>
              <a:rPr lang="ru-RU" sz="2400" baseline="30000" dirty="0" smtClean="0">
                <a:solidFill>
                  <a:srgbClr val="002060"/>
                </a:solidFill>
              </a:rPr>
              <a:t>5</a:t>
            </a:r>
            <a:r>
              <a:rPr lang="ru-RU" sz="2400" dirty="0" smtClean="0">
                <a:solidFill>
                  <a:srgbClr val="002060"/>
                </a:solidFill>
              </a:rPr>
              <a:t> кг стартует вертикально вверх с поверхности Земли с ускорением 15 м/с</a:t>
            </a:r>
            <a:r>
              <a:rPr lang="ru-RU" sz="2400" baseline="30000" dirty="0" smtClean="0">
                <a:solidFill>
                  <a:srgbClr val="002060"/>
                </a:solidFill>
              </a:rPr>
              <a:t>2</a:t>
            </a:r>
            <a:r>
              <a:rPr lang="ru-RU" sz="2400" dirty="0" smtClean="0">
                <a:solidFill>
                  <a:srgbClr val="002060"/>
                </a:solidFill>
              </a:rPr>
              <a:t>. Если силами сопротивления воздуха при старте пренебречь, то сила тяги двигателей ракеты равна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496"/>
            <a:ext cx="689101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496"/>
            <a:ext cx="1428760" cy="44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43932" cy="21431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2004 г., </a:t>
            </a:r>
            <a:r>
              <a:rPr lang="ru-RU" sz="2400" b="1" dirty="0" err="1" smtClean="0">
                <a:solidFill>
                  <a:srgbClr val="FF0000"/>
                </a:solidFill>
              </a:rPr>
              <a:t>демо</a:t>
            </a:r>
            <a:r>
              <a:rPr lang="ru-RU" sz="2400" b="1" dirty="0" smtClean="0">
                <a:solidFill>
                  <a:srgbClr val="FF0000"/>
                </a:solidFill>
              </a:rPr>
              <a:t>) А22. </a:t>
            </a:r>
            <a:r>
              <a:rPr lang="ru-RU" sz="2400" b="1" dirty="0" smtClean="0">
                <a:solidFill>
                  <a:srgbClr val="002060"/>
                </a:solidFill>
              </a:rPr>
              <a:t>На Землю упал из космического пространства метеорит. Изменились ли механическая энергия и импульс системы «Земля – метеорит» в результате столкновения?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1472" y="3429000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изменились и механическая энергия системы, и её импульс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импульс системы не изменился, её механическая энергия изменилась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механическая энергия системы не изменилась, её импульс изменился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 изменились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072494" cy="16430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2005 г., ДЕМО) А5. </a:t>
            </a:r>
            <a:r>
              <a:rPr lang="ru-RU" sz="2400" dirty="0" smtClean="0">
                <a:solidFill>
                  <a:srgbClr val="002060"/>
                </a:solidFill>
              </a:rPr>
              <a:t>Потенциальная энергия взаимодействия с Землей гири массой 5 кг увеличилась на 75 Дж. Это произошло в результате того, что гирю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57356" y="2428868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подняли на 1,5 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опустили на 1,5м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подняли на 7 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опустили на 7 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15370" cy="24288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2005 г., ДЕМО) А7. </a:t>
            </a:r>
            <a:r>
              <a:rPr lang="ru-RU" sz="2400" dirty="0" smtClean="0">
                <a:solidFill>
                  <a:schemeClr val="tx1"/>
                </a:solidFill>
              </a:rPr>
              <a:t>Тело массой 2 кг движется вдоль оси ОХ. Его координата меняется в соответствии с уравнением </a:t>
            </a:r>
            <a:r>
              <a:rPr lang="ru-RU" sz="2400" i="1" dirty="0" err="1" smtClean="0">
                <a:solidFill>
                  <a:schemeClr val="tx1"/>
                </a:solidFill>
              </a:rPr>
              <a:t>х</a:t>
            </a:r>
            <a:r>
              <a:rPr lang="ru-RU" sz="2400" dirty="0" smtClean="0">
                <a:solidFill>
                  <a:schemeClr val="tx1"/>
                </a:solidFill>
              </a:rPr>
              <a:t> = А +</a:t>
            </a:r>
            <a:r>
              <a:rPr lang="en-US" sz="2400" dirty="0" smtClean="0">
                <a:solidFill>
                  <a:schemeClr val="tx1"/>
                </a:solidFill>
              </a:rPr>
              <a:t>Bt </a:t>
            </a:r>
            <a:r>
              <a:rPr lang="ru-RU" sz="2400" dirty="0" smtClean="0">
                <a:solidFill>
                  <a:schemeClr val="tx1"/>
                </a:solidFill>
              </a:rPr>
              <a:t>+</a:t>
            </a:r>
            <a:r>
              <a:rPr lang="en-US" sz="2400" dirty="0" smtClean="0">
                <a:solidFill>
                  <a:schemeClr val="tx1"/>
                </a:solidFill>
              </a:rPr>
              <a:t> Ct</a:t>
            </a:r>
            <a:r>
              <a:rPr lang="ru-RU" sz="2400" baseline="30000" dirty="0" smtClean="0">
                <a:solidFill>
                  <a:schemeClr val="tx1"/>
                </a:solidFill>
              </a:rPr>
              <a:t>2</a:t>
            </a:r>
            <a:r>
              <a:rPr lang="ru-RU" sz="2400" dirty="0" smtClean="0">
                <a:solidFill>
                  <a:schemeClr val="tx1"/>
                </a:solidFill>
              </a:rPr>
              <a:t>, где А = 2 м, В = 3 м/с, С = 5 м/с</a:t>
            </a:r>
            <a:r>
              <a:rPr lang="ru-RU" sz="2400" baseline="30000" dirty="0" smtClean="0">
                <a:solidFill>
                  <a:schemeClr val="tx1"/>
                </a:solidFill>
              </a:rPr>
              <a:t>2</a:t>
            </a:r>
            <a:r>
              <a:rPr lang="ru-RU" sz="2400" dirty="0" smtClean="0">
                <a:solidFill>
                  <a:schemeClr val="tx1"/>
                </a:solidFill>
              </a:rPr>
              <a:t>. Чему равен импульс тела в момент времени </a:t>
            </a:r>
            <a:r>
              <a:rPr lang="en-US" sz="2400" dirty="0" smtClean="0">
                <a:solidFill>
                  <a:schemeClr val="tx1"/>
                </a:solidFill>
              </a:rPr>
              <a:t>t </a:t>
            </a:r>
            <a:r>
              <a:rPr lang="ru-RU" sz="2400" dirty="0" smtClean="0">
                <a:solidFill>
                  <a:schemeClr val="tx1"/>
                </a:solidFill>
              </a:rPr>
              <a:t>=</a:t>
            </a:r>
            <a:r>
              <a:rPr lang="en-US" sz="2400" dirty="0" smtClean="0">
                <a:solidFill>
                  <a:schemeClr val="tx1"/>
                </a:solidFill>
              </a:rPr>
              <a:t> </a:t>
            </a:r>
            <a:r>
              <a:rPr lang="ru-RU" sz="24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 c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57554" y="3571876"/>
            <a:ext cx="2500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86 </a:t>
            </a:r>
            <a:r>
              <a:rPr lang="ru-RU" sz="2400" dirty="0" err="1" smtClean="0"/>
              <a:t>кг</a:t>
            </a:r>
            <a:r>
              <a:rPr lang="ru-RU" sz="2400" dirty="0" err="1" smtClean="0">
                <a:sym typeface="Symbol"/>
              </a:rPr>
              <a:t></a:t>
            </a:r>
            <a:r>
              <a:rPr lang="ru-RU" sz="2400" dirty="0" err="1" smtClean="0"/>
              <a:t>м</a:t>
            </a:r>
            <a:r>
              <a:rPr lang="ru-RU" sz="2400" dirty="0" smtClean="0"/>
              <a:t>/с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48 </a:t>
            </a:r>
            <a:r>
              <a:rPr lang="ru-RU" sz="2400" dirty="0" err="1" smtClean="0"/>
              <a:t>кг</a:t>
            </a:r>
            <a:r>
              <a:rPr lang="ru-RU" sz="2400" dirty="0" err="1" smtClean="0">
                <a:sym typeface="Symbol"/>
              </a:rPr>
              <a:t></a:t>
            </a:r>
            <a:r>
              <a:rPr lang="ru-RU" sz="2400" dirty="0" err="1" smtClean="0"/>
              <a:t>м</a:t>
            </a:r>
            <a:r>
              <a:rPr lang="ru-RU" sz="2400" dirty="0" smtClean="0"/>
              <a:t>/с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46 </a:t>
            </a:r>
            <a:r>
              <a:rPr lang="ru-RU" sz="2400" dirty="0" err="1" smtClean="0"/>
              <a:t>кг</a:t>
            </a:r>
            <a:r>
              <a:rPr lang="ru-RU" sz="2400" dirty="0" err="1" smtClean="0">
                <a:sym typeface="Symbol"/>
              </a:rPr>
              <a:t></a:t>
            </a:r>
            <a:r>
              <a:rPr lang="ru-RU" sz="2400" dirty="0" err="1" smtClean="0"/>
              <a:t>м</a:t>
            </a:r>
            <a:r>
              <a:rPr lang="ru-RU" sz="2400" dirty="0" smtClean="0"/>
              <a:t>/с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26 </a:t>
            </a:r>
            <a:r>
              <a:rPr lang="ru-RU" sz="2400" dirty="0" err="1" smtClean="0"/>
              <a:t>кг</a:t>
            </a:r>
            <a:r>
              <a:rPr lang="ru-RU" sz="2400" dirty="0" err="1" smtClean="0">
                <a:sym typeface="Symbol"/>
              </a:rPr>
              <a:t></a:t>
            </a:r>
            <a:r>
              <a:rPr lang="ru-RU" sz="2400" dirty="0" err="1" smtClean="0"/>
              <a:t>м</a:t>
            </a:r>
            <a:r>
              <a:rPr lang="ru-RU" sz="2400" dirty="0" smtClean="0"/>
              <a:t>/с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505092" cy="192882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ЕГЭ – 2006, ДЕМО. А 27.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Мальчик массой 50 кг, стоя на очень гладком льду, бросает груз массой 8 кг под углом 60</a:t>
            </a:r>
            <a:r>
              <a:rPr lang="ru-RU" sz="2400" baseline="30000" dirty="0" smtClean="0">
                <a:solidFill>
                  <a:srgbClr val="002060"/>
                </a:solidFill>
              </a:rPr>
              <a:t>о </a:t>
            </a:r>
            <a:r>
              <a:rPr lang="ru-RU" sz="2400" dirty="0" smtClean="0">
                <a:solidFill>
                  <a:srgbClr val="002060"/>
                </a:solidFill>
              </a:rPr>
              <a:t>к горизонту со скоростью 5 м/с. Какую скорость приобретет мальчик?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496"/>
            <a:ext cx="3350706" cy="207170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5,8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1,36 м/с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0,8 м/с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0,4 м/с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35004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2006 г., ДЕМО) А26. 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Пластилиновый шар массой 0,1 кг летит горизонтально со скоростью 1 м/с (см. рисунок). Он налетает на неподвижную тележку массой </a:t>
            </a:r>
            <a:br>
              <a:rPr lang="ru-RU" sz="2400" dirty="0" smtClean="0">
                <a:solidFill>
                  <a:srgbClr val="002060"/>
                </a:solidFill>
                <a:effectLst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</a:rPr>
              <a:t>0,1 кг, прикрепленную к легкой пружине, и прилипает к тележке. Чему равна максимальная кинетическая энергия системы при ее дальнейших колебаниях? Трением пренебречь. Удар считать мгновенным.</a:t>
            </a:r>
            <a:endParaRPr lang="ru-RU" sz="2400" dirty="0">
              <a:solidFill>
                <a:srgbClr val="002060"/>
              </a:solidFill>
              <a:effectLst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642910" y="3857628"/>
            <a:ext cx="3500462" cy="23574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0,1 Дж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0,5 Дж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0,05 Дж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0,025 Дж</a:t>
            </a:r>
            <a:endParaRPr lang="ru-RU" sz="3200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286248" y="4143380"/>
          <a:ext cx="4425833" cy="1285884"/>
        </p:xfrm>
        <a:graphic>
          <a:graphicData uri="http://schemas.openxmlformats.org/presentationml/2006/ole">
            <p:oleObj spid="_x0000_s2051" name="Picture" r:id="rId3" imgW="1562040" imgH="38088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01122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Законы сохранения: </a:t>
            </a:r>
            <a:br>
              <a:rPr lang="ru-RU" dirty="0" smtClean="0"/>
            </a:br>
            <a:r>
              <a:rPr lang="ru-RU" dirty="0" smtClean="0"/>
              <a:t>Закон сохранения импульса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4714908" cy="535782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Закон сохранения импульса: </a:t>
            </a:r>
            <a:r>
              <a:rPr lang="ru-RU" b="1" dirty="0" smtClean="0"/>
              <a:t>В замкнутой системе </a:t>
            </a:r>
            <a:r>
              <a:rPr lang="ru-RU" b="1" dirty="0" smtClean="0">
                <a:solidFill>
                  <a:srgbClr val="C00000"/>
                </a:solidFill>
              </a:rPr>
              <a:t>векторная сумма импульсов </a:t>
            </a:r>
            <a:r>
              <a:rPr lang="ru-RU" b="1" dirty="0" smtClean="0"/>
              <a:t>всех тел, входящих в систему, </a:t>
            </a:r>
            <a:r>
              <a:rPr lang="ru-RU" b="1" dirty="0" smtClean="0">
                <a:solidFill>
                  <a:srgbClr val="C00000"/>
                </a:solidFill>
              </a:rPr>
              <a:t>остается постоянной </a:t>
            </a:r>
            <a:r>
              <a:rPr lang="ru-RU" b="1" dirty="0" smtClean="0"/>
              <a:t>при любых взаимодействиях тел этой системы между собой.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нецентральное</a:t>
            </a:r>
            <a:r>
              <a:rPr lang="ru-RU" dirty="0" smtClean="0"/>
              <a:t> соударение</a:t>
            </a:r>
          </a:p>
          <a:p>
            <a:r>
              <a:rPr lang="ru-RU" dirty="0" smtClean="0"/>
              <a:t>1 – импульсы до соударения;         2 – импульсы после соударения;    3 – диаграмма импульсов.</a:t>
            </a:r>
          </a:p>
          <a:p>
            <a:pPr>
              <a:buNone/>
            </a:pPr>
            <a:endParaRPr lang="ru-RU" b="1" dirty="0" smtClean="0"/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572008"/>
            <a:ext cx="37287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72066" y="1428736"/>
            <a:ext cx="37861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Примеры применения закона сохранения импульса:</a:t>
            </a:r>
          </a:p>
          <a:p>
            <a:r>
              <a:rPr lang="ru-RU" dirty="0" smtClean="0"/>
              <a:t>1. Любые столкновения тел (биллиардных шаров, автомобилей, элементарных частиц и т.д.);</a:t>
            </a:r>
          </a:p>
          <a:p>
            <a:r>
              <a:rPr lang="ru-RU" dirty="0" smtClean="0"/>
              <a:t>2. Движение воздушного шарика при выходе из него воздуха;</a:t>
            </a:r>
          </a:p>
          <a:p>
            <a:r>
              <a:rPr lang="ru-RU" dirty="0" smtClean="0"/>
              <a:t>3. Разрывы тел, выстрелы и т.д.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58" y="1428736"/>
            <a:ext cx="4214842" cy="502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30003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2007 г., ДЕМО) А6. </a:t>
            </a:r>
            <a:r>
              <a:rPr lang="ru-RU" sz="2400" dirty="0" smtClean="0">
                <a:solidFill>
                  <a:srgbClr val="002060"/>
                </a:solidFill>
              </a:rPr>
              <a:t>Два автомобиля одинаковой массы </a:t>
            </a:r>
            <a:r>
              <a:rPr lang="en-US" sz="2400" dirty="0" smtClean="0">
                <a:solidFill>
                  <a:srgbClr val="002060"/>
                </a:solidFill>
              </a:rPr>
              <a:t>m</a:t>
            </a:r>
            <a:r>
              <a:rPr lang="ru-RU" sz="2400" dirty="0" smtClean="0">
                <a:solidFill>
                  <a:srgbClr val="002060"/>
                </a:solidFill>
              </a:rPr>
              <a:t> движутся со скоростями </a:t>
            </a:r>
            <a:r>
              <a:rPr lang="en-US" sz="2400" dirty="0" smtClean="0">
                <a:solidFill>
                  <a:srgbClr val="002060"/>
                </a:solidFill>
              </a:rPr>
              <a:t>v</a:t>
            </a:r>
            <a:r>
              <a:rPr lang="ru-RU" sz="2400" dirty="0" smtClean="0">
                <a:solidFill>
                  <a:srgbClr val="002060"/>
                </a:solidFill>
              </a:rPr>
              <a:t> и 2</a:t>
            </a:r>
            <a:r>
              <a:rPr lang="en-US" sz="2400" dirty="0" smtClean="0">
                <a:solidFill>
                  <a:srgbClr val="002060"/>
                </a:solidFill>
              </a:rPr>
              <a:t>v</a:t>
            </a:r>
            <a:r>
              <a:rPr lang="ru-RU" sz="2400" dirty="0" smtClean="0">
                <a:solidFill>
                  <a:srgbClr val="002060"/>
                </a:solidFill>
              </a:rPr>
              <a:t> относительно Земли по одной прямой в противоположных направлениях. Чему равен модуль импульса второго автомобиля в системе отсчета, связанной с первым автомобилем?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857488" y="3357562"/>
            <a:ext cx="3500462" cy="23574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3</a:t>
            </a:r>
            <a:r>
              <a:rPr lang="en-US" sz="3200" dirty="0" err="1" smtClean="0"/>
              <a:t>mv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2</a:t>
            </a:r>
            <a:r>
              <a:rPr lang="en-US" sz="3200" dirty="0" err="1" smtClean="0"/>
              <a:t>mv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mv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0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43932" cy="25717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2007 г., ДЕМО) А9. </a:t>
            </a:r>
            <a:r>
              <a:rPr lang="ru-RU" sz="2400" dirty="0" smtClean="0">
                <a:solidFill>
                  <a:srgbClr val="002060"/>
                </a:solidFill>
              </a:rPr>
              <a:t>Скорость брошенного мяча непосредственно перед ударом о стену была вдвое больше его скорости сразу после удара. При ударе выделилось количество теплоты, равное 15 Дж. Найдите кинетическую энергию мяча перед ударом.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533400" y="2895600"/>
            <a:ext cx="2609840" cy="23574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5 Дж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15 Дж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20 Дж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30 Дж</a:t>
            </a:r>
            <a:endParaRPr lang="ru-RU" sz="3200" dirty="0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214686"/>
            <a:ext cx="48773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5143536" cy="2786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2008 г., ДЕМО) А6. </a:t>
            </a:r>
            <a:r>
              <a:rPr lang="ru-RU" sz="2400" dirty="0" smtClean="0">
                <a:solidFill>
                  <a:srgbClr val="002060"/>
                </a:solidFill>
              </a:rPr>
              <a:t>Шары одинаковой массы движутся так, как показано на рисунке, и абсолютно </a:t>
            </a:r>
            <a:r>
              <a:rPr lang="ru-RU" sz="2400" dirty="0" err="1" smtClean="0">
                <a:solidFill>
                  <a:srgbClr val="002060"/>
                </a:solidFill>
              </a:rPr>
              <a:t>неупруго</a:t>
            </a:r>
            <a:r>
              <a:rPr lang="ru-RU" sz="2400" dirty="0" smtClean="0">
                <a:solidFill>
                  <a:srgbClr val="002060"/>
                </a:solidFill>
              </a:rPr>
              <a:t> соударяются. Как будет направлен импульс шаров после соударения?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571480"/>
            <a:ext cx="3148023" cy="285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80010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4000504"/>
            <a:ext cx="104215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45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43932" cy="30003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2008 г., ДЕМО) А9. </a:t>
            </a:r>
            <a:r>
              <a:rPr lang="ru-RU" sz="2400" dirty="0" smtClean="0">
                <a:solidFill>
                  <a:srgbClr val="002060"/>
                </a:solidFill>
              </a:rPr>
              <a:t>Пластилиновый шар массой 0,1 кг имеет скорость 1 м/с. Он налетает на неподвижную тележку массой 0,1 кг, прикрепленную к пружине, и прилипает к тележке (см. рисунок). Чему равна полная механическая энергия системы при ее дальнейших колебаниях? Трением пренебречь.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3929066"/>
            <a:ext cx="3214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0,1 Дж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0,5 Дж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0,05 Дж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0,025 Дж 	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7514" y="4071942"/>
            <a:ext cx="555073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43932" cy="25717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2009 г., ДЕМО) А4. </a:t>
            </a:r>
            <a:r>
              <a:rPr lang="ru-RU" sz="2400" dirty="0" smtClean="0">
                <a:solidFill>
                  <a:srgbClr val="002060"/>
                </a:solidFill>
              </a:rPr>
              <a:t>Легковой автомобиль и грузовик движутся со скоростями </a:t>
            </a:r>
            <a:r>
              <a:rPr lang="ru-RU" sz="2400" i="1" dirty="0" smtClean="0">
                <a:solidFill>
                  <a:srgbClr val="002060"/>
                </a:solidFill>
              </a:rPr>
              <a:t>υ</a:t>
            </a:r>
            <a:r>
              <a:rPr lang="ru-RU" sz="2400" i="1" baseline="-25000" dirty="0" smtClean="0">
                <a:solidFill>
                  <a:srgbClr val="002060"/>
                </a:solidFill>
              </a:rPr>
              <a:t>1</a:t>
            </a:r>
            <a:r>
              <a:rPr lang="ru-RU" sz="2400" baseline="300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= 108 км/ч и </a:t>
            </a:r>
            <a:r>
              <a:rPr lang="ru-RU" sz="2400" i="1" dirty="0" smtClean="0">
                <a:solidFill>
                  <a:srgbClr val="002060"/>
                </a:solidFill>
              </a:rPr>
              <a:t>υ</a:t>
            </a:r>
            <a:r>
              <a:rPr lang="ru-RU" sz="2400" i="1" baseline="-25000" dirty="0" smtClean="0">
                <a:solidFill>
                  <a:srgbClr val="002060"/>
                </a:solidFill>
              </a:rPr>
              <a:t>2</a:t>
            </a:r>
            <a:r>
              <a:rPr lang="ru-RU" sz="2400" i="1" baseline="300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= 54 км/ч. Масса легкового автомобиля </a:t>
            </a:r>
            <a:r>
              <a:rPr lang="ru-RU" sz="2400" i="1" dirty="0" err="1" smtClean="0">
                <a:solidFill>
                  <a:srgbClr val="002060"/>
                </a:solidFill>
              </a:rPr>
              <a:t>m</a:t>
            </a:r>
            <a:r>
              <a:rPr lang="ru-RU" sz="2400" i="1" dirty="0" smtClean="0">
                <a:solidFill>
                  <a:srgbClr val="002060"/>
                </a:solidFill>
              </a:rPr>
              <a:t> = 1000 кг. </a:t>
            </a:r>
            <a:r>
              <a:rPr lang="ru-RU" sz="2400" dirty="0" smtClean="0">
                <a:solidFill>
                  <a:srgbClr val="002060"/>
                </a:solidFill>
              </a:rPr>
              <a:t>Какова масса грузовика, если отношение импульса грузовика к импульсу легкового автомобиля равно </a:t>
            </a:r>
            <a:r>
              <a:rPr lang="ru-RU" sz="2400" i="1" dirty="0" smtClean="0">
                <a:solidFill>
                  <a:srgbClr val="002060"/>
                </a:solidFill>
              </a:rPr>
              <a:t>1,5?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108" y="3500438"/>
            <a:ext cx="3214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3000 кг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4500 кг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1500 кг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1000 кг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43932" cy="20002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2009 г., ДЕМО) А5. </a:t>
            </a:r>
            <a:r>
              <a:rPr lang="ru-RU" sz="2400" dirty="0" smtClean="0">
                <a:solidFill>
                  <a:srgbClr val="002060"/>
                </a:solidFill>
              </a:rPr>
              <a:t>Санки массой </a:t>
            </a:r>
            <a:r>
              <a:rPr lang="ru-RU" sz="2400" i="1" dirty="0" err="1" smtClean="0">
                <a:solidFill>
                  <a:srgbClr val="002060"/>
                </a:solidFill>
              </a:rPr>
              <a:t>m</a:t>
            </a:r>
            <a:r>
              <a:rPr lang="ru-RU" sz="2400" i="1" dirty="0" smtClean="0">
                <a:solidFill>
                  <a:srgbClr val="002060"/>
                </a:solidFill>
              </a:rPr>
              <a:t> тянут в гору с постоянной скоростью. Когда санки поднимутся на высоту </a:t>
            </a:r>
            <a:r>
              <a:rPr lang="ru-RU" sz="2400" i="1" dirty="0" err="1" smtClean="0">
                <a:solidFill>
                  <a:srgbClr val="002060"/>
                </a:solidFill>
              </a:rPr>
              <a:t>h</a:t>
            </a:r>
            <a:r>
              <a:rPr lang="ru-RU" sz="2400" i="1" dirty="0" smtClean="0">
                <a:solidFill>
                  <a:srgbClr val="002060"/>
                </a:solidFill>
              </a:rPr>
              <a:t> от первоначального положения, их полная механическая энергия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3500438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не изменится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увеличится на </a:t>
            </a:r>
            <a:r>
              <a:rPr lang="en-US" sz="2400" i="1" dirty="0" err="1" smtClean="0"/>
              <a:t>mgh</a:t>
            </a:r>
            <a:r>
              <a:rPr lang="en-US" sz="2400" i="1" dirty="0" smtClean="0"/>
              <a:t> </a:t>
            </a:r>
            <a:endParaRPr lang="ru-RU" sz="2400" i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будет неизвестна, так как не задан наклон горки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будет неизвестна, так как не задан коэффициент трения 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43932" cy="20002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(ЕГЭ 2010 г., ДЕМО) А4. </a:t>
            </a:r>
            <a:r>
              <a:rPr lang="ru-RU" sz="2400" dirty="0" smtClean="0">
                <a:solidFill>
                  <a:srgbClr val="002060"/>
                </a:solidFill>
              </a:rPr>
              <a:t>Тело движется по прямой. Под действием постоянной силы величиной 4 Н за 2 с импульс тела увеличился и стал равен 20 </a:t>
            </a:r>
            <a:r>
              <a:rPr lang="ru-RU" sz="2400" dirty="0" err="1" smtClean="0">
                <a:solidFill>
                  <a:srgbClr val="002060"/>
                </a:solidFill>
              </a:rPr>
              <a:t>кг⋅м</a:t>
            </a:r>
            <a:r>
              <a:rPr lang="ru-RU" sz="2400" dirty="0" smtClean="0">
                <a:solidFill>
                  <a:srgbClr val="002060"/>
                </a:solidFill>
              </a:rPr>
              <a:t>/с. Первоначальный импульс тела равен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3429000"/>
            <a:ext cx="3000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4 </a:t>
            </a:r>
            <a:r>
              <a:rPr lang="ru-RU" sz="2400" dirty="0" err="1" smtClean="0"/>
              <a:t>кг⋅м</a:t>
            </a:r>
            <a:r>
              <a:rPr lang="ru-RU" sz="2400" dirty="0" smtClean="0"/>
              <a:t>/с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8 </a:t>
            </a:r>
            <a:r>
              <a:rPr lang="ru-RU" sz="2400" dirty="0" err="1" smtClean="0"/>
              <a:t>кг⋅м</a:t>
            </a:r>
            <a:r>
              <a:rPr lang="ru-RU" sz="2400" dirty="0" smtClean="0"/>
              <a:t>/с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12 </a:t>
            </a:r>
            <a:r>
              <a:rPr lang="ru-RU" sz="2400" dirty="0" err="1" smtClean="0"/>
              <a:t>кг⋅м</a:t>
            </a:r>
            <a:r>
              <a:rPr lang="ru-RU" sz="2400" dirty="0" smtClean="0"/>
              <a:t>/с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18 </a:t>
            </a:r>
            <a:r>
              <a:rPr lang="ru-RU" sz="2400" dirty="0" err="1" smtClean="0"/>
              <a:t>кг⋅м</a:t>
            </a:r>
            <a:r>
              <a:rPr lang="ru-RU" sz="2400" dirty="0" smtClean="0"/>
              <a:t>/с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6357950" y="857232"/>
            <a:ext cx="2500330" cy="3857652"/>
          </a:xfrm>
        </p:spPr>
        <p:txBody>
          <a:bodyPr vert="vert270">
            <a:normAutofit/>
          </a:bodyPr>
          <a:lstStyle/>
          <a:p>
            <a:pPr algn="r" eaLnBrk="1" hangingPunct="1"/>
            <a:r>
              <a:rPr lang="ru-RU" sz="2800" dirty="0" smtClean="0"/>
              <a:t>Используемая</a:t>
            </a:r>
            <a:br>
              <a:rPr lang="ru-RU" sz="2800" dirty="0" smtClean="0"/>
            </a:br>
            <a:r>
              <a:rPr lang="ru-RU" sz="2800" dirty="0" smtClean="0"/>
              <a:t> литература</a:t>
            </a:r>
          </a:p>
        </p:txBody>
      </p:sp>
      <p:sp>
        <p:nvSpPr>
          <p:cNvPr id="63491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5686436" cy="6215106"/>
          </a:xfrm>
        </p:spPr>
        <p:txBody>
          <a:bodyPr>
            <a:normAutofit fontScale="77500" lnSpcReduction="20000"/>
          </a:bodyPr>
          <a:lstStyle/>
          <a:p>
            <a:pPr marL="388620" lvl="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 </a:t>
            </a:r>
            <a:r>
              <a:rPr lang="en-US" b="1" u="sng" dirty="0" err="1" smtClean="0">
                <a:solidFill>
                  <a:schemeClr val="tx1"/>
                </a:solidFill>
                <a:hlinkClick r:id="rId2"/>
              </a:rPr>
              <a:t>Physel</a:t>
            </a:r>
            <a:r>
              <a:rPr lang="ru-RU" b="1" u="sng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lang="en-US" b="1" u="sng" dirty="0" err="1" smtClean="0">
                <a:solidFill>
                  <a:schemeClr val="tx1"/>
                </a:solidFill>
                <a:hlinkClick r:id="rId2"/>
              </a:rPr>
              <a:t>ru</a:t>
            </a:r>
            <a:r>
              <a:rPr lang="ru-RU" b="1" dirty="0" smtClean="0">
                <a:solidFill>
                  <a:schemeClr val="tx1"/>
                </a:solidFill>
              </a:rPr>
              <a:t> [Текст, рисунки]/ </a:t>
            </a:r>
            <a:r>
              <a:rPr lang="en-US" b="1" dirty="0" smtClean="0">
                <a:solidFill>
                  <a:schemeClr val="tx1"/>
                </a:solidFill>
              </a:rPr>
              <a:t>http</a:t>
            </a:r>
            <a:r>
              <a:rPr lang="ru-RU" b="1" dirty="0" smtClean="0">
                <a:solidFill>
                  <a:schemeClr val="tx1"/>
                </a:solidFill>
              </a:rPr>
              <a:t>://</a:t>
            </a:r>
            <a:r>
              <a:rPr lang="en-US" b="1" dirty="0" smtClean="0">
                <a:solidFill>
                  <a:schemeClr val="tx1"/>
                </a:solidFill>
              </a:rPr>
              <a:t>www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en-US" b="1" dirty="0" err="1" smtClean="0">
                <a:solidFill>
                  <a:schemeClr val="tx1"/>
                </a:solidFill>
              </a:rPr>
              <a:t>physel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en-US" b="1" dirty="0" err="1" smtClean="0">
                <a:solidFill>
                  <a:schemeClr val="tx1"/>
                </a:solidFill>
              </a:rPr>
              <a:t>ru</a:t>
            </a:r>
            <a:r>
              <a:rPr lang="ru-RU" b="1" dirty="0" smtClean="0">
                <a:solidFill>
                  <a:schemeClr val="tx1"/>
                </a:solidFill>
              </a:rPr>
              <a:t>/</a:t>
            </a:r>
            <a:r>
              <a:rPr lang="en-US" b="1" dirty="0" err="1" smtClean="0">
                <a:solidFill>
                  <a:schemeClr val="tx1"/>
                </a:solidFill>
              </a:rPr>
              <a:t>mainmenu</a:t>
            </a:r>
            <a:r>
              <a:rPr lang="ru-RU" b="1" dirty="0" smtClean="0">
                <a:solidFill>
                  <a:schemeClr val="tx1"/>
                </a:solidFill>
              </a:rPr>
              <a:t>-4/--</a:t>
            </a:r>
            <a:r>
              <a:rPr lang="en-US" b="1" dirty="0" err="1" smtClean="0">
                <a:solidFill>
                  <a:schemeClr val="tx1"/>
                </a:solidFill>
              </a:rPr>
              <a:t>mainmenu</a:t>
            </a:r>
            <a:r>
              <a:rPr lang="ru-RU" b="1" dirty="0" smtClean="0">
                <a:solidFill>
                  <a:schemeClr val="tx1"/>
                </a:solidFill>
              </a:rPr>
              <a:t>-9/97-</a:t>
            </a:r>
            <a:r>
              <a:rPr lang="en-US" b="1" dirty="0" smtClean="0">
                <a:solidFill>
                  <a:schemeClr val="tx1"/>
                </a:solidFill>
              </a:rPr>
              <a:t>s</a:t>
            </a:r>
            <a:r>
              <a:rPr lang="ru-RU" b="1" dirty="0" smtClean="0">
                <a:solidFill>
                  <a:schemeClr val="tx1"/>
                </a:solidFill>
              </a:rPr>
              <a:t>-94----.</a:t>
            </a:r>
            <a:r>
              <a:rPr lang="en-US" b="1" dirty="0" smtClean="0">
                <a:solidFill>
                  <a:schemeClr val="tx1"/>
                </a:solidFill>
              </a:rPr>
              <a:t>html </a:t>
            </a:r>
            <a:endParaRPr lang="ru-RU" dirty="0" smtClean="0">
              <a:solidFill>
                <a:schemeClr val="tx1"/>
              </a:solidFill>
            </a:endParaRPr>
          </a:p>
          <a:p>
            <a:pPr marL="388620" lvl="0" indent="-342900">
              <a:buFont typeface="+mj-lt"/>
              <a:buAutoNum type="arabicPeriod"/>
            </a:pPr>
            <a:r>
              <a:rPr lang="ru-RU" b="1" dirty="0" err="1" smtClean="0">
                <a:solidFill>
                  <a:schemeClr val="tx1"/>
                </a:solidFill>
              </a:rPr>
              <a:t>Андрус</a:t>
            </a:r>
            <a:r>
              <a:rPr lang="ru-RU" b="1" dirty="0" smtClean="0">
                <a:solidFill>
                  <a:schemeClr val="tx1"/>
                </a:solidFill>
              </a:rPr>
              <a:t> В.Ф. РАБОТА, МОЩНОСТЬ, ЭНЕРГИЯ [Текст, рисунки]/ </a:t>
            </a:r>
            <a:r>
              <a:rPr lang="en-US" b="1" u="sng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ru-RU" b="1" u="sng" dirty="0" smtClean="0">
                <a:solidFill>
                  <a:schemeClr val="tx1"/>
                </a:solidFill>
                <a:hlinkClick r:id="rId3"/>
              </a:rPr>
              <a:t>://</a:t>
            </a:r>
            <a:r>
              <a:rPr lang="en-US" b="1" u="sng" dirty="0" smtClean="0">
                <a:solidFill>
                  <a:schemeClr val="tx1"/>
                </a:solidFill>
                <a:hlinkClick r:id="rId3"/>
              </a:rPr>
              <a:t>www</a:t>
            </a:r>
            <a:r>
              <a:rPr lang="ru-RU" b="1" u="sng" dirty="0" smtClean="0">
                <a:solidFill>
                  <a:schemeClr val="tx1"/>
                </a:solidFill>
                <a:hlinkClick r:id="rId3"/>
              </a:rPr>
              <a:t>.</a:t>
            </a:r>
            <a:r>
              <a:rPr lang="en-US" b="1" u="sng" dirty="0" err="1" smtClean="0">
                <a:solidFill>
                  <a:schemeClr val="tx1"/>
                </a:solidFill>
                <a:hlinkClick r:id="rId3"/>
              </a:rPr>
              <a:t>ntpo</a:t>
            </a:r>
            <a:r>
              <a:rPr lang="ru-RU" b="1" u="sng" dirty="0" smtClean="0">
                <a:solidFill>
                  <a:schemeClr val="tx1"/>
                </a:solidFill>
                <a:hlinkClick r:id="rId3"/>
              </a:rPr>
              <a:t>.</a:t>
            </a:r>
            <a:r>
              <a:rPr lang="en-US" b="1" u="sng" dirty="0" smtClean="0">
                <a:solidFill>
                  <a:schemeClr val="tx1"/>
                </a:solidFill>
                <a:hlinkClick r:id="rId3"/>
              </a:rPr>
              <a:t>com</a:t>
            </a:r>
            <a:r>
              <a:rPr lang="ru-RU" b="1" u="sng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en-US" b="1" u="sng" dirty="0" smtClean="0">
                <a:solidFill>
                  <a:schemeClr val="tx1"/>
                </a:solidFill>
                <a:hlinkClick r:id="rId3"/>
              </a:rPr>
              <a:t>physics</a:t>
            </a:r>
            <a:r>
              <a:rPr lang="ru-RU" b="1" u="sng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en-US" b="1" u="sng" dirty="0" smtClean="0">
                <a:solidFill>
                  <a:schemeClr val="tx1"/>
                </a:solidFill>
                <a:hlinkClick r:id="rId3"/>
              </a:rPr>
              <a:t>opening</a:t>
            </a:r>
            <a:r>
              <a:rPr lang="ru-RU" b="1" u="sng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en-US" b="1" u="sng" dirty="0" smtClean="0">
                <a:solidFill>
                  <a:schemeClr val="tx1"/>
                </a:solidFill>
                <a:hlinkClick r:id="rId3"/>
              </a:rPr>
              <a:t>open</a:t>
            </a:r>
            <a:r>
              <a:rPr lang="ru-RU" b="1" u="sng" dirty="0" smtClean="0">
                <a:solidFill>
                  <a:schemeClr val="tx1"/>
                </a:solidFill>
                <a:hlinkClick r:id="rId3"/>
              </a:rPr>
              <a:t>2000_2/31.</a:t>
            </a:r>
            <a:r>
              <a:rPr lang="en-US" b="1" u="sng" dirty="0" err="1" smtClean="0">
                <a:solidFill>
                  <a:schemeClr val="tx1"/>
                </a:solidFill>
                <a:hlinkClick r:id="rId3"/>
              </a:rPr>
              <a:t>shtml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388620" lvl="0" indent="-342900">
              <a:buFont typeface="+mj-lt"/>
              <a:buAutoNum type="arabicPeriod"/>
            </a:pPr>
            <a:r>
              <a:rPr lang="ru-RU" b="1" dirty="0" err="1" smtClean="0">
                <a:solidFill>
                  <a:schemeClr val="tx1"/>
                </a:solidFill>
              </a:rPr>
              <a:t>Балдина</a:t>
            </a:r>
            <a:r>
              <a:rPr lang="ru-RU" b="1" dirty="0" smtClean="0">
                <a:solidFill>
                  <a:schemeClr val="tx1"/>
                </a:solidFill>
              </a:rPr>
              <a:t> Е.А. </a:t>
            </a:r>
            <a:r>
              <a:rPr lang="ru-RU" b="1" i="1" dirty="0" err="1" smtClean="0">
                <a:solidFill>
                  <a:schemeClr val="tx1"/>
                </a:solidFill>
              </a:rPr>
              <a:t>Класс!</a:t>
            </a:r>
            <a:r>
              <a:rPr lang="ru-RU" b="1" dirty="0" err="1" smtClean="0">
                <a:solidFill>
                  <a:schemeClr val="tx1"/>
                </a:solidFill>
              </a:rPr>
              <a:t>ная</a:t>
            </a:r>
            <a:r>
              <a:rPr lang="ru-RU" b="1" dirty="0" smtClean="0">
                <a:solidFill>
                  <a:schemeClr val="tx1"/>
                </a:solidFill>
              </a:rPr>
              <a:t> физика для любознательных [Текст, анимации]/ </a:t>
            </a:r>
            <a:r>
              <a:rPr lang="en-US" b="1" dirty="0" smtClean="0">
                <a:solidFill>
                  <a:schemeClr val="tx1"/>
                </a:solidFill>
              </a:rPr>
              <a:t>http</a:t>
            </a:r>
            <a:r>
              <a:rPr lang="ru-RU" b="1" dirty="0" smtClean="0">
                <a:solidFill>
                  <a:schemeClr val="tx1"/>
                </a:solidFill>
              </a:rPr>
              <a:t>://</a:t>
            </a:r>
            <a:r>
              <a:rPr lang="en-US" b="1" dirty="0" smtClean="0">
                <a:solidFill>
                  <a:schemeClr val="tx1"/>
                </a:solidFill>
              </a:rPr>
              <a:t>www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en-US" b="1" dirty="0" err="1" smtClean="0">
                <a:solidFill>
                  <a:schemeClr val="tx1"/>
                </a:solidFill>
              </a:rPr>
              <a:t>yaplakal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en-US" b="1" dirty="0" smtClean="0">
                <a:solidFill>
                  <a:schemeClr val="tx1"/>
                </a:solidFill>
              </a:rPr>
              <a:t>com</a:t>
            </a:r>
            <a:r>
              <a:rPr lang="ru-RU" b="1" dirty="0" smtClean="0">
                <a:solidFill>
                  <a:schemeClr val="tx1"/>
                </a:solidFill>
              </a:rPr>
              <a:t>/</a:t>
            </a:r>
            <a:r>
              <a:rPr lang="en-US" b="1" dirty="0" smtClean="0">
                <a:solidFill>
                  <a:schemeClr val="tx1"/>
                </a:solidFill>
              </a:rPr>
              <a:t>forum</a:t>
            </a:r>
            <a:r>
              <a:rPr lang="ru-RU" b="1" dirty="0" smtClean="0">
                <a:solidFill>
                  <a:schemeClr val="tx1"/>
                </a:solidFill>
              </a:rPr>
              <a:t>2/</a:t>
            </a:r>
            <a:r>
              <a:rPr lang="en-US" b="1" dirty="0" smtClean="0">
                <a:solidFill>
                  <a:schemeClr val="tx1"/>
                </a:solidFill>
              </a:rPr>
              <a:t>topic</a:t>
            </a:r>
            <a:r>
              <a:rPr lang="ru-RU" b="1" dirty="0" smtClean="0">
                <a:solidFill>
                  <a:schemeClr val="tx1"/>
                </a:solidFill>
              </a:rPr>
              <a:t>246641.</a:t>
            </a:r>
            <a:r>
              <a:rPr lang="en-US" b="1" dirty="0" smtClean="0">
                <a:solidFill>
                  <a:schemeClr val="tx1"/>
                </a:solidFill>
              </a:rPr>
              <a:t>html </a:t>
            </a:r>
            <a:endParaRPr lang="ru-RU" dirty="0" smtClean="0">
              <a:solidFill>
                <a:schemeClr val="tx1"/>
              </a:solidFill>
            </a:endParaRPr>
          </a:p>
          <a:p>
            <a:pPr marL="38862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Берков, А.В. и др. Самое полное издание типовых вариантов реальных заданий ЕГЭ 2010, Физика [Текст]: учебное пособие для выпускников. ср. учеб. заведений   / А.В. Берков, В.А. Грибов. – ООО "Издательство </a:t>
            </a:r>
            <a:r>
              <a:rPr lang="ru-RU" b="1" dirty="0" err="1" smtClean="0">
                <a:solidFill>
                  <a:schemeClr val="tx1"/>
                </a:solidFill>
              </a:rPr>
              <a:t>Астрель</a:t>
            </a:r>
            <a:r>
              <a:rPr lang="ru-RU" b="1" dirty="0" smtClean="0">
                <a:solidFill>
                  <a:schemeClr val="tx1"/>
                </a:solidFill>
              </a:rPr>
              <a:t>", 2009. – 160 с. </a:t>
            </a:r>
            <a:endParaRPr lang="ru-RU" dirty="0" smtClean="0">
              <a:solidFill>
                <a:schemeClr val="tx1"/>
              </a:solidFill>
            </a:endParaRPr>
          </a:p>
          <a:p>
            <a:pPr marL="38862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Импульс. Закон сохранения импульса// </a:t>
            </a:r>
            <a:r>
              <a:rPr lang="en-US" b="1" u="sng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ru-RU" b="1" u="sng" dirty="0" smtClean="0">
                <a:solidFill>
                  <a:schemeClr val="tx1"/>
                </a:solidFill>
                <a:hlinkClick r:id="rId4"/>
              </a:rPr>
              <a:t>://</a:t>
            </a:r>
            <a:r>
              <a:rPr lang="en-US" b="1" u="sng" dirty="0" smtClean="0">
                <a:solidFill>
                  <a:schemeClr val="tx1"/>
                </a:solidFill>
                <a:hlinkClick r:id="rId4"/>
              </a:rPr>
              <a:t>www</a:t>
            </a:r>
            <a:r>
              <a:rPr lang="ru-RU" b="1" u="sng" dirty="0" smtClean="0">
                <a:solidFill>
                  <a:schemeClr val="tx1"/>
                </a:solidFill>
                <a:hlinkClick r:id="rId4"/>
              </a:rPr>
              <a:t>.</a:t>
            </a:r>
            <a:r>
              <a:rPr lang="en-US" b="1" u="sng" dirty="0" err="1" smtClean="0">
                <a:solidFill>
                  <a:schemeClr val="tx1"/>
                </a:solidFill>
                <a:hlinkClick r:id="rId4"/>
              </a:rPr>
              <a:t>edu</a:t>
            </a:r>
            <a:r>
              <a:rPr lang="ru-RU" b="1" u="sng" dirty="0" smtClean="0">
                <a:solidFill>
                  <a:schemeClr val="tx1"/>
                </a:solidFill>
                <a:hlinkClick r:id="rId4"/>
              </a:rPr>
              <a:t>.</a:t>
            </a:r>
            <a:r>
              <a:rPr lang="en-US" b="1" u="sng" dirty="0" err="1" smtClean="0">
                <a:solidFill>
                  <a:schemeClr val="tx1"/>
                </a:solidFill>
                <a:hlinkClick r:id="rId4"/>
              </a:rPr>
              <a:t>delfa</a:t>
            </a:r>
            <a:r>
              <a:rPr lang="ru-RU" b="1" u="sng" dirty="0" smtClean="0">
                <a:solidFill>
                  <a:schemeClr val="tx1"/>
                </a:solidFill>
                <a:hlinkClick r:id="rId4"/>
              </a:rPr>
              <a:t>.</a:t>
            </a:r>
            <a:r>
              <a:rPr lang="en-US" b="1" u="sng" dirty="0" smtClean="0">
                <a:solidFill>
                  <a:schemeClr val="tx1"/>
                </a:solidFill>
                <a:hlinkClick r:id="rId4"/>
              </a:rPr>
              <a:t>net</a:t>
            </a:r>
            <a:r>
              <a:rPr lang="ru-RU" b="1" u="sng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US" b="1" u="sng" dirty="0" smtClean="0">
                <a:solidFill>
                  <a:schemeClr val="tx1"/>
                </a:solidFill>
                <a:hlinkClick r:id="rId4"/>
              </a:rPr>
              <a:t>CONSP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38862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Касьянов, В.А. Физика, 11 класс [Текст]: учебник для общеобразовательных школ / В.А. Касьянов. – ООО "Дрофа", 2004. – 116 с. </a:t>
            </a:r>
            <a:endParaRPr lang="ru-RU" dirty="0" smtClean="0">
              <a:solidFill>
                <a:schemeClr val="tx1"/>
              </a:solidFill>
            </a:endParaRPr>
          </a:p>
          <a:p>
            <a:pPr marL="38862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Момент силы. </a:t>
            </a:r>
            <a:r>
              <a:rPr lang="ru-RU" b="1" dirty="0" err="1" smtClean="0">
                <a:solidFill>
                  <a:schemeClr val="tx1"/>
                </a:solidFill>
              </a:rPr>
              <a:t>ВикипедиЯ</a:t>
            </a:r>
            <a:r>
              <a:rPr lang="ru-RU" b="1" dirty="0" smtClean="0">
                <a:solidFill>
                  <a:schemeClr val="tx1"/>
                </a:solidFill>
              </a:rPr>
              <a:t> [текст, рисунок]/</a:t>
            </a:r>
            <a:r>
              <a:rPr lang="en-US" b="1" dirty="0" smtClean="0">
                <a:solidFill>
                  <a:schemeClr val="tx1"/>
                </a:solidFill>
              </a:rPr>
              <a:t>http</a:t>
            </a:r>
            <a:r>
              <a:rPr lang="ru-RU" b="1" dirty="0" smtClean="0">
                <a:solidFill>
                  <a:schemeClr val="tx1"/>
                </a:solidFill>
              </a:rPr>
              <a:t>://</a:t>
            </a:r>
            <a:r>
              <a:rPr lang="en-US" b="1" dirty="0" err="1" smtClean="0">
                <a:solidFill>
                  <a:schemeClr val="tx1"/>
                </a:solidFill>
              </a:rPr>
              <a:t>ru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en-US" b="1" dirty="0" err="1" smtClean="0">
                <a:solidFill>
                  <a:schemeClr val="tx1"/>
                </a:solidFill>
              </a:rPr>
              <a:t>wikipedia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en-US" b="1" dirty="0" smtClean="0">
                <a:solidFill>
                  <a:schemeClr val="tx1"/>
                </a:solidFill>
              </a:rPr>
              <a:t>org</a:t>
            </a:r>
            <a:r>
              <a:rPr lang="ru-RU" b="1" dirty="0" smtClean="0">
                <a:solidFill>
                  <a:schemeClr val="tx1"/>
                </a:solidFill>
              </a:rPr>
              <a:t>/</a:t>
            </a:r>
            <a:r>
              <a:rPr lang="en-US" b="1" dirty="0" smtClean="0">
                <a:solidFill>
                  <a:schemeClr val="tx1"/>
                </a:solidFill>
              </a:rPr>
              <a:t>wiki</a:t>
            </a:r>
            <a:r>
              <a:rPr lang="ru-RU" b="1" dirty="0" smtClean="0">
                <a:solidFill>
                  <a:schemeClr val="tx1"/>
                </a:solidFill>
              </a:rPr>
              <a:t>/%</a:t>
            </a:r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ru-RU" b="1" dirty="0" smtClean="0">
                <a:solidFill>
                  <a:schemeClr val="tx1"/>
                </a:solidFill>
              </a:rPr>
              <a:t>0%9</a:t>
            </a:r>
            <a:r>
              <a:rPr lang="en-US" b="1" dirty="0" smtClean="0">
                <a:solidFill>
                  <a:schemeClr val="tx1"/>
                </a:solidFill>
              </a:rPr>
              <a:t>C</a:t>
            </a:r>
            <a:r>
              <a:rPr lang="ru-RU" b="1" dirty="0" smtClean="0">
                <a:solidFill>
                  <a:schemeClr val="tx1"/>
                </a:solidFill>
              </a:rPr>
              <a:t>%</a:t>
            </a:r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ru-RU" b="1" dirty="0" smtClean="0">
                <a:solidFill>
                  <a:schemeClr val="tx1"/>
                </a:solidFill>
              </a:rPr>
              <a:t>0%</a:t>
            </a:r>
            <a:r>
              <a:rPr lang="en-US" b="1" dirty="0" smtClean="0">
                <a:solidFill>
                  <a:schemeClr val="tx1"/>
                </a:solidFill>
              </a:rPr>
              <a:t>BE</a:t>
            </a:r>
            <a:r>
              <a:rPr lang="ru-RU" b="1" dirty="0" smtClean="0">
                <a:solidFill>
                  <a:schemeClr val="tx1"/>
                </a:solidFill>
              </a:rPr>
              <a:t>%</a:t>
            </a:r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ru-RU" b="1" dirty="0" smtClean="0">
                <a:solidFill>
                  <a:schemeClr val="tx1"/>
                </a:solidFill>
              </a:rPr>
              <a:t>0%</a:t>
            </a:r>
            <a:r>
              <a:rPr lang="en-US" b="1" dirty="0" smtClean="0">
                <a:solidFill>
                  <a:schemeClr val="tx1"/>
                </a:solidFill>
              </a:rPr>
              <a:t>BC</a:t>
            </a:r>
            <a:r>
              <a:rPr lang="ru-RU" b="1" dirty="0" smtClean="0">
                <a:solidFill>
                  <a:schemeClr val="tx1"/>
                </a:solidFill>
              </a:rPr>
              <a:t>%</a:t>
            </a:r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ru-RU" b="1" dirty="0" smtClean="0">
                <a:solidFill>
                  <a:schemeClr val="tx1"/>
                </a:solidFill>
              </a:rPr>
              <a:t>0%</a:t>
            </a:r>
            <a:r>
              <a:rPr lang="en-US" b="1" dirty="0" smtClean="0">
                <a:solidFill>
                  <a:schemeClr val="tx1"/>
                </a:solidFill>
              </a:rPr>
              <a:t>B</a:t>
            </a:r>
            <a:r>
              <a:rPr lang="ru-RU" b="1" dirty="0" smtClean="0">
                <a:solidFill>
                  <a:schemeClr val="tx1"/>
                </a:solidFill>
              </a:rPr>
              <a:t>5%</a:t>
            </a:r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ru-RU" b="1" dirty="0" smtClean="0">
                <a:solidFill>
                  <a:schemeClr val="tx1"/>
                </a:solidFill>
              </a:rPr>
              <a:t>0%</a:t>
            </a:r>
            <a:r>
              <a:rPr lang="en-US" b="1" dirty="0" smtClean="0">
                <a:solidFill>
                  <a:schemeClr val="tx1"/>
                </a:solidFill>
              </a:rPr>
              <a:t>BD</a:t>
            </a:r>
            <a:r>
              <a:rPr lang="ru-RU" b="1" dirty="0" smtClean="0">
                <a:solidFill>
                  <a:schemeClr val="tx1"/>
                </a:solidFill>
              </a:rPr>
              <a:t>%</a:t>
            </a:r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ru-RU" b="1" dirty="0" smtClean="0">
                <a:solidFill>
                  <a:schemeClr val="tx1"/>
                </a:solidFill>
              </a:rPr>
              <a:t>1%82_%</a:t>
            </a:r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ru-RU" b="1" dirty="0" smtClean="0">
                <a:solidFill>
                  <a:schemeClr val="tx1"/>
                </a:solidFill>
              </a:rPr>
              <a:t>1%81%</a:t>
            </a:r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ru-RU" b="1" dirty="0" smtClean="0">
                <a:solidFill>
                  <a:schemeClr val="tx1"/>
                </a:solidFill>
              </a:rPr>
              <a:t>0%</a:t>
            </a:r>
            <a:r>
              <a:rPr lang="en-US" b="1" dirty="0" smtClean="0">
                <a:solidFill>
                  <a:schemeClr val="tx1"/>
                </a:solidFill>
              </a:rPr>
              <a:t>B</a:t>
            </a:r>
            <a:r>
              <a:rPr lang="ru-RU" b="1" dirty="0" smtClean="0">
                <a:solidFill>
                  <a:schemeClr val="tx1"/>
                </a:solidFill>
              </a:rPr>
              <a:t>8%</a:t>
            </a:r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ru-RU" b="1" dirty="0" smtClean="0">
                <a:solidFill>
                  <a:schemeClr val="tx1"/>
                </a:solidFill>
              </a:rPr>
              <a:t>0%</a:t>
            </a:r>
            <a:r>
              <a:rPr lang="en-US" b="1" dirty="0" smtClean="0">
                <a:solidFill>
                  <a:schemeClr val="tx1"/>
                </a:solidFill>
              </a:rPr>
              <a:t>BB</a:t>
            </a:r>
            <a:r>
              <a:rPr lang="ru-RU" b="1" dirty="0" smtClean="0">
                <a:solidFill>
                  <a:schemeClr val="tx1"/>
                </a:solidFill>
              </a:rPr>
              <a:t>%</a:t>
            </a:r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ru-RU" b="1" dirty="0" smtClean="0">
                <a:solidFill>
                  <a:schemeClr val="tx1"/>
                </a:solidFill>
              </a:rPr>
              <a:t>1%8</a:t>
            </a:r>
            <a:r>
              <a:rPr lang="en-US" b="1" dirty="0" smtClean="0">
                <a:solidFill>
                  <a:schemeClr val="tx1"/>
                </a:solidFill>
              </a:rPr>
              <a:t>B </a:t>
            </a:r>
            <a:endParaRPr lang="ru-RU" dirty="0" smtClean="0">
              <a:solidFill>
                <a:schemeClr val="tx1"/>
              </a:solidFill>
            </a:endParaRPr>
          </a:p>
          <a:p>
            <a:pPr marL="38862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Мощность. Материал из </a:t>
            </a:r>
            <a:r>
              <a:rPr lang="ru-RU" b="1" dirty="0" err="1" smtClean="0">
                <a:solidFill>
                  <a:schemeClr val="tx1"/>
                </a:solidFill>
              </a:rPr>
              <a:t>Википедии</a:t>
            </a:r>
            <a:r>
              <a:rPr lang="ru-RU" b="1" dirty="0" smtClean="0">
                <a:solidFill>
                  <a:schemeClr val="tx1"/>
                </a:solidFill>
              </a:rPr>
              <a:t> — свободной энциклопедии/ [Текст]: / </a:t>
            </a:r>
            <a:r>
              <a:rPr lang="en-US" b="1" u="sng" dirty="0" smtClean="0">
                <a:solidFill>
                  <a:schemeClr val="tx1"/>
                </a:solidFill>
                <a:hlinkClick r:id="rId5"/>
              </a:rPr>
              <a:t>http</a:t>
            </a:r>
            <a:r>
              <a:rPr lang="ru-RU" b="1" u="sng" dirty="0" smtClean="0">
                <a:solidFill>
                  <a:schemeClr val="tx1"/>
                </a:solidFill>
                <a:hlinkClick r:id="rId5"/>
              </a:rPr>
              <a:t>://</a:t>
            </a:r>
            <a:r>
              <a:rPr lang="en-US" b="1" u="sng" dirty="0" err="1" smtClean="0">
                <a:solidFill>
                  <a:schemeClr val="tx1"/>
                </a:solidFill>
                <a:hlinkClick r:id="rId5"/>
              </a:rPr>
              <a:t>ru</a:t>
            </a:r>
            <a:r>
              <a:rPr lang="ru-RU" b="1" u="sng" dirty="0" smtClean="0">
                <a:solidFill>
                  <a:schemeClr val="tx1"/>
                </a:solidFill>
                <a:hlinkClick r:id="rId5"/>
              </a:rPr>
              <a:t>.</a:t>
            </a:r>
            <a:r>
              <a:rPr lang="en-US" b="1" u="sng" dirty="0" err="1" smtClean="0">
                <a:solidFill>
                  <a:schemeClr val="tx1"/>
                </a:solidFill>
                <a:hlinkClick r:id="rId5"/>
              </a:rPr>
              <a:t>wikipedia</a:t>
            </a:r>
            <a:r>
              <a:rPr lang="ru-RU" b="1" u="sng" dirty="0" smtClean="0">
                <a:solidFill>
                  <a:schemeClr val="tx1"/>
                </a:solidFill>
                <a:hlinkClick r:id="rId5"/>
              </a:rPr>
              <a:t>.</a:t>
            </a:r>
            <a:r>
              <a:rPr lang="en-US" b="1" u="sng" dirty="0" smtClean="0">
                <a:solidFill>
                  <a:schemeClr val="tx1"/>
                </a:solidFill>
                <a:hlinkClick r:id="rId5"/>
              </a:rPr>
              <a:t>org</a:t>
            </a:r>
            <a:r>
              <a:rPr lang="ru-RU" b="1" u="sng" dirty="0" smtClean="0">
                <a:solidFill>
                  <a:schemeClr val="tx1"/>
                </a:solidFill>
                <a:hlinkClick r:id="rId5"/>
              </a:rPr>
              <a:t>/</a:t>
            </a:r>
            <a:r>
              <a:rPr lang="en-US" b="1" u="sng" dirty="0" smtClean="0">
                <a:solidFill>
                  <a:schemeClr val="tx1"/>
                </a:solidFill>
                <a:hlinkClick r:id="rId5"/>
              </a:rPr>
              <a:t>wiki</a:t>
            </a:r>
            <a:r>
              <a:rPr lang="ru-RU" b="1" u="sng" dirty="0" smtClean="0">
                <a:solidFill>
                  <a:schemeClr val="tx1"/>
                </a:solidFill>
                <a:hlinkClick r:id="rId5"/>
              </a:rPr>
              <a:t>/%</a:t>
            </a:r>
            <a:r>
              <a:rPr lang="en-US" b="1" u="sng" dirty="0" smtClean="0">
                <a:solidFill>
                  <a:schemeClr val="tx1"/>
                </a:solidFill>
                <a:hlinkClick r:id="rId5"/>
              </a:rPr>
              <a:t>D</a:t>
            </a:r>
            <a:r>
              <a:rPr lang="ru-RU" b="1" u="sng" dirty="0" smtClean="0">
                <a:solidFill>
                  <a:schemeClr val="tx1"/>
                </a:solidFill>
                <a:hlinkClick r:id="rId5"/>
              </a:rPr>
              <a:t>0%9</a:t>
            </a:r>
            <a:r>
              <a:rPr lang="en-US" b="1" u="sng" dirty="0" smtClean="0">
                <a:solidFill>
                  <a:schemeClr val="tx1"/>
                </a:solidFill>
                <a:hlinkClick r:id="rId5"/>
              </a:rPr>
              <a:t>C</a:t>
            </a:r>
            <a:r>
              <a:rPr lang="ru-RU" b="1" u="sng" dirty="0" smtClean="0">
                <a:solidFill>
                  <a:schemeClr val="tx1"/>
                </a:solidFill>
                <a:hlinkClick r:id="rId5"/>
              </a:rPr>
              <a:t>%</a:t>
            </a:r>
            <a:r>
              <a:rPr lang="en-US" b="1" u="sng" dirty="0" smtClean="0">
                <a:solidFill>
                  <a:schemeClr val="tx1"/>
                </a:solidFill>
                <a:hlinkClick r:id="rId5"/>
              </a:rPr>
              <a:t>D</a:t>
            </a:r>
            <a:r>
              <a:rPr lang="ru-RU" b="1" u="sng" dirty="0" smtClean="0">
                <a:solidFill>
                  <a:schemeClr val="tx1"/>
                </a:solidFill>
                <a:hlinkClick r:id="rId5"/>
              </a:rPr>
              <a:t>0%</a:t>
            </a:r>
            <a:r>
              <a:rPr lang="en-US" b="1" u="sng" dirty="0" smtClean="0">
                <a:solidFill>
                  <a:schemeClr val="tx1"/>
                </a:solidFill>
                <a:hlinkClick r:id="rId5"/>
              </a:rPr>
              <a:t>BE</a:t>
            </a:r>
            <a:r>
              <a:rPr lang="ru-RU" b="1" u="sng" dirty="0" smtClean="0">
                <a:solidFill>
                  <a:schemeClr val="tx1"/>
                </a:solidFill>
                <a:hlinkClick r:id="rId5"/>
              </a:rPr>
              <a:t>%</a:t>
            </a:r>
            <a:r>
              <a:rPr lang="en-US" b="1" u="sng" dirty="0" smtClean="0">
                <a:solidFill>
                  <a:schemeClr val="tx1"/>
                </a:solidFill>
                <a:hlinkClick r:id="rId5"/>
              </a:rPr>
              <a:t>D</a:t>
            </a:r>
            <a:r>
              <a:rPr lang="ru-RU" b="1" u="sng" dirty="0" smtClean="0">
                <a:solidFill>
                  <a:schemeClr val="tx1"/>
                </a:solidFill>
                <a:hlinkClick r:id="rId5"/>
              </a:rPr>
              <a:t>1%89%</a:t>
            </a:r>
            <a:r>
              <a:rPr lang="en-US" b="1" u="sng" dirty="0" smtClean="0">
                <a:solidFill>
                  <a:schemeClr val="tx1"/>
                </a:solidFill>
                <a:hlinkClick r:id="rId5"/>
              </a:rPr>
              <a:t>D</a:t>
            </a:r>
            <a:r>
              <a:rPr lang="ru-RU" b="1" u="sng" dirty="0" smtClean="0">
                <a:solidFill>
                  <a:schemeClr val="tx1"/>
                </a:solidFill>
                <a:hlinkClick r:id="rId5"/>
              </a:rPr>
              <a:t>0%</a:t>
            </a:r>
            <a:r>
              <a:rPr lang="en-US" b="1" u="sng" dirty="0" smtClean="0">
                <a:solidFill>
                  <a:schemeClr val="tx1"/>
                </a:solidFill>
                <a:hlinkClick r:id="rId5"/>
              </a:rPr>
              <a:t>BD</a:t>
            </a:r>
            <a:r>
              <a:rPr lang="ru-RU" b="1" u="sng" dirty="0" smtClean="0">
                <a:solidFill>
                  <a:schemeClr val="tx1"/>
                </a:solidFill>
                <a:hlinkClick r:id="rId5"/>
              </a:rPr>
              <a:t>%</a:t>
            </a:r>
            <a:r>
              <a:rPr lang="en-US" b="1" u="sng" dirty="0" smtClean="0">
                <a:solidFill>
                  <a:schemeClr val="tx1"/>
                </a:solidFill>
                <a:hlinkClick r:id="rId5"/>
              </a:rPr>
              <a:t>D</a:t>
            </a:r>
            <a:r>
              <a:rPr lang="ru-RU" b="1" u="sng" dirty="0" smtClean="0">
                <a:solidFill>
                  <a:schemeClr val="tx1"/>
                </a:solidFill>
                <a:hlinkClick r:id="rId5"/>
              </a:rPr>
              <a:t>0%</a:t>
            </a:r>
            <a:r>
              <a:rPr lang="en-US" b="1" u="sng" dirty="0" smtClean="0">
                <a:solidFill>
                  <a:schemeClr val="tx1"/>
                </a:solidFill>
                <a:hlinkClick r:id="rId5"/>
              </a:rPr>
              <a:t>BE</a:t>
            </a:r>
            <a:r>
              <a:rPr lang="ru-RU" b="1" u="sng" dirty="0" smtClean="0">
                <a:solidFill>
                  <a:schemeClr val="tx1"/>
                </a:solidFill>
                <a:hlinkClick r:id="rId5"/>
              </a:rPr>
              <a:t>%</a:t>
            </a:r>
            <a:r>
              <a:rPr lang="en-US" b="1" u="sng" dirty="0" smtClean="0">
                <a:solidFill>
                  <a:schemeClr val="tx1"/>
                </a:solidFill>
                <a:hlinkClick r:id="rId5"/>
              </a:rPr>
              <a:t>D</a:t>
            </a:r>
            <a:r>
              <a:rPr lang="ru-RU" b="1" u="sng" dirty="0" smtClean="0">
                <a:solidFill>
                  <a:schemeClr val="tx1"/>
                </a:solidFill>
                <a:hlinkClick r:id="rId5"/>
              </a:rPr>
              <a:t>1%81%</a:t>
            </a:r>
            <a:r>
              <a:rPr lang="en-US" b="1" u="sng" dirty="0" smtClean="0">
                <a:solidFill>
                  <a:schemeClr val="tx1"/>
                </a:solidFill>
                <a:hlinkClick r:id="rId5"/>
              </a:rPr>
              <a:t>D</a:t>
            </a:r>
            <a:r>
              <a:rPr lang="ru-RU" b="1" u="sng" dirty="0" smtClean="0">
                <a:solidFill>
                  <a:schemeClr val="tx1"/>
                </a:solidFill>
                <a:hlinkClick r:id="rId5"/>
              </a:rPr>
              <a:t>1%82%</a:t>
            </a:r>
            <a:r>
              <a:rPr lang="en-US" b="1" u="sng" dirty="0" smtClean="0">
                <a:solidFill>
                  <a:schemeClr val="tx1"/>
                </a:solidFill>
                <a:hlinkClick r:id="rId5"/>
              </a:rPr>
              <a:t>D</a:t>
            </a:r>
            <a:r>
              <a:rPr lang="ru-RU" b="1" u="sng" dirty="0" smtClean="0">
                <a:solidFill>
                  <a:schemeClr val="tx1"/>
                </a:solidFill>
                <a:hlinkClick r:id="rId5"/>
              </a:rPr>
              <a:t>1%8</a:t>
            </a:r>
            <a:r>
              <a:rPr lang="en-US" b="1" u="sng" dirty="0" smtClean="0">
                <a:solidFill>
                  <a:schemeClr val="tx1"/>
                </a:solidFill>
                <a:hlinkClick r:id="rId5"/>
              </a:rPr>
              <a:t>C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388620" lvl="0" indent="-342900">
              <a:buFont typeface="+mj-lt"/>
              <a:buAutoNum type="arabicPeriod"/>
            </a:pPr>
            <a:r>
              <a:rPr lang="ru-RU" b="1" dirty="0" err="1" smtClean="0">
                <a:solidFill>
                  <a:schemeClr val="tx1"/>
                </a:solidFill>
              </a:rPr>
              <a:t>Мякишев</a:t>
            </a:r>
            <a:r>
              <a:rPr lang="ru-RU" b="1" dirty="0" smtClean="0">
                <a:solidFill>
                  <a:schemeClr val="tx1"/>
                </a:solidFill>
              </a:rPr>
              <a:t> Г.Я., </a:t>
            </a:r>
            <a:r>
              <a:rPr lang="ru-RU" b="1" dirty="0" err="1" smtClean="0">
                <a:solidFill>
                  <a:schemeClr val="tx1"/>
                </a:solidFill>
              </a:rPr>
              <a:t>Кондрашева</a:t>
            </a:r>
            <a:r>
              <a:rPr lang="ru-RU" b="1" dirty="0" smtClean="0">
                <a:solidFill>
                  <a:schemeClr val="tx1"/>
                </a:solidFill>
              </a:rPr>
              <a:t> Л., Крюков С. Работа сил трения //Квант. — 1991. — № 5. — С. 37-39.</a:t>
            </a:r>
            <a:endParaRPr lang="ru-RU" dirty="0" smtClean="0">
              <a:solidFill>
                <a:schemeClr val="tx1"/>
              </a:solidFill>
            </a:endParaRPr>
          </a:p>
          <a:p>
            <a:pPr marL="388620" lvl="0" indent="-342900">
              <a:buFont typeface="+mj-lt"/>
              <a:buAutoNum type="arabicPeriod"/>
            </a:pPr>
            <a:r>
              <a:rPr lang="ru-RU" b="1" dirty="0" err="1" smtClean="0">
                <a:solidFill>
                  <a:schemeClr val="tx1"/>
                </a:solidFill>
              </a:rPr>
              <a:t>Мякишев</a:t>
            </a:r>
            <a:r>
              <a:rPr lang="ru-RU" b="1" dirty="0" smtClean="0">
                <a:solidFill>
                  <a:schemeClr val="tx1"/>
                </a:solidFill>
              </a:rPr>
              <a:t>, Г.Я. и др. Физика. 11 класс  [Текст]: учебник для общеобразовательных школ   / учебник для общеобразовательных школ Г.Я. </a:t>
            </a:r>
            <a:r>
              <a:rPr lang="ru-RU" b="1" dirty="0" err="1" smtClean="0">
                <a:solidFill>
                  <a:schemeClr val="tx1"/>
                </a:solidFill>
              </a:rPr>
              <a:t>Мякишев</a:t>
            </a:r>
            <a:r>
              <a:rPr lang="ru-RU" b="1" dirty="0" smtClean="0">
                <a:solidFill>
                  <a:schemeClr val="tx1"/>
                </a:solidFill>
              </a:rPr>
              <a:t>, Б.Б. </a:t>
            </a:r>
            <a:r>
              <a:rPr lang="ru-RU" b="1" dirty="0" err="1" smtClean="0">
                <a:solidFill>
                  <a:schemeClr val="tx1"/>
                </a:solidFill>
              </a:rPr>
              <a:t>Буховцев</a:t>
            </a:r>
            <a:r>
              <a:rPr lang="ru-RU" b="1" dirty="0" smtClean="0">
                <a:solidFill>
                  <a:schemeClr val="tx1"/>
                </a:solidFill>
              </a:rPr>
              <a:t> . –" Просвещение ", 2009. – 166 с. </a:t>
            </a:r>
            <a:endParaRPr lang="ru-RU" dirty="0" smtClean="0">
              <a:solidFill>
                <a:schemeClr val="tx1"/>
              </a:solidFill>
            </a:endParaRPr>
          </a:p>
          <a:p>
            <a:pPr marL="38862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Открытая физика [текст, рисунки]/ </a:t>
            </a:r>
            <a:r>
              <a:rPr lang="en-US" b="1" dirty="0" smtClean="0">
                <a:solidFill>
                  <a:schemeClr val="tx1"/>
                </a:solidFill>
              </a:rPr>
              <a:t>http</a:t>
            </a:r>
            <a:r>
              <a:rPr lang="ru-RU" b="1" dirty="0" smtClean="0">
                <a:solidFill>
                  <a:schemeClr val="tx1"/>
                </a:solidFill>
              </a:rPr>
              <a:t>://</a:t>
            </a:r>
            <a:r>
              <a:rPr lang="en-US" b="1" dirty="0" smtClean="0">
                <a:solidFill>
                  <a:schemeClr val="tx1"/>
                </a:solidFill>
              </a:rPr>
              <a:t>www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en-US" b="1" dirty="0" smtClean="0">
                <a:solidFill>
                  <a:schemeClr val="tx1"/>
                </a:solidFill>
              </a:rPr>
              <a:t>physics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en-US" b="1" dirty="0" err="1" smtClean="0">
                <a:solidFill>
                  <a:schemeClr val="tx1"/>
                </a:solidFill>
              </a:rPr>
              <a:t>ru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38862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Подготовка к ЕГЭ </a:t>
            </a:r>
            <a:r>
              <a:rPr lang="ru-RU" b="1" u="sng" dirty="0" smtClean="0">
                <a:solidFill>
                  <a:schemeClr val="tx1"/>
                </a:solidFill>
                <a:hlinkClick r:id="rId6"/>
              </a:rPr>
              <a:t>/</a:t>
            </a:r>
            <a:r>
              <a:rPr lang="en-US" b="1" u="sng" dirty="0" smtClean="0">
                <a:solidFill>
                  <a:schemeClr val="tx1"/>
                </a:solidFill>
                <a:hlinkClick r:id="rId6"/>
              </a:rPr>
              <a:t>http</a:t>
            </a:r>
            <a:r>
              <a:rPr lang="ru-RU" b="1" u="sng" dirty="0" smtClean="0">
                <a:solidFill>
                  <a:schemeClr val="tx1"/>
                </a:solidFill>
                <a:hlinkClick r:id="rId6"/>
              </a:rPr>
              <a:t>://</a:t>
            </a:r>
            <a:r>
              <a:rPr lang="en-US" b="1" u="sng" dirty="0" err="1" smtClean="0">
                <a:solidFill>
                  <a:schemeClr val="tx1"/>
                </a:solidFill>
                <a:hlinkClick r:id="rId6"/>
              </a:rPr>
              <a:t>egephizika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38862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Простые механизмы, которые были загадкой, много </a:t>
            </a:r>
            <a:r>
              <a:rPr lang="ru-RU" b="1" dirty="0" err="1" smtClean="0">
                <a:solidFill>
                  <a:schemeClr val="tx1"/>
                </a:solidFill>
              </a:rPr>
              <a:t>анимаций</a:t>
            </a:r>
            <a:r>
              <a:rPr lang="ru-RU" b="1" dirty="0" smtClean="0">
                <a:solidFill>
                  <a:schemeClr val="tx1"/>
                </a:solidFill>
              </a:rPr>
              <a:t> [Текст, анимации]/ </a:t>
            </a:r>
            <a:r>
              <a:rPr lang="en-US" b="1" dirty="0" smtClean="0">
                <a:solidFill>
                  <a:schemeClr val="tx1"/>
                </a:solidFill>
              </a:rPr>
              <a:t>http</a:t>
            </a:r>
            <a:r>
              <a:rPr lang="ru-RU" b="1" dirty="0" smtClean="0">
                <a:solidFill>
                  <a:schemeClr val="tx1"/>
                </a:solidFill>
              </a:rPr>
              <a:t>://</a:t>
            </a:r>
            <a:r>
              <a:rPr lang="en-US" b="1" dirty="0" smtClean="0">
                <a:solidFill>
                  <a:schemeClr val="tx1"/>
                </a:solidFill>
              </a:rPr>
              <a:t>www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en-US" b="1" dirty="0" err="1" smtClean="0">
                <a:solidFill>
                  <a:schemeClr val="tx1"/>
                </a:solidFill>
              </a:rPr>
              <a:t>yaplakal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en-US" b="1" dirty="0" smtClean="0">
                <a:solidFill>
                  <a:schemeClr val="tx1"/>
                </a:solidFill>
              </a:rPr>
              <a:t>com</a:t>
            </a:r>
            <a:r>
              <a:rPr lang="ru-RU" b="1" dirty="0" smtClean="0">
                <a:solidFill>
                  <a:schemeClr val="tx1"/>
                </a:solidFill>
              </a:rPr>
              <a:t>/</a:t>
            </a:r>
            <a:r>
              <a:rPr lang="en-US" b="1" dirty="0" smtClean="0">
                <a:solidFill>
                  <a:schemeClr val="tx1"/>
                </a:solidFill>
              </a:rPr>
              <a:t>forum</a:t>
            </a:r>
            <a:r>
              <a:rPr lang="ru-RU" b="1" dirty="0" smtClean="0">
                <a:solidFill>
                  <a:schemeClr val="tx1"/>
                </a:solidFill>
              </a:rPr>
              <a:t>2/</a:t>
            </a:r>
            <a:r>
              <a:rPr lang="en-US" b="1" dirty="0" smtClean="0">
                <a:solidFill>
                  <a:schemeClr val="tx1"/>
                </a:solidFill>
              </a:rPr>
              <a:t>topic</a:t>
            </a:r>
            <a:r>
              <a:rPr lang="ru-RU" b="1" dirty="0" smtClean="0">
                <a:solidFill>
                  <a:schemeClr val="tx1"/>
                </a:solidFill>
              </a:rPr>
              <a:t>246641.</a:t>
            </a:r>
            <a:r>
              <a:rPr lang="en-US" b="1" dirty="0" smtClean="0">
                <a:solidFill>
                  <a:schemeClr val="tx1"/>
                </a:solidFill>
              </a:rPr>
              <a:t>html </a:t>
            </a:r>
            <a:endParaRPr lang="ru-RU" dirty="0" smtClean="0">
              <a:solidFill>
                <a:schemeClr val="tx1"/>
              </a:solidFill>
            </a:endParaRPr>
          </a:p>
          <a:p>
            <a:pPr marL="38862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Силы в механике/ </a:t>
            </a:r>
            <a:r>
              <a:rPr lang="en-US" b="1" u="sng" dirty="0" smtClean="0">
                <a:solidFill>
                  <a:schemeClr val="tx1"/>
                </a:solidFill>
                <a:hlinkClick r:id="rId7"/>
              </a:rPr>
              <a:t>http</a:t>
            </a:r>
            <a:r>
              <a:rPr lang="ru-RU" b="1" u="sng" dirty="0" smtClean="0">
                <a:solidFill>
                  <a:schemeClr val="tx1"/>
                </a:solidFill>
                <a:hlinkClick r:id="rId7"/>
              </a:rPr>
              <a:t>://</a:t>
            </a:r>
            <a:r>
              <a:rPr lang="en-US" b="1" u="sng" dirty="0" err="1" smtClean="0">
                <a:solidFill>
                  <a:schemeClr val="tx1"/>
                </a:solidFill>
                <a:hlinkClick r:id="rId7"/>
              </a:rPr>
              <a:t>egephizika</a:t>
            </a:r>
            <a:r>
              <a:rPr lang="ru-RU" b="1" u="sng" dirty="0" smtClean="0">
                <a:solidFill>
                  <a:schemeClr val="tx1"/>
                </a:solidFill>
                <a:hlinkClick r:id="rId7"/>
              </a:rPr>
              <a:t>.26204</a:t>
            </a:r>
            <a:r>
              <a:rPr lang="en-US" b="1" u="sng" dirty="0" smtClean="0">
                <a:solidFill>
                  <a:schemeClr val="tx1"/>
                </a:solidFill>
                <a:hlinkClick r:id="rId7"/>
              </a:rPr>
              <a:t>s</a:t>
            </a:r>
            <a:r>
              <a:rPr lang="ru-RU" b="1" u="sng" dirty="0" smtClean="0">
                <a:solidFill>
                  <a:schemeClr val="tx1"/>
                </a:solidFill>
                <a:hlinkClick r:id="rId7"/>
              </a:rPr>
              <a:t>024.</a:t>
            </a:r>
            <a:r>
              <a:rPr lang="en-US" b="1" u="sng" dirty="0" err="1" smtClean="0">
                <a:solidFill>
                  <a:schemeClr val="tx1"/>
                </a:solidFill>
                <a:hlinkClick r:id="rId7"/>
              </a:rPr>
              <a:t>edusite</a:t>
            </a:r>
            <a:r>
              <a:rPr lang="ru-RU" b="1" u="sng" dirty="0" smtClean="0">
                <a:solidFill>
                  <a:schemeClr val="tx1"/>
                </a:solidFill>
                <a:hlinkClick r:id="rId7"/>
              </a:rPr>
              <a:t>.</a:t>
            </a:r>
            <a:r>
              <a:rPr lang="en-US" b="1" u="sng" dirty="0" err="1" smtClean="0">
                <a:solidFill>
                  <a:schemeClr val="tx1"/>
                </a:solidFill>
                <a:hlinkClick r:id="rId7"/>
              </a:rPr>
              <a:t>ru</a:t>
            </a:r>
            <a:r>
              <a:rPr lang="ru-RU" b="1" u="sng" dirty="0" smtClean="0">
                <a:solidFill>
                  <a:schemeClr val="tx1"/>
                </a:solidFill>
                <a:hlinkClick r:id="rId7"/>
              </a:rPr>
              <a:t>/</a:t>
            </a:r>
            <a:r>
              <a:rPr lang="en-US" b="1" u="sng" dirty="0" err="1" smtClean="0">
                <a:solidFill>
                  <a:schemeClr val="tx1"/>
                </a:solidFill>
                <a:hlinkClick r:id="rId7"/>
              </a:rPr>
              <a:t>DswMedia</a:t>
            </a:r>
            <a:r>
              <a:rPr lang="ru-RU" b="1" u="sng" dirty="0" smtClean="0">
                <a:solidFill>
                  <a:schemeClr val="tx1"/>
                </a:solidFill>
                <a:hlinkClick r:id="rId7"/>
              </a:rPr>
              <a:t>/</a:t>
            </a:r>
            <a:r>
              <a:rPr lang="en-US" b="1" u="sng" dirty="0" err="1" smtClean="0">
                <a:solidFill>
                  <a:schemeClr val="tx1"/>
                </a:solidFill>
                <a:hlinkClick r:id="rId7"/>
              </a:rPr>
              <a:t>mehanika</a:t>
            </a:r>
            <a:r>
              <a:rPr lang="ru-RU" b="1" u="sng" dirty="0" smtClean="0">
                <a:solidFill>
                  <a:schemeClr val="tx1"/>
                </a:solidFill>
                <a:hlinkClick r:id="rId7"/>
              </a:rPr>
              <a:t>3.</a:t>
            </a:r>
            <a:r>
              <a:rPr lang="en-US" b="1" u="sng" dirty="0" err="1" smtClean="0">
                <a:solidFill>
                  <a:schemeClr val="tx1"/>
                </a:solidFill>
                <a:hlinkClick r:id="rId7"/>
              </a:rPr>
              <a:t>htm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38862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Три закона Ньютона / </a:t>
            </a:r>
            <a:r>
              <a:rPr lang="en-US" b="1" u="sng" dirty="0" smtClean="0">
                <a:solidFill>
                  <a:schemeClr val="tx1"/>
                </a:solidFill>
                <a:hlinkClick r:id="rId7"/>
              </a:rPr>
              <a:t>http</a:t>
            </a:r>
            <a:r>
              <a:rPr lang="ru-RU" b="1" u="sng" dirty="0" smtClean="0">
                <a:solidFill>
                  <a:schemeClr val="tx1"/>
                </a:solidFill>
                <a:hlinkClick r:id="rId7"/>
              </a:rPr>
              <a:t>://</a:t>
            </a:r>
            <a:r>
              <a:rPr lang="en-US" b="1" u="sng" dirty="0" err="1" smtClean="0">
                <a:solidFill>
                  <a:schemeClr val="tx1"/>
                </a:solidFill>
                <a:hlinkClick r:id="rId7"/>
              </a:rPr>
              <a:t>rosbrs</a:t>
            </a:r>
            <a:r>
              <a:rPr lang="ru-RU" b="1" u="sng" dirty="0" smtClean="0">
                <a:solidFill>
                  <a:schemeClr val="tx1"/>
                </a:solidFill>
                <a:hlinkClick r:id="rId7"/>
              </a:rPr>
              <a:t>.</a:t>
            </a:r>
            <a:r>
              <a:rPr lang="en-US" b="1" u="sng" dirty="0" err="1" smtClean="0">
                <a:solidFill>
                  <a:schemeClr val="tx1"/>
                </a:solidFill>
                <a:hlinkClick r:id="rId7"/>
              </a:rPr>
              <a:t>ru</a:t>
            </a:r>
            <a:r>
              <a:rPr lang="ru-RU" b="1" u="sng" dirty="0" smtClean="0">
                <a:solidFill>
                  <a:schemeClr val="tx1"/>
                </a:solidFill>
                <a:hlinkClick r:id="rId7"/>
              </a:rPr>
              <a:t>/</a:t>
            </a:r>
            <a:r>
              <a:rPr lang="en-US" b="1" u="sng" dirty="0" err="1" smtClean="0">
                <a:solidFill>
                  <a:schemeClr val="tx1"/>
                </a:solidFill>
                <a:hlinkClick r:id="rId7"/>
              </a:rPr>
              <a:t>konkurs</a:t>
            </a:r>
            <a:r>
              <a:rPr lang="ru-RU" b="1" u="sng" dirty="0" smtClean="0">
                <a:solidFill>
                  <a:schemeClr val="tx1"/>
                </a:solidFill>
                <a:hlinkClick r:id="rId7"/>
              </a:rPr>
              <a:t>/</a:t>
            </a:r>
            <a:r>
              <a:rPr lang="en-US" b="1" u="sng" dirty="0" smtClean="0">
                <a:solidFill>
                  <a:schemeClr val="tx1"/>
                </a:solidFill>
                <a:hlinkClick r:id="rId7"/>
              </a:rPr>
              <a:t>web</a:t>
            </a:r>
            <a:r>
              <a:rPr lang="ru-RU" b="1" u="sng" dirty="0" smtClean="0">
                <a:solidFill>
                  <a:schemeClr val="tx1"/>
                </a:solidFill>
                <a:hlinkClick r:id="rId7"/>
              </a:rPr>
              <a:t>/2004 </a:t>
            </a:r>
            <a:endParaRPr lang="ru-RU" dirty="0" smtClean="0">
              <a:solidFill>
                <a:schemeClr val="tx1"/>
              </a:solidFill>
            </a:endParaRPr>
          </a:p>
          <a:p>
            <a:pPr marL="38862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Федеральный институт педагогических измерений. Контрольные измерительные материалы (КИМ) Физика //[Электронный ресурс]// </a:t>
            </a:r>
            <a:r>
              <a:rPr lang="en-US" b="1" u="sng" dirty="0" smtClean="0">
                <a:solidFill>
                  <a:schemeClr val="tx1"/>
                </a:solidFill>
                <a:hlinkClick r:id="rId8"/>
              </a:rPr>
              <a:t>http</a:t>
            </a:r>
            <a:r>
              <a:rPr lang="ru-RU" b="1" u="sng" dirty="0" smtClean="0">
                <a:solidFill>
                  <a:schemeClr val="tx1"/>
                </a:solidFill>
                <a:hlinkClick r:id="rId8"/>
              </a:rPr>
              <a:t>://</a:t>
            </a:r>
            <a:r>
              <a:rPr lang="en-US" b="1" u="sng" dirty="0" err="1" smtClean="0">
                <a:solidFill>
                  <a:schemeClr val="tx1"/>
                </a:solidFill>
                <a:hlinkClick r:id="rId8"/>
              </a:rPr>
              <a:t>fipi</a:t>
            </a:r>
            <a:r>
              <a:rPr lang="ru-RU" b="1" u="sng" dirty="0" smtClean="0">
                <a:solidFill>
                  <a:schemeClr val="tx1"/>
                </a:solidFill>
                <a:hlinkClick r:id="rId8"/>
              </a:rPr>
              <a:t>.</a:t>
            </a:r>
            <a:r>
              <a:rPr lang="en-US" b="1" u="sng" dirty="0" err="1" smtClean="0">
                <a:solidFill>
                  <a:schemeClr val="tx1"/>
                </a:solidFill>
                <a:hlinkClick r:id="rId8"/>
              </a:rPr>
              <a:t>ru</a:t>
            </a:r>
            <a:r>
              <a:rPr lang="ru-RU" b="1" u="sng" dirty="0" smtClean="0">
                <a:solidFill>
                  <a:schemeClr val="tx1"/>
                </a:solidFill>
                <a:hlinkClick r:id="rId8"/>
              </a:rPr>
              <a:t>/</a:t>
            </a:r>
            <a:r>
              <a:rPr lang="en-US" b="1" u="sng" dirty="0" smtClean="0">
                <a:solidFill>
                  <a:schemeClr val="tx1"/>
                </a:solidFill>
                <a:hlinkClick r:id="rId8"/>
              </a:rPr>
              <a:t>view</a:t>
            </a:r>
            <a:r>
              <a:rPr lang="ru-RU" b="1" u="sng" dirty="0" smtClean="0">
                <a:solidFill>
                  <a:schemeClr val="tx1"/>
                </a:solidFill>
                <a:hlinkClick r:id="rId8"/>
              </a:rPr>
              <a:t>/</a:t>
            </a:r>
            <a:r>
              <a:rPr lang="en-US" b="1" u="sng" dirty="0" smtClean="0">
                <a:solidFill>
                  <a:schemeClr val="tx1"/>
                </a:solidFill>
                <a:hlinkClick r:id="rId8"/>
              </a:rPr>
              <a:t>sections</a:t>
            </a:r>
            <a:r>
              <a:rPr lang="ru-RU" b="1" u="sng" dirty="0" smtClean="0">
                <a:solidFill>
                  <a:schemeClr val="tx1"/>
                </a:solidFill>
                <a:hlinkClick r:id="rId8"/>
              </a:rPr>
              <a:t>/92/</a:t>
            </a:r>
            <a:r>
              <a:rPr lang="en-US" b="1" u="sng" dirty="0" smtClean="0">
                <a:solidFill>
                  <a:schemeClr val="tx1"/>
                </a:solidFill>
                <a:hlinkClick r:id="rId8"/>
              </a:rPr>
              <a:t>docs</a:t>
            </a:r>
            <a:r>
              <a:rPr lang="ru-RU" b="1" u="sng" dirty="0" smtClean="0">
                <a:solidFill>
                  <a:schemeClr val="tx1"/>
                </a:solidFill>
                <a:hlinkClick r:id="rId8"/>
              </a:rPr>
              <a:t>/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388620" lvl="0" indent="-342900">
              <a:buFont typeface="+mj-lt"/>
              <a:buAutoNum type="arabicPeriod"/>
            </a:pPr>
            <a:r>
              <a:rPr lang="ru-RU" b="1" dirty="0" err="1" smtClean="0">
                <a:solidFill>
                  <a:schemeClr val="tx1"/>
                </a:solidFill>
              </a:rPr>
              <a:t>Шапиев</a:t>
            </a:r>
            <a:r>
              <a:rPr lang="ru-RU" b="1" dirty="0" smtClean="0">
                <a:solidFill>
                  <a:schemeClr val="tx1"/>
                </a:solidFill>
              </a:rPr>
              <a:t> И.Ш. Урок № 52 . Простые механизмы. /</a:t>
            </a:r>
            <a:r>
              <a:rPr lang="en-US" b="1" dirty="0" smtClean="0">
                <a:solidFill>
                  <a:schemeClr val="tx1"/>
                </a:solidFill>
              </a:rPr>
              <a:t>http</a:t>
            </a:r>
            <a:r>
              <a:rPr lang="ru-RU" b="1" dirty="0" smtClean="0">
                <a:solidFill>
                  <a:schemeClr val="tx1"/>
                </a:solidFill>
              </a:rPr>
              <a:t>://</a:t>
            </a:r>
            <a:r>
              <a:rPr lang="en-US" b="1" dirty="0" smtClean="0">
                <a:solidFill>
                  <a:schemeClr val="tx1"/>
                </a:solidFill>
              </a:rPr>
              <a:t>physics</a:t>
            </a:r>
            <a:r>
              <a:rPr lang="ru-RU" b="1" dirty="0" smtClean="0">
                <a:solidFill>
                  <a:schemeClr val="tx1"/>
                </a:solidFill>
              </a:rPr>
              <a:t>7.</a:t>
            </a:r>
            <a:r>
              <a:rPr lang="en-US" b="1" dirty="0" err="1" smtClean="0">
                <a:solidFill>
                  <a:schemeClr val="tx1"/>
                </a:solidFill>
              </a:rPr>
              <a:t>edusite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en-US" b="1" dirty="0" err="1" smtClean="0">
                <a:solidFill>
                  <a:schemeClr val="tx1"/>
                </a:solidFill>
              </a:rPr>
              <a:t>ru</a:t>
            </a:r>
            <a:r>
              <a:rPr lang="ru-RU" b="1" dirty="0" smtClean="0">
                <a:solidFill>
                  <a:schemeClr val="tx1"/>
                </a:solidFill>
              </a:rPr>
              <a:t>/</a:t>
            </a:r>
            <a:r>
              <a:rPr lang="en-US" b="1" dirty="0" smtClean="0">
                <a:solidFill>
                  <a:schemeClr val="tx1"/>
                </a:solidFill>
              </a:rPr>
              <a:t>p</a:t>
            </a:r>
            <a:r>
              <a:rPr lang="ru-RU" b="1" dirty="0" smtClean="0">
                <a:solidFill>
                  <a:schemeClr val="tx1"/>
                </a:solidFill>
              </a:rPr>
              <a:t>4</a:t>
            </a:r>
            <a:r>
              <a:rPr lang="en-US" b="1" dirty="0" err="1" smtClean="0">
                <a:solidFill>
                  <a:schemeClr val="tx1"/>
                </a:solidFill>
              </a:rPr>
              <a:t>aa</a:t>
            </a:r>
            <a:r>
              <a:rPr lang="ru-RU" b="1" dirty="0" smtClean="0">
                <a:solidFill>
                  <a:schemeClr val="tx1"/>
                </a:solidFill>
              </a:rPr>
              <a:t>1.</a:t>
            </a:r>
            <a:r>
              <a:rPr lang="en-US" b="1" smtClean="0">
                <a:solidFill>
                  <a:schemeClr val="tx1"/>
                </a:solidFill>
              </a:rPr>
              <a:t>html 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Законы сохранения: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3786214" cy="607220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Абсолютно неупругим ударом </a:t>
            </a:r>
            <a:r>
              <a:rPr lang="ru-RU" dirty="0" smtClean="0"/>
              <a:t>называют такое ударное взаимодействие, при котором тела соединяются (слипаются) друг с другом и движутся дальше как одно тело.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Неупругий удар </a:t>
            </a:r>
            <a:r>
              <a:rPr lang="ru-RU" dirty="0" smtClean="0"/>
              <a:t>(тело"</a:t>
            </a:r>
            <a:r>
              <a:rPr lang="ru-RU" b="1" dirty="0" smtClean="0"/>
              <a:t>прилипает</a:t>
            </a:r>
            <a:r>
              <a:rPr lang="ru-RU" dirty="0" smtClean="0"/>
              <a:t>" к стенке):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Абсолютно упругий удар </a:t>
            </a:r>
            <a:r>
              <a:rPr lang="ru-RU" dirty="0" smtClean="0"/>
              <a:t>(тело отскакивает </a:t>
            </a:r>
            <a:r>
              <a:rPr lang="ru-RU" b="1" dirty="0" smtClean="0"/>
              <a:t>с прежней по величине скоростью</a:t>
            </a:r>
            <a:r>
              <a:rPr lang="ru-RU" dirty="0" smtClean="0"/>
              <a:t>)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00108"/>
            <a:ext cx="152785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000108"/>
            <a:ext cx="200026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57430"/>
            <a:ext cx="1500198" cy="135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571744"/>
            <a:ext cx="2000264" cy="75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4000504"/>
            <a:ext cx="2357454" cy="122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000504"/>
            <a:ext cx="209655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5357826"/>
            <a:ext cx="2428892" cy="113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5357826"/>
            <a:ext cx="2143140" cy="127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1011222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Законы сохранения: </a:t>
            </a:r>
            <a:br>
              <a:rPr lang="ru-RU" sz="2400" dirty="0" smtClean="0"/>
            </a:br>
            <a:r>
              <a:rPr lang="ru-RU" sz="2400" dirty="0" smtClean="0"/>
              <a:t>Закон сохранения импульса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3786214" cy="5357826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/>
              <a:t>Закон сохранения импульса </a:t>
            </a:r>
          </a:p>
          <a:p>
            <a:r>
              <a:rPr lang="ru-RU" dirty="0" smtClean="0"/>
              <a:t>До взаимодействия</a:t>
            </a:r>
          </a:p>
          <a:p>
            <a:r>
              <a:rPr lang="ru-RU" dirty="0" smtClean="0"/>
              <a:t>После взаимодействия</a:t>
            </a:r>
          </a:p>
          <a:p>
            <a:r>
              <a:rPr lang="ru-RU" dirty="0" smtClean="0"/>
              <a:t>Закон сохранения импульса выполняется и </a:t>
            </a:r>
            <a:r>
              <a:rPr lang="ru-RU" b="1" dirty="0" smtClean="0">
                <a:solidFill>
                  <a:srgbClr val="C00000"/>
                </a:solidFill>
              </a:rPr>
              <a:t>для проекций векторов </a:t>
            </a:r>
            <a:r>
              <a:rPr lang="ru-RU" dirty="0" smtClean="0"/>
              <a:t>на каждую ось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2852"/>
            <a:ext cx="37287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929066"/>
            <a:ext cx="2357454" cy="122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857628"/>
            <a:ext cx="209655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5072073"/>
            <a:ext cx="2428892" cy="113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5072074"/>
            <a:ext cx="2143140" cy="127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1428736"/>
            <a:ext cx="4214842" cy="502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317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4838" y="4214818"/>
            <a:ext cx="4271029" cy="22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72560" cy="127478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Законы сохранения: </a:t>
            </a:r>
            <a:br>
              <a:rPr lang="ru-RU" sz="2400" dirty="0" smtClean="0"/>
            </a:br>
            <a:r>
              <a:rPr lang="ru-RU" sz="2400" dirty="0" smtClean="0"/>
              <a:t>Закон сохранения импульса </a:t>
            </a:r>
            <a:br>
              <a:rPr lang="ru-RU" sz="2400" dirty="0" smtClean="0"/>
            </a:br>
            <a:r>
              <a:rPr lang="ru-RU" sz="2400" dirty="0" smtClean="0"/>
              <a:t>- реактивное движение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4429156" cy="521497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 стрельбе из орудия возникает </a:t>
            </a:r>
            <a:r>
              <a:rPr lang="ru-RU" b="1" dirty="0" smtClean="0">
                <a:solidFill>
                  <a:srgbClr val="C00000"/>
                </a:solidFill>
              </a:rPr>
              <a:t>отдача</a:t>
            </a:r>
            <a:r>
              <a:rPr lang="ru-RU" dirty="0" smtClean="0"/>
              <a:t> – снаряд движется </a:t>
            </a:r>
            <a:r>
              <a:rPr lang="ru-RU" b="1" dirty="0" smtClean="0"/>
              <a:t>вперед</a:t>
            </a:r>
            <a:r>
              <a:rPr lang="ru-RU" dirty="0" smtClean="0"/>
              <a:t>, а орудие – откатывается </a:t>
            </a:r>
            <a:r>
              <a:rPr lang="ru-RU" b="1" dirty="0" smtClean="0"/>
              <a:t>назад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Снаряд и орудие – два взаимодействующих тела.</a:t>
            </a:r>
          </a:p>
          <a:p>
            <a:r>
              <a:rPr lang="ru-RU" dirty="0" smtClean="0"/>
              <a:t>В ракете при сгорании топлива </a:t>
            </a:r>
            <a:r>
              <a:rPr lang="ru-RU" b="1" dirty="0" smtClean="0">
                <a:solidFill>
                  <a:srgbClr val="C00000"/>
                </a:solidFill>
              </a:rPr>
              <a:t>газы</a:t>
            </a:r>
            <a:r>
              <a:rPr lang="ru-RU" dirty="0" smtClean="0"/>
              <a:t>, нагретые до высокой температуры, </a:t>
            </a:r>
            <a:r>
              <a:rPr lang="ru-RU" b="1" dirty="0" smtClean="0">
                <a:solidFill>
                  <a:srgbClr val="C00000"/>
                </a:solidFill>
              </a:rPr>
              <a:t>выбрасываются</a:t>
            </a:r>
            <a:r>
              <a:rPr lang="ru-RU" dirty="0" smtClean="0"/>
              <a:t> из сопла с большой скоростью относительно</a:t>
            </a:r>
            <a:r>
              <a:rPr lang="ru-RU" b="1" dirty="0" smtClean="0">
                <a:solidFill>
                  <a:srgbClr val="C00000"/>
                </a:solidFill>
              </a:rPr>
              <a:t> ракеты</a:t>
            </a:r>
            <a:r>
              <a:rPr lang="ru-RU" dirty="0" smtClean="0"/>
              <a:t>. 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71546"/>
            <a:ext cx="348045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000240"/>
            <a:ext cx="135881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929190" y="2714620"/>
            <a:ext cx="3214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V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– скорость ракеты после истечения газов 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214818"/>
            <a:ext cx="4367218" cy="229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857628"/>
            <a:ext cx="1766894" cy="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4357686" y="3286124"/>
            <a:ext cx="42862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Величина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называется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реактивной силой тяги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777" name="Picture 9" descr="C:\Program Files\Physicon\Open Physics 2.5 part 1\content\javagifs\63166759248485-3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-182563"/>
            <a:ext cx="304800" cy="381001"/>
          </a:xfrm>
          <a:prstGeom prst="rect">
            <a:avLst/>
          </a:prstGeom>
          <a:noFill/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3786190"/>
            <a:ext cx="1857388" cy="6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357694"/>
            <a:ext cx="4190984" cy="220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4714908" cy="12144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Законы сохранения: </a:t>
            </a:r>
            <a:br>
              <a:rPr lang="ru-RU" sz="2800" dirty="0" smtClean="0"/>
            </a:br>
            <a:r>
              <a:rPr lang="ru-RU" sz="2800" dirty="0" smtClean="0"/>
              <a:t>Работа силы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4714876" cy="550072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Работой A</a:t>
            </a:r>
            <a:r>
              <a:rPr lang="ru-RU" dirty="0" smtClean="0"/>
              <a:t>, совершаемой постоянной силой называется физическая величина, равная </a:t>
            </a:r>
            <a:r>
              <a:rPr lang="ru-RU" b="1" dirty="0" smtClean="0"/>
              <a:t>произведению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модулей силы и перемещения</a:t>
            </a:r>
            <a:r>
              <a:rPr lang="ru-RU" dirty="0" smtClean="0"/>
              <a:t>, умноженному </a:t>
            </a:r>
            <a:r>
              <a:rPr lang="ru-RU" b="1" dirty="0" smtClean="0">
                <a:solidFill>
                  <a:srgbClr val="C00000"/>
                </a:solidFill>
              </a:rPr>
              <a:t>на косинус угла </a:t>
            </a:r>
            <a:r>
              <a:rPr lang="ru-RU" b="1" dirty="0" err="1" smtClean="0">
                <a:solidFill>
                  <a:srgbClr val="C00000"/>
                </a:solidFill>
              </a:rPr>
              <a:t>α </a:t>
            </a:r>
            <a:r>
              <a:rPr lang="ru-RU" dirty="0" smtClean="0"/>
              <a:t>между векторами силы и перемещения;</a:t>
            </a:r>
          </a:p>
          <a:p>
            <a:r>
              <a:rPr lang="ru-RU" dirty="0" smtClean="0"/>
              <a:t>Работа является </a:t>
            </a:r>
            <a:r>
              <a:rPr lang="ru-RU" b="1" dirty="0" smtClean="0"/>
              <a:t>скалярной</a:t>
            </a:r>
            <a:r>
              <a:rPr lang="ru-RU" dirty="0" smtClean="0"/>
              <a:t> величиной. </a:t>
            </a:r>
          </a:p>
          <a:p>
            <a:r>
              <a:rPr lang="ru-RU" dirty="0" smtClean="0"/>
              <a:t>Она может быть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положительной</a:t>
            </a:r>
            <a:r>
              <a:rPr lang="ru-RU" dirty="0" smtClean="0"/>
              <a:t> (</a:t>
            </a:r>
            <a:r>
              <a:rPr lang="ru-RU" b="1" dirty="0" smtClean="0">
                <a:solidFill>
                  <a:srgbClr val="C00000"/>
                </a:solidFill>
              </a:rPr>
              <a:t>0° ≤ </a:t>
            </a:r>
            <a:r>
              <a:rPr lang="ru-RU" b="1" dirty="0" err="1" smtClean="0">
                <a:solidFill>
                  <a:srgbClr val="C00000"/>
                </a:solidFill>
              </a:rPr>
              <a:t>α</a:t>
            </a:r>
            <a:r>
              <a:rPr lang="ru-RU" b="1" dirty="0" smtClean="0">
                <a:solidFill>
                  <a:srgbClr val="C00000"/>
                </a:solidFill>
              </a:rPr>
              <a:t> &lt; 90°</a:t>
            </a:r>
            <a:r>
              <a:rPr lang="ru-RU" dirty="0" smtClean="0"/>
              <a:t>),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отрицательной</a:t>
            </a:r>
            <a:r>
              <a:rPr lang="ru-RU" dirty="0" smtClean="0"/>
              <a:t> (</a:t>
            </a:r>
            <a:r>
              <a:rPr lang="ru-RU" b="1" dirty="0" smtClean="0">
                <a:solidFill>
                  <a:srgbClr val="C00000"/>
                </a:solidFill>
              </a:rPr>
              <a:t>90° &lt; </a:t>
            </a:r>
            <a:r>
              <a:rPr lang="ru-RU" b="1" dirty="0" err="1" smtClean="0">
                <a:solidFill>
                  <a:srgbClr val="C00000"/>
                </a:solidFill>
              </a:rPr>
              <a:t>α</a:t>
            </a:r>
            <a:r>
              <a:rPr lang="ru-RU" b="1" dirty="0" smtClean="0">
                <a:solidFill>
                  <a:srgbClr val="C00000"/>
                </a:solidFill>
              </a:rPr>
              <a:t> ≤ 180°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При </a:t>
            </a:r>
            <a:r>
              <a:rPr lang="ru-RU" b="1" dirty="0" err="1" smtClean="0">
                <a:solidFill>
                  <a:srgbClr val="C00000"/>
                </a:solidFill>
              </a:rPr>
              <a:t>α</a:t>
            </a:r>
            <a:r>
              <a:rPr lang="ru-RU" b="1" dirty="0" smtClean="0">
                <a:solidFill>
                  <a:srgbClr val="C00000"/>
                </a:solidFill>
              </a:rPr>
              <a:t> = 90°</a:t>
            </a:r>
            <a:r>
              <a:rPr lang="ru-RU" dirty="0" smtClean="0"/>
              <a:t> работа, совершаемая силой, </a:t>
            </a:r>
            <a:r>
              <a:rPr lang="ru-RU" b="1" dirty="0" smtClean="0">
                <a:solidFill>
                  <a:srgbClr val="C00000"/>
                </a:solidFill>
              </a:rPr>
              <a:t>равна нулю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системе СИ работа измеряется в </a:t>
            </a:r>
            <a:r>
              <a:rPr lang="ru-RU" b="1" dirty="0" smtClean="0"/>
              <a:t>джоулях</a:t>
            </a:r>
            <a:r>
              <a:rPr lang="ru-RU" dirty="0" smtClean="0"/>
              <a:t> (</a:t>
            </a:r>
            <a:r>
              <a:rPr lang="ru-RU" b="1" dirty="0" smtClean="0">
                <a:solidFill>
                  <a:srgbClr val="C00000"/>
                </a:solidFill>
              </a:rPr>
              <a:t>Дж</a:t>
            </a:r>
            <a:r>
              <a:rPr lang="ru-RU" dirty="0" smtClean="0"/>
              <a:t>);</a:t>
            </a:r>
          </a:p>
          <a:p>
            <a:r>
              <a:rPr lang="ru-RU" b="1" dirty="0" smtClean="0"/>
              <a:t>Графически</a:t>
            </a:r>
            <a:r>
              <a:rPr lang="ru-RU" dirty="0" smtClean="0"/>
              <a:t> работа определяется по </a:t>
            </a:r>
            <a:r>
              <a:rPr lang="ru-RU" b="1" dirty="0" smtClean="0">
                <a:solidFill>
                  <a:srgbClr val="C00000"/>
                </a:solidFill>
              </a:rPr>
              <a:t>площади криволинейной фигуры </a:t>
            </a:r>
            <a:r>
              <a:rPr lang="ru-RU" b="1" dirty="0" smtClean="0"/>
              <a:t>под графиком </a:t>
            </a:r>
            <a:r>
              <a:rPr lang="ru-RU" b="1" dirty="0" err="1" smtClean="0"/>
              <a:t>F</a:t>
            </a:r>
            <a:r>
              <a:rPr lang="ru-RU" b="1" baseline="-25000" dirty="0" err="1" smtClean="0"/>
              <a:t>s</a:t>
            </a:r>
            <a:r>
              <a:rPr lang="ru-RU" b="1" dirty="0" smtClean="0"/>
              <a:t>(</a:t>
            </a:r>
            <a:r>
              <a:rPr lang="ru-RU" b="1" dirty="0" err="1" smtClean="0"/>
              <a:t>x</a:t>
            </a:r>
            <a:r>
              <a:rPr lang="ru-RU" b="1" dirty="0" smtClean="0"/>
              <a:t>)</a:t>
            </a:r>
          </a:p>
          <a:p>
            <a:r>
              <a:rPr lang="ru-RU" dirty="0" smtClean="0"/>
              <a:t>Работа всех приложенных сил равна работе равнодействующей силы</a:t>
            </a: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4290"/>
            <a:ext cx="2714644" cy="87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500694" y="128586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Дж = 1 Н ∙ 1 м</a:t>
            </a:r>
            <a:endParaRPr lang="ru-RU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1785926"/>
            <a:ext cx="415798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785926"/>
            <a:ext cx="4214842" cy="224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1402</TotalTime>
  <Words>2646</Words>
  <Application>Microsoft Office PowerPoint</Application>
  <PresentationFormat>Экран (4:3)</PresentationFormat>
  <Paragraphs>296</Paragraphs>
  <Slides>57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9" baseType="lpstr">
      <vt:lpstr>Аспект</vt:lpstr>
      <vt:lpstr>Picture</vt:lpstr>
      <vt:lpstr>Законы сохранения. Подготовка к ЕГЭ</vt:lpstr>
      <vt:lpstr>Цель: повторение основных понятий, законов и формул законов сохранения в соответствии с кодификатором ЕГЭ.</vt:lpstr>
      <vt:lpstr>Законы сохранения:  Закон сохранения механической энергии и закон сохранения импульса позволяют находить решения для ударного взаимодействия тел.</vt:lpstr>
      <vt:lpstr>Законы сохранения: Импульс тела</vt:lpstr>
      <vt:lpstr>Законы сохранения:  Закон сохранения импульса</vt:lpstr>
      <vt:lpstr>Законы сохранения: </vt:lpstr>
      <vt:lpstr>Законы сохранения:  Закон сохранения импульса</vt:lpstr>
      <vt:lpstr>Законы сохранения:  Закон сохранения импульса  - реактивное движение</vt:lpstr>
      <vt:lpstr>Законы сохранения:  Работа силы</vt:lpstr>
      <vt:lpstr>Законы сохранения:  Мощность</vt:lpstr>
      <vt:lpstr>Законы сохранения:  Кинетическая энергия</vt:lpstr>
      <vt:lpstr>Законы сохранения:  Потенциальная энергия</vt:lpstr>
      <vt:lpstr>Законы сохранения:  Работа силы </vt:lpstr>
      <vt:lpstr>Законы сохранения:  Закон сохранения механической энергии</vt:lpstr>
      <vt:lpstr>Законы сохранения:  Простые механизмы.  КПД механизма</vt:lpstr>
      <vt:lpstr>Законы сохранения:  Простые механизмы. КПД механизма</vt:lpstr>
      <vt:lpstr>Законы сохранения:  Простые механизмы. КПД механизма</vt:lpstr>
      <vt:lpstr>Законы сохранения:  Условия равновесия рычага</vt:lpstr>
      <vt:lpstr>Законы сохранения:  Условия равновесия рычага</vt:lpstr>
      <vt:lpstr>Законы сохранения:  Условия равновесия рычага</vt:lpstr>
      <vt:lpstr>Законы сохранения:  Условия равновесия рычага</vt:lpstr>
      <vt:lpstr>Законы сохранения:   КПД механизма</vt:lpstr>
      <vt:lpstr>Рассмотрим задачи: </vt:lpstr>
      <vt:lpstr>ГИА 2008 г. 24 Пуля массой 50 г вылетает из ствола ружья вертикально вверх со скоростью 40 м/с. Чему равна потенциальная энергия пули через 4 с после начала движения? Сопротивлением воздуха пренебречь. </vt:lpstr>
      <vt:lpstr>(ГИА 2009 г.) 3. Тело, брошенное вертикально вверх с поверхности земли, достигает наивысшей точки и падает на землю. Если сопротивление воздуха не учитывать, то полная механическая энергия тела </vt:lpstr>
      <vt:lpstr>(ГИА 2009 г.) 22. Тележка массой 20 кг, движущаяся со скоростью 0,8 м/с, сцепляется с другой тележкой массой 30 кг, движущейся навстречу со скоростью 0,2 м/с. Чему равна скорость движения тележек после сцепки, когда тележки будут двигаться вместе? </vt:lpstr>
      <vt:lpstr>ГИА 2010 г. 3. Для придания наиболее эффективного ускорения космическому кораблю струя выхлопных газов, вырывающаяся из сопла его реактивного двигателя, должна быть направлена</vt:lpstr>
      <vt:lpstr>(ГИА 2010 г.) 24. Транспортер равномерно поднимает груз массой 190 кг на высоту 9 м за 50 с. Определите силу тока в электродвигателе, если напряжение в электрической сети 380 В. КПД двигателя транспортера составляет 60%.</vt:lpstr>
      <vt:lpstr>(ГИА 2010 г.) 25. Гиря падает на землю и ударяется о препятствие. Скорость гири перед ударом равна 140 м/с. Какова была температура гири перед ударом, если после удара температура повысилась до 1000С? Считать, что все количество теплоты, выделяемое при ударе, поглощается гирей. Удельная теплоемкость гири равна 140 Дж/(кг·0С).</vt:lpstr>
      <vt:lpstr>(ЕГЭ 2001 г., демо) А3. Автомобиль массой  3000 кг  движется со скоростью  2 м/с.  Какова кинетическая энергия автомобиля?</vt:lpstr>
      <vt:lpstr>(ЕГЭ 2001 г.) А4. Для того, чтобы уменьшить кинетическую энергию тела в 2 раза, надо скорость тела уменьшить в</vt:lpstr>
      <vt:lpstr>(ЕГЭ 2001 г., Демо) А4. После пережигания нити, удерживающей пружину (см рисунок), левая тележка начала двигаться со скоростью  0,4 м/с.  На рисунке указаны массы грузов вместе с тележками. С какой по модулю скоростью будет двигаться правая тележка?</vt:lpstr>
      <vt:lpstr>(ЕГЭ 2001 г., Демо) А5. С балкона высотой  h = 3 м  на землю упал предмет массой  m = 2 кг.  Изменение энергии его тяготения к Земле при этом равно . . .</vt:lpstr>
      <vt:lpstr>(ЕГЭ 2001 г.) А6. Мужчина достает воду из колодца глубиной 10 м. Масса ведра 1,5 кг, масса воды в ведре 10 кг. Какую работу совершает мужчина?</vt:lpstr>
      <vt:lpstr>(ЕГЭ 2001 г.) А7. Шарик скатывали с горки по трем разным желобам. В каком случае скорость шарика в конце пути наибольшая? Трением пренебречь.</vt:lpstr>
      <vt:lpstr>(ЕГЭ 2001 г.) А8. Тяжелый молот падает на сваю и вбивает ее в землю. В этом процессе происходит преобразование </vt:lpstr>
      <vt:lpstr>(ЕГЭ 2001 г.) А29. Два пластилиновых шарика массами m1 = 0,1 кг и m2 = 0,2 кг летят навстречу друг другу со скоростями v1 = 20 м/с и v2 =  10 м/с. Столкнувшись, они слипаются. На сколько изменилась внутренняя энергия шариков при столкновении?</vt:lpstr>
      <vt:lpstr>(ЕГЭ 2002 г., Демо) А5. Тележка массой m, движущаяся со скоростью v, сталкивается с неподвижной тележкой той же массы и сцепляется с ней. Импульс тележек после взаимодействия равен</vt:lpstr>
      <vt:lpstr>(ЕГЭ 2002 г., КИМ) А5. Для того, чтобы уменьшить кинетическую энергию тела в 2 раза, надо скорость тела уменьшить в …</vt:lpstr>
      <vt:lpstr>(ЕГЭ 2002 г., Демо) А28. Груз, прикрепленный к пружине жесткостью 40 Н/м, совершает вынужденные колебания. Зависимость амплитуды этих колебаний от частоты воздействия вынуждающей силы представлена на рисунке. Определите полную энергию колебаний груза при резонансе.</vt:lpstr>
      <vt:lpstr>(ЕГЭ 2003 г., КИМ) А5. Мальчик подбросил футбольный мяч массой 0,4 кг на высоту 3 м. Насколько изменилась потенциальная энергия мяча?</vt:lpstr>
      <vt:lpstr>(ЕГЭ 2003 г., демо) А26. Неподвижная лодка вместе с находящимся в ней охотником имеет массу 250 кг. Охотник выстреливает из охотничьего ружья в горизонтальном направлении. Какую скорость получит лодка после выстрела? Масса пули 8 г, а ее скорость при вылете равна 700 м/с.</vt:lpstr>
      <vt:lpstr>(ЕГЭ 2004 г., КИМ) А5. Груз массой 1 кг под действием силы 50 Н, направленной вертикально вверх, поднимается на высоту 3 м. Изменение кинетической энергии груза при этом равно </vt:lpstr>
      <vt:lpstr>(ЕГЭ 2004 г., демо) А21. Ракета массой 105 кг стартует вертикально вверх с поверхности Земли с ускорением 15 м/с2. Если силами сопротивления воздуха при старте пренебречь, то сила тяги двигателей ракеты равна</vt:lpstr>
      <vt:lpstr>(ЕГЭ 2004 г., демо) А22. На Землю упал из космического пространства метеорит. Изменились ли механическая энергия и импульс системы «Земля – метеорит» в результате столкновения? </vt:lpstr>
      <vt:lpstr>(ЕГЭ 2005 г., ДЕМО) А5. Потенциальная энергия взаимодействия с Землей гири массой 5 кг увеличилась на 75 Дж. Это произошло в результате того, что гирю</vt:lpstr>
      <vt:lpstr>(ЕГЭ 2005 г., ДЕМО) А7. Тело массой 2 кг движется вдоль оси ОХ. Его координата меняется в соответствии с уравнением х = А +Bt + Ct2, где А = 2 м, В = 3 м/с, С = 5 м/с2. Чему равен импульс тела в момент времени t = 2 c?</vt:lpstr>
      <vt:lpstr>ЕГЭ – 2006, ДЕМО. А 27. Мальчик массой 50 кг, стоя на очень гладком льду, бросает груз массой 8 кг под углом 60о к горизонту со скоростью 5 м/с. Какую скорость приобретет мальчик?</vt:lpstr>
      <vt:lpstr>(ЕГЭ 2006 г., ДЕМО) А26. Пластилиновый шар массой 0,1 кг летит горизонтально со скоростью 1 м/с (см. рисунок). Он налетает на неподвижную тележку массой  0,1 кг, прикрепленную к легкой пружине, и прилипает к тележке. Чему равна максимальная кинетическая энергия системы при ее дальнейших колебаниях? Трением пренебречь. Удар считать мгновенным.</vt:lpstr>
      <vt:lpstr>(ЕГЭ 2007 г., ДЕМО) А6. Два автомобиля одинаковой массы m движутся со скоростями v и 2v относительно Земли по одной прямой в противоположных направлениях. Чему равен модуль импульса второго автомобиля в системе отсчета, связанной с первым автомобилем?</vt:lpstr>
      <vt:lpstr>(ЕГЭ 2007 г., ДЕМО) А9. Скорость брошенного мяча непосредственно перед ударом о стену была вдвое больше его скорости сразу после удара. При ударе выделилось количество теплоты, равное 15 Дж. Найдите кинетическую энергию мяча перед ударом.</vt:lpstr>
      <vt:lpstr>(ЕГЭ 2008 г., ДЕМО) А6. Шары одинаковой массы движутся так, как показано на рисунке, и абсолютно неупруго соударяются. Как будет направлен импульс шаров после соударения? </vt:lpstr>
      <vt:lpstr>(ЕГЭ 2008 г., ДЕМО) А9. Пластилиновый шар массой 0,1 кг имеет скорость 1 м/с. Он налетает на неподвижную тележку массой 0,1 кг, прикрепленную к пружине, и прилипает к тележке (см. рисунок). Чему равна полная механическая энергия системы при ее дальнейших колебаниях? Трением пренебречь. </vt:lpstr>
      <vt:lpstr>(ЕГЭ 2009 г., ДЕМО) А4. Легковой автомобиль и грузовик движутся со скоростями υ1 = 108 км/ч и υ2 = 54 км/ч. Масса легкового автомобиля m = 1000 кг. Какова масса грузовика, если отношение импульса грузовика к импульсу легкового автомобиля равно 1,5? </vt:lpstr>
      <vt:lpstr>(ЕГЭ 2009 г., ДЕМО) А5. Санки массой m тянут в гору с постоянной скоростью. Когда санки поднимутся на высоту h от первоначального положения, их полная механическая энергия </vt:lpstr>
      <vt:lpstr>(ЕГЭ 2010 г., ДЕМО) А4. Тело движется по прямой. Под действием постоянной силы величиной 4 Н за 2 с импульс тела увеличился и стал равен 20 кг⋅м/с. Первоначальный импульс тела равен </vt:lpstr>
      <vt:lpstr>Используемая 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2002 г. А26 (ЕГЭ). Скорость автомобиля массой 500 кг изменяется в соответствии с графиком, приведенным на рисунке. Определите равнодействующую силу в момент времени t  = 3 с.</dc:title>
  <cp:lastModifiedBy>User</cp:lastModifiedBy>
  <cp:revision>147</cp:revision>
  <dcterms:modified xsi:type="dcterms:W3CDTF">2017-01-18T15:36:33Z</dcterms:modified>
</cp:coreProperties>
</file>