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72.png" ContentType="image/png"/>
  <Override PartName="/ppt/media/image56.png" ContentType="image/png"/>
  <Override PartName="/ppt/media/image31.png" ContentType="image/png"/>
  <Override PartName="/ppt/media/image15.png" ContentType="image/png"/>
  <Override PartName="/ppt/media/image66.jpeg" ContentType="image/jpeg"/>
  <Override PartName="/ppt/media/image40.png" ContentType="image/png"/>
  <Override PartName="/ppt/media/image24.png" ContentType="image/png"/>
  <Override PartName="/ppt/media/image49.png" ContentType="image/png"/>
  <Override PartName="/ppt/media/image58.png" ContentType="image/png"/>
  <Override PartName="/ppt/media/image33.png" ContentType="image/png"/>
  <Override PartName="/ppt/media/image17.png" ContentType="image/png"/>
  <Override PartName="/ppt/media/image3.png" ContentType="image/png"/>
  <Override PartName="/ppt/media/image42.png" ContentType="image/png"/>
  <Override PartName="/ppt/media/image26.png" ContentType="image/png"/>
  <Override PartName="/ppt/media/image7.jpeg" ContentType="image/jpeg"/>
  <Override PartName="/ppt/media/image51.png" ContentType="image/png"/>
  <Override PartName="/ppt/media/image35.png" ContentType="image/png"/>
  <Override PartName="/ppt/media/image68.jpeg" ContentType="image/jpeg"/>
  <Override PartName="/ppt/media/image5.png" ContentType="image/png"/>
  <Override PartName="/ppt/media/image69.png" ContentType="image/png"/>
  <Override PartName="/ppt/media/image44.png" ContentType="image/png"/>
  <Override PartName="/ppt/media/image28.png" ContentType="image/png"/>
  <Override PartName="/ppt/media/image25.gif" ContentType="image/gif"/>
  <Override PartName="/ppt/media/image53.png" ContentType="image/png"/>
  <Override PartName="/ppt/media/image48.wmf" ContentType="image/x-wmf"/>
  <Override PartName="/ppt/media/image37.png" ContentType="image/png"/>
  <Override PartName="/ppt/media/image19.jpeg" ContentType="image/jpeg"/>
  <Override PartName="/ppt/media/image12.png" ContentType="image/png"/>
  <Override PartName="/ppt/media/image4.jpeg" ContentType="image/jpeg"/>
  <Override PartName="/ppt/media/image62.png" ContentType="image/png"/>
  <Override PartName="/ppt/media/image60.jpeg" ContentType="image/jpeg"/>
  <Override PartName="/ppt/media/image46.png" ContentType="image/png"/>
  <Override PartName="/ppt/media/image21.png" ContentType="image/png"/>
  <Override PartName="/ppt/media/image65.jpeg" ContentType="image/jpeg"/>
  <Override PartName="/ppt/media/image55.png" ContentType="image/png"/>
  <Override PartName="/ppt/media/image30.png" ContentType="image/png"/>
  <Override PartName="/ppt/media/image39.png" ContentType="image/png"/>
  <Override PartName="/ppt/media/image14.png" ContentType="image/png"/>
  <Override PartName="/ppt/media/image9.png" ContentType="image/png"/>
  <Override PartName="/ppt/media/image23.png" ContentType="image/png"/>
  <Override PartName="/ppt/media/image16.jpeg" ContentType="image/jpeg"/>
  <Override PartName="/ppt/media/image1.jpeg" ContentType="image/jpeg"/>
  <Override PartName="/ppt/media/image57.png" ContentType="image/png"/>
  <Override PartName="/ppt/media/image32.png" ContentType="image/png"/>
  <Override PartName="/ppt/media/image2.png" ContentType="image/png"/>
  <Override PartName="/ppt/media/image41.png" ContentType="image/png"/>
  <Override PartName="/ppt/media/image67.jpeg" ContentType="image/jpeg"/>
  <Override PartName="/ppt/media/image50.png" ContentType="image/png"/>
  <Override PartName="/ppt/media/image59.png" ContentType="image/png"/>
  <Override PartName="/ppt/media/image34.png" ContentType="image/png"/>
  <Override PartName="/ppt/media/image18.png" ContentType="image/png"/>
  <Override PartName="/ppt/media/image13.jpeg" ContentType="image/jpeg"/>
  <Override PartName="/ppt/media/image43.png" ContentType="image/png"/>
  <Override PartName="/ppt/media/image27.png" ContentType="image/png"/>
  <Override PartName="/ppt/media/image52.png" ContentType="image/png"/>
  <Override PartName="/ppt/media/image11.png" ContentType="image/png"/>
  <Override PartName="/ppt/media/image36.png" ContentType="image/png"/>
  <Override PartName="/ppt/media/image64.jpeg" ContentType="image/jpeg"/>
  <Override PartName="/ppt/media/image61.png" ContentType="image/png"/>
  <Override PartName="/ppt/media/image6.png" ContentType="image/png"/>
  <Override PartName="/ppt/media/image71.jpeg" ContentType="image/jpeg"/>
  <Override PartName="/ppt/media/image20.png" ContentType="image/png"/>
  <Override PartName="/ppt/media/image45.png" ContentType="image/png"/>
  <Override PartName="/ppt/media/image29.png" ContentType="image/png"/>
  <Override PartName="/ppt/media/image70.png" ContentType="image/png"/>
  <Override PartName="/ppt/media/image10.jpeg" ContentType="image/jpeg"/>
  <Override PartName="/ppt/media/image54.png" ContentType="image/png"/>
  <Override PartName="/ppt/media/image38.png" ContentType="image/png"/>
  <Override PartName="/ppt/media/image63.png" ContentType="image/png"/>
  <Override PartName="/ppt/media/image22.jpeg" ContentType="image/jpeg"/>
  <Override PartName="/ppt/media/image8.png" ContentType="image/png"/>
  <Override PartName="/ppt/media/image47.png" ContentType="image/png"/>
  <Override PartName="/ppt/slideLayouts/slideLayout33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18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9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.xml.rels" ContentType="application/vnd.openxmlformats-package.relationships+xml"/>
  <Override PartName="/ppt/slideLayouts/slideLayout7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9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28.xml.rels" ContentType="application/vnd.openxmlformats-package.relationships+xml"/>
  <Override PartName="/ppt/slides/_rels/slide39.xml.rels" ContentType="application/vnd.openxmlformats-package.relationships+xml"/>
  <Override PartName="/ppt/slides/_rels/slide37.xml.rels" ContentType="application/vnd.openxmlformats-package.relationships+xml"/>
  <Override PartName="/ppt/slides/_rels/slide12.xml.rels" ContentType="application/vnd.openxmlformats-package.relationships+xml"/>
  <Override PartName="/ppt/slides/_rels/slide35.xml.rels" ContentType="application/vnd.openxmlformats-package.relationships+xml"/>
  <Override PartName="/ppt/slides/_rels/slide10.xml.rels" ContentType="application/vnd.openxmlformats-package.relationships+xml"/>
  <Override PartName="/ppt/slides/_rels/slide33.xml.rels" ContentType="application/vnd.openxmlformats-package.relationships+xml"/>
  <Override PartName="/ppt/slides/_rels/slide31.xml.rels" ContentType="application/vnd.openxmlformats-package.relationships+xml"/>
  <Override PartName="/ppt/slides/_rels/slide2.xml.rels" ContentType="application/vnd.openxmlformats-package.relationships+xml"/>
  <Override PartName="/ppt/slides/_rels/slide18.xml.rels" ContentType="application/vnd.openxmlformats-package.relationships+xml"/>
  <Override PartName="/ppt/slides/_rels/slide16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40.xml.rels" ContentType="application/vnd.openxmlformats-package.relationships+xml"/>
  <Override PartName="/ppt/slides/_rels/slide29.xml.rels" ContentType="application/vnd.openxmlformats-package.relationships+xml"/>
  <Override PartName="/ppt/slides/_rels/slide27.xml.rels" ContentType="application/vnd.openxmlformats-package.relationships+xml"/>
  <Override PartName="/ppt/slides/_rels/slide38.xml.rels" ContentType="application/vnd.openxmlformats-package.relationships+xml"/>
  <Override PartName="/ppt/slides/_rels/slide13.xml.rels" ContentType="application/vnd.openxmlformats-package.relationships+xml"/>
  <Override PartName="/ppt/slides/_rels/slide36.xml.rels" ContentType="application/vnd.openxmlformats-package.relationships+xml"/>
  <Override PartName="/ppt/slides/_rels/slide11.xml.rels" ContentType="application/vnd.openxmlformats-package.relationships+xml"/>
  <Override PartName="/ppt/slides/_rels/slide34.xml.rels" ContentType="application/vnd.openxmlformats-package.relationships+xml"/>
  <Override PartName="/ppt/slides/_rels/slide32.xml.rels" ContentType="application/vnd.openxmlformats-package.relationships+xml"/>
  <Override PartName="/ppt/slides/_rels/slide30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19.xml.rels" ContentType="application/vnd.openxmlformats-package.relationships+xml"/>
  <Override PartName="/ppt/slides/_rels/slide17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20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0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3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8.xml" ContentType="application/vnd.openxmlformats-officedocument.presentationml.slideMaster+xml"/>
  <Override PartName="/ppt/theme/theme7.xml" ContentType="application/vnd.openxmlformats-officedocument.theme+xml"/>
  <Override PartName="/ppt/theme/theme4.xml" ContentType="application/vnd.openxmlformats-officedocument.theme+xml"/>
  <Override PartName="/ppt/theme/theme8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6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</p:sld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90" r:id="rId44"/>
    <p:sldId id="291" r:id="rId45"/>
    <p:sldId id="292" r:id="rId46"/>
    <p:sldId id="293" r:id="rId47"/>
    <p:sldId id="294" r:id="rId48"/>
    <p:sldId id="295" r:id="rId4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slide" Target="slides/slide8.xml"/><Relationship Id="rId18" Type="http://schemas.openxmlformats.org/officeDocument/2006/relationships/slide" Target="slides/slide9.xml"/><Relationship Id="rId19" Type="http://schemas.openxmlformats.org/officeDocument/2006/relationships/slide" Target="slides/slide10.xml"/><Relationship Id="rId20" Type="http://schemas.openxmlformats.org/officeDocument/2006/relationships/slide" Target="slides/slide11.xml"/><Relationship Id="rId21" Type="http://schemas.openxmlformats.org/officeDocument/2006/relationships/slide" Target="slides/slide12.xml"/><Relationship Id="rId22" Type="http://schemas.openxmlformats.org/officeDocument/2006/relationships/slide" Target="slides/slide13.xml"/><Relationship Id="rId23" Type="http://schemas.openxmlformats.org/officeDocument/2006/relationships/slide" Target="slides/slide14.xml"/><Relationship Id="rId24" Type="http://schemas.openxmlformats.org/officeDocument/2006/relationships/slide" Target="slides/slide15.xml"/><Relationship Id="rId25" Type="http://schemas.openxmlformats.org/officeDocument/2006/relationships/slide" Target="slides/slide16.xml"/><Relationship Id="rId26" Type="http://schemas.openxmlformats.org/officeDocument/2006/relationships/slide" Target="slides/slide17.xml"/><Relationship Id="rId27" Type="http://schemas.openxmlformats.org/officeDocument/2006/relationships/slide" Target="slides/slide18.xml"/><Relationship Id="rId28" Type="http://schemas.openxmlformats.org/officeDocument/2006/relationships/slide" Target="slides/slide19.xml"/><Relationship Id="rId29" Type="http://schemas.openxmlformats.org/officeDocument/2006/relationships/slide" Target="slides/slide20.xml"/><Relationship Id="rId30" Type="http://schemas.openxmlformats.org/officeDocument/2006/relationships/slide" Target="slides/slide21.xml"/><Relationship Id="rId31" Type="http://schemas.openxmlformats.org/officeDocument/2006/relationships/slide" Target="slides/slide22.xml"/><Relationship Id="rId32" Type="http://schemas.openxmlformats.org/officeDocument/2006/relationships/slide" Target="slides/slide23.xml"/><Relationship Id="rId33" Type="http://schemas.openxmlformats.org/officeDocument/2006/relationships/slide" Target="slides/slide24.xml"/><Relationship Id="rId34" Type="http://schemas.openxmlformats.org/officeDocument/2006/relationships/slide" Target="slides/slide25.xml"/><Relationship Id="rId35" Type="http://schemas.openxmlformats.org/officeDocument/2006/relationships/slide" Target="slides/slide26.xml"/><Relationship Id="rId36" Type="http://schemas.openxmlformats.org/officeDocument/2006/relationships/slide" Target="slides/slide27.xml"/><Relationship Id="rId37" Type="http://schemas.openxmlformats.org/officeDocument/2006/relationships/slide" Target="slides/slide28.xml"/><Relationship Id="rId38" Type="http://schemas.openxmlformats.org/officeDocument/2006/relationships/slide" Target="slides/slide29.xml"/><Relationship Id="rId39" Type="http://schemas.openxmlformats.org/officeDocument/2006/relationships/slide" Target="slides/slide30.xml"/><Relationship Id="rId40" Type="http://schemas.openxmlformats.org/officeDocument/2006/relationships/slide" Target="slides/slide31.xml"/><Relationship Id="rId41" Type="http://schemas.openxmlformats.org/officeDocument/2006/relationships/slide" Target="slides/slide32.xml"/><Relationship Id="rId42" Type="http://schemas.openxmlformats.org/officeDocument/2006/relationships/slide" Target="slides/slide33.xml"/><Relationship Id="rId43" Type="http://schemas.openxmlformats.org/officeDocument/2006/relationships/slide" Target="slides/slide34.xml"/><Relationship Id="rId44" Type="http://schemas.openxmlformats.org/officeDocument/2006/relationships/slide" Target="slides/slide35.xml"/><Relationship Id="rId45" Type="http://schemas.openxmlformats.org/officeDocument/2006/relationships/slide" Target="slides/slide36.xml"/><Relationship Id="rId46" Type="http://schemas.openxmlformats.org/officeDocument/2006/relationships/slide" Target="slides/slide37.xml"/><Relationship Id="rId47" Type="http://schemas.openxmlformats.org/officeDocument/2006/relationships/slide" Target="slides/slide38.xml"/><Relationship Id="rId48" Type="http://schemas.openxmlformats.org/officeDocument/2006/relationships/slide" Target="slides/slide39.xml"/><Relationship Id="rId49" Type="http://schemas.openxmlformats.org/officeDocument/2006/relationships/slide" Target="slides/slide4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4.png"/><Relationship Id="rId3" Type="http://schemas.openxmlformats.org/officeDocument/2006/relationships/image" Target="../media/image15.png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7.png"/><Relationship Id="rId3" Type="http://schemas.openxmlformats.org/officeDocument/2006/relationships/image" Target="../media/image18.png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20.png"/><Relationship Id="rId3" Type="http://schemas.openxmlformats.org/officeDocument/2006/relationships/image" Target="../media/image21.png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3.png"/><Relationship Id="rId3" Type="http://schemas.openxmlformats.org/officeDocument/2006/relationships/image" Target="../media/image24.png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44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72160" y="3954600"/>
            <a:ext cx="2869200" cy="2289240"/>
          </a:xfrm>
          <a:prstGeom prst="rect">
            <a:avLst/>
          </a:prstGeom>
          <a:ln>
            <a:noFill/>
          </a:ln>
        </p:spPr>
      </p:pic>
      <p:pic>
        <p:nvPicPr>
          <p:cNvPr descr="" id="45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30240" y="3954600"/>
            <a:ext cx="2869200" cy="2289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92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72160" y="3954600"/>
            <a:ext cx="2869200" cy="2289240"/>
          </a:xfrm>
          <a:prstGeom prst="rect">
            <a:avLst/>
          </a:prstGeom>
          <a:ln>
            <a:noFill/>
          </a:ln>
        </p:spPr>
      </p:pic>
      <p:pic>
        <p:nvPicPr>
          <p:cNvPr descr="" id="93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30240" y="3954600"/>
            <a:ext cx="2869200" cy="2289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6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4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72160" y="3954600"/>
            <a:ext cx="2869200" cy="2289240"/>
          </a:xfrm>
          <a:prstGeom prst="rect">
            <a:avLst/>
          </a:prstGeom>
          <a:ln>
            <a:noFill/>
          </a:ln>
        </p:spPr>
      </p:pic>
      <p:pic>
        <p:nvPicPr>
          <p:cNvPr descr="" id="14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30240" y="3954600"/>
            <a:ext cx="2869200" cy="2289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6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3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8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72160" y="3954600"/>
            <a:ext cx="2869200" cy="2289240"/>
          </a:xfrm>
          <a:prstGeom prst="rect">
            <a:avLst/>
          </a:prstGeom>
          <a:ln>
            <a:noFill/>
          </a:ln>
        </p:spPr>
      </p:pic>
      <p:pic>
        <p:nvPicPr>
          <p:cNvPr descr="" id="18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30240" y="3954600"/>
            <a:ext cx="2869200" cy="2289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01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1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2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5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6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0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6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7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8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232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72160" y="3954600"/>
            <a:ext cx="2869200" cy="2289240"/>
          </a:xfrm>
          <a:prstGeom prst="rect">
            <a:avLst/>
          </a:prstGeom>
          <a:ln>
            <a:noFill/>
          </a:ln>
        </p:spPr>
      </p:pic>
      <p:pic>
        <p:nvPicPr>
          <p:cNvPr descr="" id="233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30240" y="3954600"/>
            <a:ext cx="2869200" cy="2289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5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0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0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3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4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0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1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2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5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2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72160" y="3954600"/>
            <a:ext cx="2869200" cy="2289240"/>
          </a:xfrm>
          <a:prstGeom prst="rect">
            <a:avLst/>
          </a:prstGeom>
          <a:ln>
            <a:noFill/>
          </a:ln>
        </p:spPr>
      </p:pic>
      <p:pic>
        <p:nvPicPr>
          <p:cNvPr descr="" id="2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30240" y="3954600"/>
            <a:ext cx="2869200" cy="2289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9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4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9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0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4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7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8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1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4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5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6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9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2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72160" y="3954600"/>
            <a:ext cx="2869200" cy="2289240"/>
          </a:xfrm>
          <a:prstGeom prst="rect">
            <a:avLst/>
          </a:prstGeom>
          <a:ln>
            <a:noFill/>
          </a:ln>
        </p:spPr>
      </p:pic>
      <p:pic>
        <p:nvPicPr>
          <p:cNvPr descr="" id="32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30240" y="3954600"/>
            <a:ext cx="2869200" cy="2289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4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9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4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5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8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9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1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2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3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6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9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0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1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6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4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65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72160" y="3954600"/>
            <a:ext cx="2869200" cy="2289240"/>
          </a:xfrm>
          <a:prstGeom prst="rect">
            <a:avLst/>
          </a:prstGeom>
          <a:ln>
            <a:noFill/>
          </a:ln>
        </p:spPr>
      </p:pic>
      <p:pic>
        <p:nvPicPr>
          <p:cNvPr descr="" id="366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30240" y="3954600"/>
            <a:ext cx="2869200" cy="2289240"/>
          </a:xfrm>
          <a:prstGeom prst="rect">
            <a:avLst/>
          </a:prstGeom>
          <a:ln>
            <a:noFill/>
          </a:ln>
        </p:spPr>
      </p:pic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3.jpe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6.jpeg"/><Relationship Id="rId3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5.xml"/><Relationship Id="rId8" Type="http://schemas.openxmlformats.org/officeDocument/2006/relationships/slideLayout" Target="../slideLayouts/slideLayout66.xml"/><Relationship Id="rId9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1.xml"/><Relationship Id="rId14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9.jpeg"/><Relationship Id="rId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5.xml"/><Relationship Id="rId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78.xml"/><Relationship Id="rId9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22.jpeg"/><Relationship Id="rId3" Type="http://schemas.openxmlformats.org/officeDocument/2006/relationships/slideLayout" Target="../slideLayouts/slideLayout85.xml"/><Relationship Id="rId4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7.xml"/><Relationship Id="rId6" Type="http://schemas.openxmlformats.org/officeDocument/2006/relationships/slideLayout" Target="../slideLayouts/slideLayout88.xml"/><Relationship Id="rId7" Type="http://schemas.openxmlformats.org/officeDocument/2006/relationships/slideLayout" Target="../slideLayouts/slideLayout89.xml"/><Relationship Id="rId8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9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1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4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6280" cy="1471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ru-RU" sz="1200">
                <a:solidFill>
                  <a:srgbClr val="b5a989"/>
                </a:solidFill>
                <a:latin typeface="Gill Sans MT"/>
              </a:rPr>
              <a:t>2.12.16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fld id="{5BFD0BB7-0CE7-408C-81D4-159856EE98C3}" type="slidenum">
              <a:rPr lang="ru-RU" sz="1200">
                <a:solidFill>
                  <a:srgbClr val="b5a989"/>
                </a:solidFill>
                <a:latin typeface="Gill Sans MT"/>
              </a:rPr>
              <a:t>&lt;номер&gt;</a:t>
            </a:fld>
            <a:endParaRPr/>
          </a:p>
        </p:txBody>
      </p:sp>
      <p:sp>
        <p:nvSpPr>
          <p:cNvPr id="9" name="CustomShape 10"/>
          <p:cNvSpPr/>
          <p:nvPr/>
        </p:nvSpPr>
        <p:spPr>
          <a:xfrm>
            <a:off x="921600" y="1413720"/>
            <a:ext cx="209880" cy="209880"/>
          </a:xfrm>
          <a:prstGeom prst="ellipse">
            <a:avLst/>
          </a:prstGeom>
          <a:gradFill>
            <a:gsLst>
              <a:gs pos="0">
                <a:srgbClr val="daf5fe"/>
              </a:gs>
              <a:gs pos="100000">
                <a:srgbClr val="00aad4"/>
              </a:gs>
            </a:gsLst>
            <a:path path="circle"/>
          </a:gradFill>
          <a:ln w="2160">
            <a:solidFill>
              <a:srgbClr val="308da4"/>
            </a:solidFill>
            <a:round/>
          </a:ln>
        </p:spPr>
      </p:sp>
      <p:sp>
        <p:nvSpPr>
          <p:cNvPr id="10" name="CustomShape 11"/>
          <p:cNvSpPr/>
          <p:nvPr/>
        </p:nvSpPr>
        <p:spPr>
          <a:xfrm>
            <a:off x="1157040" y="1344960"/>
            <a:ext cx="63720" cy="63720"/>
          </a:xfrm>
          <a:prstGeom prst="ellipse">
            <a:avLst/>
          </a:prstGeom>
          <a:noFill/>
          <a:ln w="12600">
            <a:solidFill>
              <a:srgbClr val="317f93"/>
            </a:solidFill>
            <a:round/>
          </a:ln>
        </p:spPr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47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48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49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0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1" name="CustomShape 6"/>
          <p:cNvSpPr/>
          <p:nvPr/>
        </p:nvSpPr>
        <p:spPr>
          <a:xfrm>
            <a:off x="2282760" y="0"/>
            <a:ext cx="685764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2" name="PlaceHolder 7"/>
          <p:cNvSpPr>
            <a:spLocks noGrp="1"/>
          </p:cNvSpPr>
          <p:nvPr>
            <p:ph type="title"/>
          </p:nvPr>
        </p:nvSpPr>
        <p:spPr>
          <a:xfrm>
            <a:off x="2578320" y="2600280"/>
            <a:ext cx="6400440" cy="2285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ts val="1588"/>
              </a:lnSpc>
            </a:pPr>
            <a:r>
              <a:rPr b="1" lang="ru-RU" sz="40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53" name="PlaceHolder 8"/>
          <p:cNvSpPr>
            <a:spLocks noGrp="1"/>
          </p:cNvSpPr>
          <p:nvPr>
            <p:ph type="body"/>
          </p:nvPr>
        </p:nvSpPr>
        <p:spPr>
          <a:xfrm>
            <a:off x="2578320" y="1066680"/>
            <a:ext cx="6400440" cy="15094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2000">
                <a:solidFill>
                  <a:srgbClr val="361309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000">
                <a:solidFill>
                  <a:srgbClr val="361309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000">
                <a:solidFill>
                  <a:srgbClr val="361309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000">
                <a:solidFill>
                  <a:srgbClr val="361309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000">
                <a:solidFill>
                  <a:srgbClr val="361309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000">
                <a:solidFill>
                  <a:srgbClr val="361309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</a:pPr>
            <a:r>
              <a:rPr lang="ru-RU" sz="2000">
                <a:solidFill>
                  <a:srgbClr val="361309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</p:txBody>
      </p:sp>
      <p:sp>
        <p:nvSpPr>
          <p:cNvPr id="54" name="PlaceHolder 9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ru-RU" sz="1200">
                <a:solidFill>
                  <a:srgbClr val="b5a989"/>
                </a:solidFill>
                <a:latin typeface="Gill Sans MT"/>
              </a:rPr>
              <a:t>2.12.16</a:t>
            </a:r>
            <a:endParaRPr/>
          </a:p>
        </p:txBody>
      </p:sp>
      <p:sp>
        <p:nvSpPr>
          <p:cNvPr id="55" name="PlaceHolder 10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56" name="PlaceHolder 11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fld id="{9C8E0078-534C-4CF5-B5B1-7428705F4658}" type="slidenum">
              <a:rPr lang="ru-RU" sz="1200">
                <a:solidFill>
                  <a:srgbClr val="b5a989"/>
                </a:solidFill>
                <a:latin typeface="Gill Sans MT"/>
              </a:rPr>
              <a:t>&lt;номер&gt;</a:t>
            </a:fld>
            <a:endParaRPr/>
          </a:p>
        </p:txBody>
      </p:sp>
      <p:sp>
        <p:nvSpPr>
          <p:cNvPr id="57" name="CustomShape 12"/>
          <p:cNvSpPr/>
          <p:nvPr/>
        </p:nvSpPr>
        <p:spPr>
          <a:xfrm>
            <a:off x="2286000" y="0"/>
            <a:ext cx="7596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8" name="CustomShape 13"/>
          <p:cNvSpPr/>
          <p:nvPr/>
        </p:nvSpPr>
        <p:spPr>
          <a:xfrm>
            <a:off x="2172240" y="2814480"/>
            <a:ext cx="209880" cy="209880"/>
          </a:xfrm>
          <a:prstGeom prst="ellipse">
            <a:avLst/>
          </a:prstGeom>
          <a:gradFill>
            <a:gsLst>
              <a:gs pos="0">
                <a:srgbClr val="daf5fe"/>
              </a:gs>
              <a:gs pos="100000">
                <a:srgbClr val="00aad4"/>
              </a:gs>
            </a:gsLst>
            <a:path path="circle"/>
          </a:gradFill>
          <a:ln w="2160">
            <a:solidFill>
              <a:srgbClr val="308da4"/>
            </a:solidFill>
            <a:round/>
          </a:ln>
        </p:spPr>
      </p:sp>
      <p:sp>
        <p:nvSpPr>
          <p:cNvPr id="59" name="CustomShape 14"/>
          <p:cNvSpPr/>
          <p:nvPr/>
        </p:nvSpPr>
        <p:spPr>
          <a:xfrm>
            <a:off x="2408040" y="2745720"/>
            <a:ext cx="63720" cy="63720"/>
          </a:xfrm>
          <a:prstGeom prst="ellipse">
            <a:avLst/>
          </a:prstGeom>
          <a:noFill/>
          <a:ln w="12600">
            <a:solidFill>
              <a:srgbClr val="317f93"/>
            </a:solidFill>
            <a:round/>
          </a:ln>
        </p:spPr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95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96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97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98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99" name="PlaceHolder 6"/>
          <p:cNvSpPr>
            <a:spLocks noGrp="1"/>
          </p:cNvSpPr>
          <p:nvPr>
            <p:ph type="title"/>
          </p:nvPr>
        </p:nvSpPr>
        <p:spPr>
          <a:xfrm>
            <a:off x="5886720" y="1066680"/>
            <a:ext cx="2742840" cy="19807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b="1" lang="ru-RU" sz="21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00" name="PlaceHolder 7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ts val="564"/>
              </a:lnSpc>
            </a:pPr>
            <a:r>
              <a:rPr lang="ru-RU" sz="1400">
                <a:solidFill>
                  <a:srgbClr val="585858"/>
                </a:solidFill>
                <a:latin typeface="Gill Sans MT"/>
              </a:rPr>
              <a:t>2.12.16</a:t>
            </a:r>
            <a:endParaRPr/>
          </a:p>
        </p:txBody>
      </p:sp>
      <p:sp>
        <p:nvSpPr>
          <p:cNvPr id="101" name="PlaceHolder 8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102" name="PlaceHolder 9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fld id="{8B65DE3E-24BD-466C-8E93-27322436A7DF}" type="slidenum">
              <a:rPr lang="ru-RU" sz="1200">
                <a:solidFill>
                  <a:srgbClr val="b5a989"/>
                </a:solidFill>
                <a:latin typeface="Gill Sans MT"/>
              </a:rPr>
              <a:t>&lt;номер&gt;</a:t>
            </a:fld>
            <a:endParaRPr/>
          </a:p>
        </p:txBody>
      </p:sp>
      <p:sp>
        <p:nvSpPr>
          <p:cNvPr id="103" name="CustomShape 10"/>
          <p:cNvSpPr/>
          <p:nvPr/>
        </p:nvSpPr>
        <p:spPr>
          <a:xfrm>
            <a:off x="762120" y="1066680"/>
            <a:ext cx="4571640" cy="4571640"/>
          </a:xfrm>
          <a:prstGeom prst="rect">
            <a:avLst/>
          </a:prstGeom>
          <a:solidFill>
            <a:srgbClr val="ffffff"/>
          </a:solidFill>
          <a:ln w="88920">
            <a:solidFill>
              <a:srgbClr val="ffffff"/>
            </a:solidFill>
            <a:miter/>
          </a:ln>
        </p:spPr>
      </p:sp>
      <p:sp>
        <p:nvSpPr>
          <p:cNvPr id="104" name="PlaceHolder 11"/>
          <p:cNvSpPr>
            <a:spLocks noGrp="1"/>
          </p:cNvSpPr>
          <p:nvPr>
            <p:ph type="body"/>
          </p:nvPr>
        </p:nvSpPr>
        <p:spPr>
          <a:xfrm>
            <a:off x="838080" y="1143000"/>
            <a:ext cx="4419360" cy="3514320"/>
          </a:xfrm>
          <a:prstGeom prst="rect">
            <a:avLst/>
          </a:prstGeom>
        </p:spPr>
        <p:txBody>
          <a:bodyPr bIns="45000" rIns="90000" tIns="274320"/>
          <a:p>
            <a:pPr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Седьмой уровень структурыВставка рисунка</a:t>
            </a:r>
            <a:endParaRPr/>
          </a:p>
        </p:txBody>
      </p:sp>
      <p:sp>
        <p:nvSpPr>
          <p:cNvPr id="105" name="CustomShape 12"/>
          <p:cNvSpPr/>
          <p:nvPr/>
        </p:nvSpPr>
        <p:spPr>
          <a:xfrm rot="19468800">
            <a:off x="396360" y="954360"/>
            <a:ext cx="685440" cy="204120"/>
          </a:xfrm>
          <a:prstGeom prst="flowChartProcess">
            <a:avLst/>
          </a:prstGeom>
          <a:solidFill>
            <a:srgbClr val="fbfbfb"/>
          </a:solidFill>
          <a:ln w="6480">
            <a:solidFill>
              <a:srgbClr val="ffffff"/>
            </a:solidFill>
            <a:round/>
          </a:ln>
        </p:spPr>
      </p:sp>
      <p:sp>
        <p:nvSpPr>
          <p:cNvPr id="106" name="CustomShape 13"/>
          <p:cNvSpPr/>
          <p:nvPr/>
        </p:nvSpPr>
        <p:spPr>
          <a:xfrm flipH="1" rot="19496400">
            <a:off x="5002920" y="936720"/>
            <a:ext cx="648720" cy="204120"/>
          </a:xfrm>
          <a:prstGeom prst="flowChartProcess">
            <a:avLst/>
          </a:prstGeom>
          <a:solidFill>
            <a:srgbClr val="fbfbfb"/>
          </a:solidFill>
          <a:ln w="6480">
            <a:solidFill>
              <a:srgbClr val="ffffff"/>
            </a:solidFill>
            <a:round/>
          </a:ln>
        </p:spPr>
      </p:sp>
      <p:sp>
        <p:nvSpPr>
          <p:cNvPr id="107" name="PlaceHolder 14"/>
          <p:cNvSpPr>
            <a:spLocks noGrp="1"/>
          </p:cNvSpPr>
          <p:nvPr>
            <p:ph type="body"/>
          </p:nvPr>
        </p:nvSpPr>
        <p:spPr>
          <a:xfrm>
            <a:off x="838080" y="4800600"/>
            <a:ext cx="4419360" cy="761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1400">
                <a:solidFill>
                  <a:srgbClr val="585858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1400">
                <a:solidFill>
                  <a:srgbClr val="585858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1400">
                <a:solidFill>
                  <a:srgbClr val="585858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1400">
                <a:solidFill>
                  <a:srgbClr val="585858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1400">
                <a:solidFill>
                  <a:srgbClr val="585858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1400">
                <a:solidFill>
                  <a:srgbClr val="585858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585858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143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144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145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146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147" name="PlaceHolder 6"/>
          <p:cNvSpPr>
            <a:spLocks noGrp="1"/>
          </p:cNvSpPr>
          <p:nvPr>
            <p:ph type="title"/>
          </p:nvPr>
        </p:nvSpPr>
        <p:spPr>
          <a:xfrm>
            <a:off x="457200" y="516024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45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48" name="PlaceHolder 7"/>
          <p:cNvSpPr>
            <a:spLocks noGrp="1"/>
          </p:cNvSpPr>
          <p:nvPr>
            <p:ph type="body"/>
          </p:nvPr>
        </p:nvSpPr>
        <p:spPr>
          <a:xfrm>
            <a:off x="457200" y="328320"/>
            <a:ext cx="4023000" cy="639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</p:txBody>
      </p:sp>
      <p:sp>
        <p:nvSpPr>
          <p:cNvPr id="149" name="PlaceHolder 8"/>
          <p:cNvSpPr>
            <a:spLocks noGrp="1"/>
          </p:cNvSpPr>
          <p:nvPr>
            <p:ph type="body"/>
          </p:nvPr>
        </p:nvSpPr>
        <p:spPr>
          <a:xfrm>
            <a:off x="4663440" y="328320"/>
            <a:ext cx="4023000" cy="639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</a:pPr>
            <a:r>
              <a:rPr lang="ru-RU" sz="1900">
                <a:solidFill>
                  <a:srgbClr val="000000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</p:txBody>
      </p:sp>
      <p:sp>
        <p:nvSpPr>
          <p:cNvPr id="150" name="PlaceHolder 9"/>
          <p:cNvSpPr>
            <a:spLocks noGrp="1"/>
          </p:cNvSpPr>
          <p:nvPr>
            <p:ph type="body"/>
          </p:nvPr>
        </p:nvSpPr>
        <p:spPr>
          <a:xfrm>
            <a:off x="457200" y="969480"/>
            <a:ext cx="4023000" cy="41144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ru-RU">
                <a:solidFill>
                  <a:srgbClr val="000000"/>
                </a:solidFill>
                <a:latin typeface="Gill Sans MT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ru-RU" sz="1600">
                <a:solidFill>
                  <a:srgbClr val="000000"/>
                </a:solidFill>
                <a:latin typeface="Gill Sans MT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ru-RU" sz="1600">
                <a:solidFill>
                  <a:srgbClr val="000000"/>
                </a:solidFill>
                <a:latin typeface="Gill Sans MT"/>
              </a:rPr>
              <a:t>Пятый уровень</a:t>
            </a:r>
            <a:endParaRPr/>
          </a:p>
        </p:txBody>
      </p:sp>
      <p:sp>
        <p:nvSpPr>
          <p:cNvPr id="151" name="PlaceHolder 10"/>
          <p:cNvSpPr>
            <a:spLocks noGrp="1"/>
          </p:cNvSpPr>
          <p:nvPr>
            <p:ph type="body"/>
          </p:nvPr>
        </p:nvSpPr>
        <p:spPr>
          <a:xfrm>
            <a:off x="4663440" y="969480"/>
            <a:ext cx="4023000" cy="41144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ru-RU">
                <a:solidFill>
                  <a:srgbClr val="000000"/>
                </a:solidFill>
                <a:latin typeface="Gill Sans MT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ru-RU" sz="1600">
                <a:solidFill>
                  <a:srgbClr val="000000"/>
                </a:solidFill>
                <a:latin typeface="Gill Sans MT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ru-RU" sz="1600">
                <a:solidFill>
                  <a:srgbClr val="000000"/>
                </a:solidFill>
                <a:latin typeface="Gill Sans MT"/>
              </a:rPr>
              <a:t>Пятый уровень</a:t>
            </a:r>
            <a:endParaRPr/>
          </a:p>
        </p:txBody>
      </p:sp>
      <p:sp>
        <p:nvSpPr>
          <p:cNvPr id="152" name="PlaceHolder 11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2.12.16</a:t>
            </a:r>
            <a:endParaRPr/>
          </a:p>
        </p:txBody>
      </p:sp>
      <p:sp>
        <p:nvSpPr>
          <p:cNvPr id="153" name="PlaceHolder 12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154" name="PlaceHolder 13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fld id="{EA18AA0D-0011-4D31-884C-CF6CBB5F63D3}" type="slidenum">
              <a:rPr lang="ru-RU" sz="2400">
                <a:solidFill>
                  <a:srgbClr val="b5a989"/>
                </a:solidFill>
                <a:latin typeface="Gill Sans MT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190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191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192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193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194" name="PlaceHolder 6"/>
          <p:cNvSpPr>
            <a:spLocks noGrp="1"/>
          </p:cNvSpPr>
          <p:nvPr>
            <p:ph type="title"/>
          </p:nvPr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95" name="PlaceHolder 7"/>
          <p:cNvSpPr>
            <a:spLocks noGrp="1"/>
          </p:cNvSpPr>
          <p:nvPr>
            <p:ph type="body"/>
          </p:nvPr>
        </p:nvSpPr>
        <p:spPr>
          <a:xfrm>
            <a:off x="1435680" y="1523880"/>
            <a:ext cx="3657240" cy="46630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ru-RU">
                <a:solidFill>
                  <a:srgbClr val="000000"/>
                </a:solidFill>
                <a:latin typeface="Gill Sans MT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ru-RU">
                <a:solidFill>
                  <a:srgbClr val="000000"/>
                </a:solidFill>
                <a:latin typeface="Gill Sans MT"/>
              </a:rPr>
              <a:t>Пятый уровень</a:t>
            </a:r>
            <a:endParaRPr/>
          </a:p>
        </p:txBody>
      </p:sp>
      <p:sp>
        <p:nvSpPr>
          <p:cNvPr id="196" name="PlaceHolder 8"/>
          <p:cNvSpPr>
            <a:spLocks noGrp="1"/>
          </p:cNvSpPr>
          <p:nvPr>
            <p:ph type="body"/>
          </p:nvPr>
        </p:nvSpPr>
        <p:spPr>
          <a:xfrm>
            <a:off x="5276160" y="1523880"/>
            <a:ext cx="3657240" cy="46630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2800">
                <a:solidFill>
                  <a:srgbClr val="b5a989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800">
                <a:solidFill>
                  <a:srgbClr val="b5a989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800">
                <a:solidFill>
                  <a:srgbClr val="b5a989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800">
                <a:solidFill>
                  <a:srgbClr val="b5a989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800">
                <a:solidFill>
                  <a:srgbClr val="b5a989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800">
                <a:solidFill>
                  <a:srgbClr val="b5a989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800">
                <a:solidFill>
                  <a:srgbClr val="b5a989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ru-RU">
                <a:solidFill>
                  <a:srgbClr val="000000"/>
                </a:solidFill>
                <a:latin typeface="Gill Sans MT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ru-RU">
                <a:solidFill>
                  <a:srgbClr val="000000"/>
                </a:solidFill>
                <a:latin typeface="Gill Sans MT"/>
              </a:rPr>
              <a:t>Пятый уровень</a:t>
            </a:r>
            <a:endParaRPr/>
          </a:p>
        </p:txBody>
      </p:sp>
      <p:sp>
        <p:nvSpPr>
          <p:cNvPr id="197" name="PlaceHolder 9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b5a989"/>
                </a:solidFill>
                <a:latin typeface="Gill Sans MT"/>
              </a:rPr>
              <a:t>2.12.16</a:t>
            </a:r>
            <a:endParaRPr/>
          </a:p>
        </p:txBody>
      </p:sp>
      <p:sp>
        <p:nvSpPr>
          <p:cNvPr id="198" name="PlaceHolder 10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199" name="PlaceHolder 11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fld id="{0D98B932-3BF5-43E6-8ABD-98A1376E65CD}" type="slidenum">
              <a:rPr lang="ru-RU" sz="1200">
                <a:solidFill>
                  <a:srgbClr val="b5a989"/>
                </a:solidFill>
                <a:latin typeface="Gill Sans MT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235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236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237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238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239" name="PlaceHolder 6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240" name="PlaceHolder 7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Пятый уровень</a:t>
            </a:r>
            <a:endParaRPr/>
          </a:p>
        </p:txBody>
      </p:sp>
      <p:sp>
        <p:nvSpPr>
          <p:cNvPr id="241" name="PlaceHolder 8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ru-RU" sz="1200">
                <a:solidFill>
                  <a:srgbClr val="b5a989"/>
                </a:solidFill>
                <a:latin typeface="Gill Sans MT"/>
              </a:rPr>
              <a:t>2.12.16</a:t>
            </a:r>
            <a:endParaRPr/>
          </a:p>
        </p:txBody>
      </p:sp>
      <p:sp>
        <p:nvSpPr>
          <p:cNvPr id="242" name="PlaceHolder 9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243" name="PlaceHolder 10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fld id="{CCC1C399-342B-4093-B226-91BAA2F31416}" type="slidenum">
              <a:rPr lang="ru-RU" sz="1200">
                <a:solidFill>
                  <a:srgbClr val="b5a989"/>
                </a:solidFill>
                <a:latin typeface="Gill Sans MT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279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280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281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282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283" name="PlaceHolder 6"/>
          <p:cNvSpPr>
            <a:spLocks noGrp="1"/>
          </p:cNvSpPr>
          <p:nvPr>
            <p:ph type="title"/>
          </p:nvPr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284" name="PlaceHolder 7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ru-RU" sz="1200">
                <a:solidFill>
                  <a:srgbClr val="b5a989"/>
                </a:solidFill>
                <a:latin typeface="Gill Sans MT"/>
              </a:rPr>
              <a:t>2.12.16</a:t>
            </a:r>
            <a:endParaRPr/>
          </a:p>
        </p:txBody>
      </p:sp>
      <p:sp>
        <p:nvSpPr>
          <p:cNvPr id="285" name="PlaceHolder 8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286" name="PlaceHolder 9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fld id="{3EC855D2-6C35-4A4B-ABFC-EBA2FD21A849}" type="slidenum">
              <a:rPr lang="ru-RU" sz="1200">
                <a:solidFill>
                  <a:srgbClr val="b5a989"/>
                </a:solidFill>
                <a:latin typeface="Gill Sans MT"/>
              </a:rPr>
              <a:t>&lt;номер&gt;</a:t>
            </a:fld>
            <a:endParaRPr/>
          </a:p>
        </p:txBody>
      </p:sp>
      <p:sp>
        <p:nvSpPr>
          <p:cNvPr id="287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323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324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325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326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327" name="PlaceHolder 6"/>
          <p:cNvSpPr>
            <a:spLocks noGrp="1"/>
          </p:cNvSpPr>
          <p:nvPr>
            <p:ph type="title"/>
          </p:nvPr>
        </p:nvSpPr>
        <p:spPr>
          <a:xfrm>
            <a:off x="457200" y="216720"/>
            <a:ext cx="3809520" cy="11617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ts val="706"/>
              </a:lnSpc>
            </a:pPr>
            <a:r>
              <a:rPr b="1" lang="ru-RU" sz="22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328" name="PlaceHolder 7"/>
          <p:cNvSpPr>
            <a:spLocks noGrp="1"/>
          </p:cNvSpPr>
          <p:nvPr>
            <p:ph type="body"/>
          </p:nvPr>
        </p:nvSpPr>
        <p:spPr>
          <a:xfrm>
            <a:off x="457200" y="1406880"/>
            <a:ext cx="3809520" cy="6980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1400">
                <a:solidFill>
                  <a:srgbClr val="b5a989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1400">
                <a:solidFill>
                  <a:srgbClr val="b5a989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1400">
                <a:solidFill>
                  <a:srgbClr val="b5a989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1400">
                <a:solidFill>
                  <a:srgbClr val="b5a989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1400">
                <a:solidFill>
                  <a:srgbClr val="b5a989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1400">
                <a:solidFill>
                  <a:srgbClr val="b5a989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b5a989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</p:txBody>
      </p:sp>
      <p:sp>
        <p:nvSpPr>
          <p:cNvPr id="329" name="PlaceHolder 8"/>
          <p:cNvSpPr>
            <a:spLocks noGrp="1"/>
          </p:cNvSpPr>
          <p:nvPr>
            <p:ph type="body"/>
          </p:nvPr>
        </p:nvSpPr>
        <p:spPr>
          <a:xfrm>
            <a:off x="457200" y="2133720"/>
            <a:ext cx="8152920" cy="39920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Пятый уровень</a:t>
            </a:r>
            <a:endParaRPr/>
          </a:p>
        </p:txBody>
      </p:sp>
      <p:sp>
        <p:nvSpPr>
          <p:cNvPr id="330" name="PlaceHolder 9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1400">
                <a:solidFill>
                  <a:srgbClr val="b5a989"/>
                </a:solidFill>
                <a:latin typeface="Gill Sans MT"/>
              </a:rPr>
              <a:t>2.12.16</a:t>
            </a:r>
            <a:endParaRPr/>
          </a:p>
        </p:txBody>
      </p:sp>
      <p:sp>
        <p:nvSpPr>
          <p:cNvPr id="331" name="PlaceHolder 10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332" name="PlaceHolder 11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fld id="{115AFB87-76B6-41A7-8742-D5934E158978}" type="slidenum">
              <a:rPr lang="ru-RU" sz="1200">
                <a:solidFill>
                  <a:srgbClr val="b5a989"/>
                </a:solidFill>
                <a:latin typeface="Gill Sans MT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5.png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slideLayout" Target="../slideLayouts/slideLayout5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40.png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slideLayout" Target="../slideLayouts/slideLayout52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43.png"/><Relationship Id="rId2" Type="http://schemas.openxmlformats.org/officeDocument/2006/relationships/slideLayout" Target="../slideLayouts/slideLayout52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44.png"/><Relationship Id="rId2" Type="http://schemas.openxmlformats.org/officeDocument/2006/relationships/slideLayout" Target="../slideLayouts/slideLayout52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45.png"/><Relationship Id="rId2" Type="http://schemas.openxmlformats.org/officeDocument/2006/relationships/slideLayout" Target="../slideLayouts/slideLayout52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46.png"/><Relationship Id="rId2" Type="http://schemas.openxmlformats.org/officeDocument/2006/relationships/slideLayout" Target="../slideLayouts/slideLayout52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47.png"/><Relationship Id="rId2" Type="http://schemas.openxmlformats.org/officeDocument/2006/relationships/slideLayout" Target="../slideLayouts/slideLayout7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48.wmf"/><Relationship Id="rId2" Type="http://schemas.openxmlformats.org/officeDocument/2006/relationships/slideLayout" Target="../slideLayouts/slideLayout52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49.png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slideLayout" Target="../slideLayouts/slideLayout5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52.png"/><Relationship Id="rId2" Type="http://schemas.openxmlformats.org/officeDocument/2006/relationships/slideLayout" Target="../slideLayouts/slideLayout85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53.png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slideLayout" Target="../slideLayouts/slideLayout6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56.png"/><Relationship Id="rId2" Type="http://schemas.openxmlformats.org/officeDocument/2006/relationships/image" Target="../media/image57.png"/><Relationship Id="rId3" Type="http://schemas.openxmlformats.org/officeDocument/2006/relationships/slideLayout" Target="../slideLayouts/slideLayout52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image" Target="../media/image58.png"/><Relationship Id="rId2" Type="http://schemas.openxmlformats.org/officeDocument/2006/relationships/image" Target="../media/image59.png"/><Relationship Id="rId3" Type="http://schemas.openxmlformats.org/officeDocument/2006/relationships/slideLayout" Target="../slideLayouts/slideLayout85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image" Target="../media/image60.jpeg"/><Relationship Id="rId2" Type="http://schemas.openxmlformats.org/officeDocument/2006/relationships/image" Target="../media/image61.png"/><Relationship Id="rId3" Type="http://schemas.openxmlformats.org/officeDocument/2006/relationships/image" Target="../media/image62.png"/><Relationship Id="rId4" Type="http://schemas.openxmlformats.org/officeDocument/2006/relationships/image" Target="../media/image63.png"/><Relationship Id="rId5" Type="http://schemas.openxmlformats.org/officeDocument/2006/relationships/slideLayout" Target="../slideLayouts/slideLayout85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image" Target="../media/image64.jpeg"/><Relationship Id="rId2" Type="http://schemas.openxmlformats.org/officeDocument/2006/relationships/image" Target="../media/image65.jpeg"/><Relationship Id="rId3" Type="http://schemas.openxmlformats.org/officeDocument/2006/relationships/image" Target="../media/image66.jpeg"/><Relationship Id="rId4" Type="http://schemas.openxmlformats.org/officeDocument/2006/relationships/image" Target="../media/image67.jpeg"/><Relationship Id="rId5" Type="http://schemas.openxmlformats.org/officeDocument/2006/relationships/image" Target="../media/image68.jpeg"/><Relationship Id="rId6" Type="http://schemas.openxmlformats.org/officeDocument/2006/relationships/image" Target="../media/image69.png"/><Relationship Id="rId7" Type="http://schemas.openxmlformats.org/officeDocument/2006/relationships/image" Target="../media/image70.png"/><Relationship Id="rId8" Type="http://schemas.openxmlformats.org/officeDocument/2006/relationships/slideLayout" Target="../slideLayouts/slideLayout85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image" Target="../media/image71.jpeg"/><Relationship Id="rId2" Type="http://schemas.openxmlformats.org/officeDocument/2006/relationships/image" Target="../media/image72.png"/><Relationship Id="rId3" Type="http://schemas.openxmlformats.org/officeDocument/2006/relationships/slideLayout" Target="../slideLayouts/slideLayout3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hyperlink" Target="http://fipi.ru/view/sections/92/docs/" TargetMode="External"/><Relationship Id="rId2" Type="http://schemas.openxmlformats.org/officeDocument/2006/relationships/hyperlink" Target="http://fipi.ru/view/sections/92/docs/" TargetMode="External"/><Relationship Id="rId3" Type="http://schemas.openxmlformats.org/officeDocument/2006/relationships/hyperlink" Target="http://fipi.ru/view/sections/92/docs/" TargetMode="External"/><Relationship Id="rId4" Type="http://schemas.openxmlformats.org/officeDocument/2006/relationships/hyperlink" Target="http://fipi.ru/view/sections/92/docs/" TargetMode="External"/><Relationship Id="rId5" Type="http://schemas.openxmlformats.org/officeDocument/2006/relationships/hyperlink" Target="http://fipi.ru/view/sections/92/docs/" TargetMode="External"/><Relationship Id="rId6" Type="http://schemas.openxmlformats.org/officeDocument/2006/relationships/hyperlink" Target="http://fipi.ru/view/sections/92/docs/" TargetMode="External"/><Relationship Id="rId7" Type="http://schemas.openxmlformats.org/officeDocument/2006/relationships/hyperlink" Target="http://fipi.ru/view/sections/92/docs/" TargetMode="External"/><Relationship Id="rId8" Type="http://schemas.openxmlformats.org/officeDocument/2006/relationships/hyperlink" Target="http://fipi.ru/view/sections/92/docs/" TargetMode="External"/><Relationship Id="rId9" Type="http://schemas.openxmlformats.org/officeDocument/2006/relationships/hyperlink" Target="http://fipi.ru/view/sections/92/docs/" TargetMode="External"/><Relationship Id="rId10" Type="http://schemas.openxmlformats.org/officeDocument/2006/relationships/hyperlink" Target="http://fipi.ru/view/sections/92/docs/" TargetMode="External"/><Relationship Id="rId11" Type="http://schemas.openxmlformats.org/officeDocument/2006/relationships/hyperlink" Target="http://fipi.ru/view/sections/92/docs/" TargetMode="External"/><Relationship Id="rId12" Type="http://schemas.openxmlformats.org/officeDocument/2006/relationships/hyperlink" Target="http://fipi.ru/view/sections/92/docs/" TargetMode="External"/><Relationship Id="rId13" Type="http://schemas.openxmlformats.org/officeDocument/2006/relationships/slideLayout" Target="../slideLayouts/slideLayout6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5.gif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image" Target="../media/image30.png"/><Relationship Id="rId3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image" Target="../media/image32.png"/><Relationship Id="rId3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3.png"/><Relationship Id="rId2" Type="http://schemas.openxmlformats.org/officeDocument/2006/relationships/image" Target="../media/image34.png"/><Relationship Id="rId3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TextShape 1"/>
          <p:cNvSpPr txBox="1"/>
          <p:nvPr/>
        </p:nvSpPr>
        <p:spPr>
          <a:xfrm>
            <a:off x="1432440" y="360000"/>
            <a:ext cx="7406280" cy="1471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КИНЕМАТИКА</a:t>
            </a:r>
            <a:endParaRPr/>
          </a:p>
        </p:txBody>
      </p:sp>
      <p:sp>
        <p:nvSpPr>
          <p:cNvPr id="368" name="TextShape 2"/>
          <p:cNvSpPr txBox="1"/>
          <p:nvPr/>
        </p:nvSpPr>
        <p:spPr>
          <a:xfrm>
            <a:off x="1432440" y="1850040"/>
            <a:ext cx="7406280" cy="1752120"/>
          </a:xfrm>
          <a:prstGeom prst="rect">
            <a:avLst/>
          </a:prstGeom>
        </p:spPr>
        <p:txBody>
          <a:bodyPr bIns="45000" lIns="90000" rIns="90000" tIns="0"/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361309"/>
                </a:solidFill>
                <a:latin typeface="Gill Sans MT"/>
              </a:rPr>
              <a:t>Урок итогового повторения по теме «Кинематика»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361309"/>
                </a:solidFill>
                <a:latin typeface="Gill Sans MT"/>
              </a:rPr>
              <a:t>в 11 классе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TextShape 1"/>
          <p:cNvSpPr txBox="1"/>
          <p:nvPr/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ru-RU" sz="4300">
                <a:solidFill>
                  <a:srgbClr val="572314"/>
                </a:solidFill>
                <a:latin typeface="Gill Sans MT"/>
              </a:rPr>
              <a:t>Движение по окружности</a:t>
            </a:r>
            <a:endParaRPr/>
          </a:p>
        </p:txBody>
      </p:sp>
      <p:sp>
        <p:nvSpPr>
          <p:cNvPr id="432" name="TextShape 2"/>
          <p:cNvSpPr txBox="1"/>
          <p:nvPr/>
        </p:nvSpPr>
        <p:spPr>
          <a:xfrm>
            <a:off x="5000760" y="1214280"/>
            <a:ext cx="3928680" cy="5190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ff0000"/>
                </a:solidFill>
                <a:latin typeface="Gill Sans MT"/>
              </a:rPr>
              <a:t>Ускорение </a:t>
            </a:r>
            <a:r>
              <a:rPr i="1" lang="ru-RU" sz="3200">
                <a:solidFill>
                  <a:srgbClr val="ff0000"/>
                </a:solidFill>
                <a:latin typeface="Gill Sans MT"/>
              </a:rPr>
              <a:t>а</a:t>
            </a:r>
            <a:r>
              <a:rPr i="1" lang="ru-RU" sz="3200">
                <a:solidFill>
                  <a:srgbClr val="000000"/>
                </a:solidFill>
                <a:latin typeface="Gill Sans MT"/>
              </a:rPr>
              <a:t> направлено к центру </a:t>
            </a:r>
            <a:r>
              <a:rPr i="1" lang="ru-RU" sz="2400">
                <a:solidFill>
                  <a:srgbClr val="ff0000"/>
                </a:solidFill>
                <a:latin typeface="Gill Sans MT"/>
              </a:rPr>
              <a:t>(центростремительное)</a:t>
            </a:r>
            <a:endParaRPr/>
          </a:p>
          <a:p>
            <a:pPr>
              <a:lnSpc>
                <a:spcPct val="100000"/>
              </a:lnSpc>
            </a:pPr>
            <a:r>
              <a:rPr i="1" lang="ru-RU" sz="3200">
                <a:solidFill>
                  <a:srgbClr val="ff0000"/>
                </a:solidFill>
                <a:latin typeface="Gill Sans MT"/>
              </a:rPr>
              <a:t>Скорость </a:t>
            </a:r>
            <a:r>
              <a:rPr i="1" lang="ru-RU" sz="3200">
                <a:solidFill>
                  <a:srgbClr val="000000"/>
                </a:solidFill>
                <a:latin typeface="Gill Sans MT"/>
              </a:rPr>
              <a:t>направлено по касательной к окружности</a:t>
            </a:r>
            <a:endParaRPr/>
          </a:p>
        </p:txBody>
      </p:sp>
      <p:sp>
        <p:nvSpPr>
          <p:cNvPr id="433" name="CustomShape 3"/>
          <p:cNvSpPr/>
          <p:nvPr/>
        </p:nvSpPr>
        <p:spPr>
          <a:xfrm>
            <a:off x="1571760" y="3357720"/>
            <a:ext cx="3285720" cy="3285720"/>
          </a:xfrm>
          <a:prstGeom prst="ellipse">
            <a:avLst/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</p:sp>
      <p:sp>
        <p:nvSpPr>
          <p:cNvPr id="434" name="CustomShape 4"/>
          <p:cNvSpPr/>
          <p:nvPr/>
        </p:nvSpPr>
        <p:spPr>
          <a:xfrm rot="10800000">
            <a:off x="1571760" y="5000760"/>
            <a:ext cx="1571400" cy="1080"/>
          </a:xfrm>
          <a:prstGeom prst="straightConnector1">
            <a:avLst/>
          </a:prstGeom>
          <a:noFill/>
          <a:ln w="38160">
            <a:solidFill>
              <a:srgbClr val="ffff00"/>
            </a:solidFill>
            <a:round/>
            <a:headEnd len="med" type="arrow" w="med"/>
            <a:tailEnd len="med" type="arrow" w="med"/>
          </a:ln>
        </p:spPr>
      </p:sp>
      <p:sp>
        <p:nvSpPr>
          <p:cNvPr id="435" name="CustomShape 5"/>
          <p:cNvSpPr/>
          <p:nvPr/>
        </p:nvSpPr>
        <p:spPr>
          <a:xfrm flipH="1" rot="5400000">
            <a:off x="2392200" y="4179600"/>
            <a:ext cx="1642680" cy="1080"/>
          </a:xfrm>
          <a:prstGeom prst="straightConnector1">
            <a:avLst/>
          </a:prstGeom>
          <a:noFill/>
          <a:ln w="57240">
            <a:solidFill>
              <a:srgbClr val="ff0000"/>
            </a:solidFill>
            <a:round/>
            <a:tailEnd len="med" type="arrow" w="med"/>
          </a:ln>
        </p:spPr>
      </p:sp>
      <p:sp>
        <p:nvSpPr>
          <p:cNvPr id="436" name="CustomShape 6"/>
          <p:cNvSpPr/>
          <p:nvPr/>
        </p:nvSpPr>
        <p:spPr>
          <a:xfrm flipH="1" flipV="1" rot="5400000">
            <a:off x="4107960" y="2463480"/>
            <a:ext cx="1080" cy="1785600"/>
          </a:xfrm>
          <a:prstGeom prst="straightConnector1">
            <a:avLst/>
          </a:prstGeom>
          <a:noFill/>
          <a:ln w="57240">
            <a:solidFill>
              <a:srgbClr val="ff0000"/>
            </a:solidFill>
            <a:round/>
            <a:tailEnd len="med" type="arrow" w="med"/>
          </a:ln>
        </p:spPr>
      </p:sp>
      <p:sp>
        <p:nvSpPr>
          <p:cNvPr id="437" name="CustomShape 7"/>
          <p:cNvSpPr/>
          <p:nvPr/>
        </p:nvSpPr>
        <p:spPr>
          <a:xfrm>
            <a:off x="4429080" y="2928960"/>
            <a:ext cx="499680" cy="577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ff0000"/>
                </a:solidFill>
                <a:latin typeface="Gill Sans MT"/>
              </a:rPr>
              <a:t>V</a:t>
            </a:r>
            <a:endParaRPr/>
          </a:p>
        </p:txBody>
      </p:sp>
      <p:sp>
        <p:nvSpPr>
          <p:cNvPr id="438" name="CustomShape 8"/>
          <p:cNvSpPr/>
          <p:nvPr/>
        </p:nvSpPr>
        <p:spPr>
          <a:xfrm>
            <a:off x="1928880" y="3786120"/>
            <a:ext cx="785520" cy="577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R</a:t>
            </a:r>
            <a:endParaRPr/>
          </a:p>
        </p:txBody>
      </p:sp>
      <p:sp>
        <p:nvSpPr>
          <p:cNvPr id="439" name="CustomShape 9"/>
          <p:cNvSpPr/>
          <p:nvPr/>
        </p:nvSpPr>
        <p:spPr>
          <a:xfrm>
            <a:off x="3286080" y="3286080"/>
            <a:ext cx="785520" cy="577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i="1" lang="ru-RU" sz="3200">
                <a:solidFill>
                  <a:srgbClr val="ff0000"/>
                </a:solidFill>
                <a:latin typeface="Gill Sans MT"/>
              </a:rPr>
              <a:t>a</a:t>
            </a:r>
            <a:endParaRPr/>
          </a:p>
        </p:txBody>
      </p:sp>
      <p:sp>
        <p:nvSpPr>
          <p:cNvPr id="440" name="CustomShape 10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</p:spTree>
  </p:cSld>
  <p:timing>
    <p:tnLst>
      <p:par>
        <p:cTn dur="indefinite" id="116" nodeType="tmRoot" restart="never">
          <p:childTnLst>
            <p:seq>
              <p:cTn dur="indefinite" id="117" nodeType="mainSeq">
                <p:childTnLst>
                  <p:par>
                    <p:cTn fill="hold" id="118">
                      <p:stCondLst>
                        <p:cond delay="indefinite"/>
                      </p:stCondLst>
                      <p:childTnLst>
                        <p:par>
                          <p:cTn fill="hold" id="119">
                            <p:stCondLst>
                              <p:cond delay="0"/>
                            </p:stCondLst>
                            <p:childTnLst>
                              <p:par>
                                <p:cTn fill="hold" id="12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22"/>
                                        <p:tgtEl>
                                          <p:spTgt spid="-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23"/>
                                        <p:tgtEl>
                                          <p:spTgt spid="-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TextShape 1"/>
          <p:cNvSpPr txBox="1"/>
          <p:nvPr/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ru-RU" sz="4300">
                <a:solidFill>
                  <a:srgbClr val="572314"/>
                </a:solidFill>
                <a:latin typeface="Gill Sans MT"/>
              </a:rPr>
              <a:t>Относительность движения</a:t>
            </a:r>
            <a:endParaRPr/>
          </a:p>
        </p:txBody>
      </p:sp>
      <p:sp>
        <p:nvSpPr>
          <p:cNvPr id="442" name="CustomShape 2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443" name="CustomShape 3"/>
          <p:cNvSpPr/>
          <p:nvPr/>
        </p:nvSpPr>
        <p:spPr>
          <a:xfrm>
            <a:off x="5857920" y="1571760"/>
            <a:ext cx="2642760" cy="6444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V</a:t>
            </a:r>
            <a:r>
              <a:rPr b="1" baseline="-25000" lang="ru-RU" sz="3200">
                <a:solidFill>
                  <a:srgbClr val="000000"/>
                </a:solidFill>
                <a:latin typeface="Gill Sans MT"/>
              </a:rPr>
              <a:t>21</a:t>
            </a:r>
            <a:r>
              <a:rPr b="1" lang="ru-RU" sz="3200">
                <a:solidFill>
                  <a:srgbClr val="000000"/>
                </a:solidFill>
                <a:latin typeface="Gill Sans MT"/>
              </a:rPr>
              <a:t> = V</a:t>
            </a:r>
            <a:r>
              <a:rPr b="1" baseline="-25000" lang="ru-RU" sz="3200">
                <a:solidFill>
                  <a:srgbClr val="000000"/>
                </a:solidFill>
                <a:latin typeface="Gill Sans MT"/>
              </a:rPr>
              <a:t>2</a:t>
            </a:r>
            <a:r>
              <a:rPr b="1" lang="ru-RU" sz="3200">
                <a:solidFill>
                  <a:srgbClr val="000000"/>
                </a:solidFill>
                <a:latin typeface="Gill Sans MT"/>
              </a:rPr>
              <a:t> – V</a:t>
            </a:r>
            <a:r>
              <a:rPr b="1" baseline="-25000" lang="ru-RU" sz="3200">
                <a:solidFill>
                  <a:srgbClr val="000000"/>
                </a:solidFill>
                <a:latin typeface="Gill Sans MT"/>
              </a:rPr>
              <a:t>1</a:t>
            </a:r>
            <a:endParaRPr/>
          </a:p>
        </p:txBody>
      </p:sp>
      <p:pic>
        <p:nvPicPr>
          <p:cNvPr descr="" id="444" name="Picture 8"/>
          <p:cNvPicPr/>
          <p:nvPr/>
        </p:nvPicPr>
        <p:blipFill>
          <a:blip r:embed="rId1"/>
          <a:stretch>
            <a:fillRect/>
          </a:stretch>
        </p:blipFill>
        <p:spPr>
          <a:xfrm>
            <a:off x="1214280" y="1285920"/>
            <a:ext cx="3600000" cy="875880"/>
          </a:xfrm>
          <a:prstGeom prst="rect">
            <a:avLst/>
          </a:prstGeom>
          <a:ln w="9360">
            <a:noFill/>
          </a:ln>
        </p:spPr>
      </p:pic>
      <p:pic>
        <p:nvPicPr>
          <p:cNvPr descr="" id="445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1214280" y="2286000"/>
            <a:ext cx="3524040" cy="628200"/>
          </a:xfrm>
          <a:prstGeom prst="rect">
            <a:avLst/>
          </a:prstGeom>
          <a:ln w="9360">
            <a:noFill/>
          </a:ln>
        </p:spPr>
      </p:pic>
      <p:sp>
        <p:nvSpPr>
          <p:cNvPr id="446" name="CustomShape 4"/>
          <p:cNvSpPr/>
          <p:nvPr/>
        </p:nvSpPr>
        <p:spPr>
          <a:xfrm>
            <a:off x="5857920" y="2428920"/>
            <a:ext cx="2642760" cy="6444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V</a:t>
            </a:r>
            <a:r>
              <a:rPr b="1" baseline="-25000" lang="ru-RU" sz="3200">
                <a:solidFill>
                  <a:srgbClr val="000000"/>
                </a:solidFill>
                <a:latin typeface="Gill Sans MT"/>
              </a:rPr>
              <a:t>21</a:t>
            </a:r>
            <a:r>
              <a:rPr b="1" lang="ru-RU" sz="3200">
                <a:solidFill>
                  <a:srgbClr val="000000"/>
                </a:solidFill>
                <a:latin typeface="Gill Sans MT"/>
              </a:rPr>
              <a:t> = V</a:t>
            </a:r>
            <a:r>
              <a:rPr b="1" baseline="-25000" lang="ru-RU" sz="3200">
                <a:solidFill>
                  <a:srgbClr val="000000"/>
                </a:solidFill>
                <a:latin typeface="Gill Sans MT"/>
              </a:rPr>
              <a:t>2</a:t>
            </a:r>
            <a:r>
              <a:rPr b="1" lang="ru-RU" sz="3200">
                <a:solidFill>
                  <a:srgbClr val="000000"/>
                </a:solidFill>
                <a:latin typeface="Gill Sans MT"/>
              </a:rPr>
              <a:t> + V</a:t>
            </a:r>
            <a:r>
              <a:rPr b="1" baseline="-25000" lang="ru-RU" sz="3200">
                <a:solidFill>
                  <a:srgbClr val="000000"/>
                </a:solidFill>
                <a:latin typeface="Gill Sans MT"/>
              </a:rPr>
              <a:t>1</a:t>
            </a:r>
            <a:endParaRPr/>
          </a:p>
        </p:txBody>
      </p:sp>
      <p:pic>
        <p:nvPicPr>
          <p:cNvPr descr="" id="447" name="Picture 11"/>
          <p:cNvPicPr/>
          <p:nvPr/>
        </p:nvPicPr>
        <p:blipFill>
          <a:blip r:embed="rId3"/>
          <a:stretch>
            <a:fillRect/>
          </a:stretch>
        </p:blipFill>
        <p:spPr>
          <a:xfrm>
            <a:off x="1428840" y="3286080"/>
            <a:ext cx="3142800" cy="2514240"/>
          </a:xfrm>
          <a:prstGeom prst="rect">
            <a:avLst/>
          </a:prstGeom>
          <a:ln w="9360">
            <a:noFill/>
          </a:ln>
        </p:spPr>
      </p:pic>
      <p:sp>
        <p:nvSpPr>
          <p:cNvPr id="448" name="TextShape 5"/>
          <p:cNvSpPr txBox="1"/>
          <p:nvPr/>
        </p:nvSpPr>
        <p:spPr>
          <a:xfrm>
            <a:off x="5276160" y="1523880"/>
            <a:ext cx="3657240" cy="419076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pic>
        <p:nvPicPr>
          <p:cNvPr descr="" id="449" name="Picture 13"/>
          <p:cNvPicPr/>
          <p:nvPr/>
        </p:nvPicPr>
        <p:blipFill>
          <a:blip r:embed="rId4"/>
          <a:stretch>
            <a:fillRect/>
          </a:stretch>
        </p:blipFill>
        <p:spPr>
          <a:xfrm>
            <a:off x="4643280" y="3214800"/>
            <a:ext cx="4204800" cy="1127880"/>
          </a:xfrm>
          <a:prstGeom prst="rect">
            <a:avLst/>
          </a:prstGeom>
          <a:ln w="9360">
            <a:noFill/>
          </a:ln>
        </p:spPr>
      </p:pic>
      <p:sp>
        <p:nvSpPr>
          <p:cNvPr id="450" name="CustomShape 6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451" name="Picture 16"/>
          <p:cNvPicPr/>
          <p:nvPr/>
        </p:nvPicPr>
        <p:blipFill>
          <a:blip r:embed="rId5"/>
          <a:stretch>
            <a:fillRect/>
          </a:stretch>
        </p:blipFill>
        <p:spPr>
          <a:xfrm>
            <a:off x="1214280" y="1285920"/>
            <a:ext cx="7643520" cy="450036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124" nodeType="tmRoot" restart="never">
          <p:childTnLst>
            <p:seq>
              <p:cTn dur="indefinite" id="125" nodeType="mainSeq">
                <p:childTnLst>
                  <p:par>
                    <p:cTn fill="hold" id="126">
                      <p:stCondLst>
                        <p:cond delay="indefinite"/>
                      </p:stCondLst>
                      <p:childTnLst>
                        <p:par>
                          <p:cTn fill="hold" id="127">
                            <p:stCondLst>
                              <p:cond delay="0"/>
                            </p:stCondLst>
                            <p:childTnLst>
                              <p:par>
                                <p:cTn fill="hold" id="12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30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31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2">
                      <p:stCondLst>
                        <p:cond delay="indefinite"/>
                      </p:stCondLst>
                      <p:childTnLst>
                        <p:par>
                          <p:cTn fill="hold" id="133">
                            <p:stCondLst>
                              <p:cond delay="0"/>
                            </p:stCondLst>
                            <p:childTnLst>
                              <p:par>
                                <p:cTn fill="hold" id="13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36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37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8">
                      <p:stCondLst>
                        <p:cond delay="indefinite"/>
                      </p:stCondLst>
                      <p:childTnLst>
                        <p:par>
                          <p:cTn fill="hold" id="139">
                            <p:stCondLst>
                              <p:cond delay="0"/>
                            </p:stCondLst>
                            <p:childTnLst>
                              <p:par>
                                <p:cTn fill="hold" id="14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142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3">
                      <p:stCondLst>
                        <p:cond delay="indefinite"/>
                      </p:stCondLst>
                      <p:childTnLst>
                        <p:par>
                          <p:cTn fill="hold" id="144">
                            <p:stCondLst>
                              <p:cond delay="0"/>
                            </p:stCondLst>
                            <p:childTnLst>
                              <p:par>
                                <p:cTn fill="hold" id="1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47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48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9">
                      <p:stCondLst>
                        <p:cond delay="indefinite"/>
                      </p:stCondLst>
                      <p:childTnLst>
                        <p:par>
                          <p:cTn fill="hold" id="150">
                            <p:stCondLst>
                              <p:cond delay="0"/>
                            </p:stCondLst>
                            <p:childTnLst>
                              <p:par>
                                <p:cTn fill="hold" id="151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153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4">
                      <p:stCondLst>
                        <p:cond delay="indefinite"/>
                      </p:stCondLst>
                      <p:childTnLst>
                        <p:par>
                          <p:cTn fill="hold" id="155">
                            <p:stCondLst>
                              <p:cond delay="0"/>
                            </p:stCondLst>
                            <p:childTnLst>
                              <p:par>
                                <p:cTn fill="hold" id="15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58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59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0">
                      <p:stCondLst>
                        <p:cond delay="indefinite"/>
                      </p:stCondLst>
                      <p:childTnLst>
                        <p:par>
                          <p:cTn fill="hold" id="161">
                            <p:stCondLst>
                              <p:cond delay="0"/>
                            </p:stCondLst>
                            <p:childTnLst>
                              <p:par>
                                <p:cTn fill="hold" id="16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64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65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TextShape 1"/>
          <p:cNvSpPr txBox="1"/>
          <p:nvPr/>
        </p:nvSpPr>
        <p:spPr>
          <a:xfrm>
            <a:off x="1432440" y="1850040"/>
            <a:ext cx="7406280" cy="1752120"/>
          </a:xfrm>
          <a:prstGeom prst="rect">
            <a:avLst/>
          </a:prstGeom>
        </p:spPr>
        <p:txBody>
          <a:bodyPr bIns="45000" lIns="90000" rIns="90000" tIns="0"/>
          <a:p>
            <a:pPr>
              <a:lnSpc>
                <a:spcPct val="100000"/>
              </a:lnSpc>
            </a:pPr>
            <a:r>
              <a:rPr lang="ru-RU" sz="2600">
                <a:solidFill>
                  <a:srgbClr val="361309"/>
                </a:solidFill>
                <a:latin typeface="Gill Sans MT"/>
              </a:rPr>
              <a:t>Подборка заданий по кинематике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361309"/>
                </a:solidFill>
                <a:latin typeface="Gill Sans MT"/>
              </a:rPr>
              <a:t>(из заданий ЕГЭ 2000-2010 гг. - А1)</a:t>
            </a:r>
            <a:endParaRPr/>
          </a:p>
        </p:txBody>
      </p:sp>
      <p:sp>
        <p:nvSpPr>
          <p:cNvPr id="453" name="TextShape 2"/>
          <p:cNvSpPr txBox="1"/>
          <p:nvPr/>
        </p:nvSpPr>
        <p:spPr>
          <a:xfrm>
            <a:off x="1432440" y="360000"/>
            <a:ext cx="7406280" cy="1471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Рассмотрим задачи:</a:t>
            </a:r>
            <a:r>
              <a:rPr lang="ru-RU" sz="4300">
                <a:solidFill>
                  <a:srgbClr val="572314"/>
                </a:solidFill>
                <a:latin typeface="Gill Sans MT"/>
              </a:rPr>
              <a:t>
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TextShape 1"/>
          <p:cNvSpPr txBox="1"/>
          <p:nvPr/>
        </p:nvSpPr>
        <p:spPr>
          <a:xfrm>
            <a:off x="1143000" y="142920"/>
            <a:ext cx="7543440" cy="3128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ff0000"/>
                </a:solidFill>
                <a:latin typeface="Gill Sans MT"/>
              </a:rPr>
              <a:t>2008 г. (ГИА-9)1. </a:t>
            </a:r>
            <a:r>
              <a:rPr lang="ru-RU" sz="3600">
                <a:solidFill>
                  <a:srgbClr val="572314"/>
                </a:solidFill>
                <a:latin typeface="Gill Sans MT"/>
              </a:rPr>
              <a:t>На рисунках представлены графики зависимости координаты от времени для четырех прямолинейно движущихся тел. Какое из тел движется с наибольшей скоростью? </a:t>
            </a:r>
            <a:endParaRPr/>
          </a:p>
        </p:txBody>
      </p:sp>
      <p:pic>
        <p:nvPicPr>
          <p:cNvPr descr="" id="45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428840" y="3500280"/>
            <a:ext cx="5519520" cy="1523520"/>
          </a:xfrm>
          <a:prstGeom prst="rect">
            <a:avLst/>
          </a:prstGeom>
          <a:ln w="9360">
            <a:noFill/>
          </a:ln>
        </p:spPr>
      </p:pic>
      <p:pic>
        <p:nvPicPr>
          <p:cNvPr descr="" id="456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786120" y="5072040"/>
            <a:ext cx="1904760" cy="1458720"/>
          </a:xfrm>
          <a:prstGeom prst="rect">
            <a:avLst/>
          </a:prstGeom>
          <a:ln w="9360">
            <a:noFill/>
          </a:ln>
        </p:spPr>
      </p:pic>
      <p:pic>
        <p:nvPicPr>
          <p:cNvPr descr="" id="457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429240" y="5072040"/>
            <a:ext cx="1964880" cy="144756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166" nodeType="tmRoot" restart="never">
          <p:childTnLst>
            <p:seq>
              <p:cTn dur="indefinite" id="167" nodeType="mainSeq">
                <p:childTnLst>
                  <p:par>
                    <p:cTn fill="hold" id="168">
                      <p:stCondLst>
                        <p:cond delay="indefinite"/>
                      </p:stCondLst>
                      <p:childTnLst>
                        <p:par>
                          <p:cTn fill="hold" id="169">
                            <p:stCondLst>
                              <p:cond delay="0"/>
                            </p:stCondLst>
                            <p:childTnLst>
                              <p:par>
                                <p:cTn fill="hold" id="170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TextShape 1"/>
          <p:cNvSpPr txBox="1"/>
          <p:nvPr/>
        </p:nvSpPr>
        <p:spPr>
          <a:xfrm>
            <a:off x="228600" y="228600"/>
            <a:ext cx="8686440" cy="3271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ff0000"/>
                </a:solidFill>
                <a:latin typeface="Gill Sans MT"/>
              </a:rPr>
              <a:t>2008 г. (ГИА-9)3.</a:t>
            </a:r>
            <a:r>
              <a:rPr lang="ru-RU" sz="4300">
                <a:solidFill>
                  <a:srgbClr val="572314"/>
                </a:solidFill>
                <a:latin typeface="Gill Sans MT"/>
              </a:rPr>
              <a:t> Тело движется по окружности по часовой стрелке. Какой из изображенных векторов совпадает по направлению с вектором скорости в точке А? </a:t>
            </a:r>
            <a:endParaRPr/>
          </a:p>
        </p:txBody>
      </p:sp>
      <p:sp>
        <p:nvSpPr>
          <p:cNvPr id="459" name="CustomShape 2"/>
          <p:cNvSpPr/>
          <p:nvPr/>
        </p:nvSpPr>
        <p:spPr>
          <a:xfrm>
            <a:off x="5357880" y="3857760"/>
            <a:ext cx="2071440" cy="204012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typeface="Bookman Old Style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1</a:t>
            </a:r>
            <a:endParaRPr/>
          </a:p>
          <a:p>
            <a:pPr>
              <a:lnSpc>
                <a:spcPct val="100000"/>
              </a:lnSpc>
              <a:buFont typeface="Bookman Old Style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2</a:t>
            </a:r>
            <a:endParaRPr/>
          </a:p>
          <a:p>
            <a:pPr>
              <a:lnSpc>
                <a:spcPct val="100000"/>
              </a:lnSpc>
              <a:buFont typeface="Bookman Old Style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3</a:t>
            </a:r>
            <a:endParaRPr/>
          </a:p>
          <a:p>
            <a:pPr>
              <a:lnSpc>
                <a:spcPct val="100000"/>
              </a:lnSpc>
              <a:buFont typeface="Bookman Old Style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4</a:t>
            </a:r>
            <a:endParaRPr/>
          </a:p>
        </p:txBody>
      </p:sp>
      <p:pic>
        <p:nvPicPr>
          <p:cNvPr descr="" id="46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500120" y="3429000"/>
            <a:ext cx="2895120" cy="286344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171" nodeType="tmRoot" restart="never">
          <p:childTnLst>
            <p:seq>
              <p:cTn dur="indefinite" id="172" nodeType="mainSeq">
                <p:childTnLst>
                  <p:par>
                    <p:cTn fill="hold" id="173">
                      <p:stCondLst>
                        <p:cond delay="indefinite"/>
                      </p:stCondLst>
                      <p:childTnLst>
                        <p:par>
                          <p:cTn fill="hold" id="174">
                            <p:stCondLst>
                              <p:cond delay="0"/>
                            </p:stCondLst>
                            <p:childTnLst>
                              <p:par>
                                <p:cTn fill="hold" id="175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Shape 1"/>
          <p:cNvSpPr txBox="1"/>
          <p:nvPr/>
        </p:nvSpPr>
        <p:spPr>
          <a:xfrm>
            <a:off x="1071360" y="228600"/>
            <a:ext cx="7843680" cy="36288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ff0000"/>
                </a:solidFill>
                <a:latin typeface="Gill Sans MT"/>
              </a:rPr>
              <a:t>2009 г. (ГИА-9) </a:t>
            </a:r>
            <a:r>
              <a:rPr lang="ru-RU" sz="4300">
                <a:solidFill>
                  <a:srgbClr val="572314"/>
                </a:solidFill>
                <a:latin typeface="Gill Sans MT"/>
              </a:rPr>
              <a:t>1. Используя график зависимости скорости движения тела от времени, определите скорость тела в конце 5-ой секунды, считая, что характер движения тела не изменяется. </a:t>
            </a:r>
            <a:endParaRPr/>
          </a:p>
        </p:txBody>
      </p:sp>
      <p:sp>
        <p:nvSpPr>
          <p:cNvPr id="462" name="CustomShape 2"/>
          <p:cNvSpPr/>
          <p:nvPr/>
        </p:nvSpPr>
        <p:spPr>
          <a:xfrm>
            <a:off x="5857920" y="3571920"/>
            <a:ext cx="3133440" cy="3015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9 м/с 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10 м/с 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12 м/с 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14 м/с 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	</a:t>
            </a:r>
            <a:endParaRPr/>
          </a:p>
        </p:txBody>
      </p:sp>
      <p:pic>
        <p:nvPicPr>
          <p:cNvPr descr="" id="46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285920" y="3929040"/>
            <a:ext cx="3533400" cy="264744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176" nodeType="tmRoot" restart="never">
          <p:childTnLst>
            <p:seq>
              <p:cTn dur="indefinite" id="177" nodeType="mainSeq">
                <p:childTnLst>
                  <p:par>
                    <p:cTn fill="hold" id="178">
                      <p:stCondLst>
                        <p:cond delay="indefinite"/>
                      </p:stCondLst>
                      <p:childTnLst>
                        <p:par>
                          <p:cTn fill="hold" id="179">
                            <p:stCondLst>
                              <p:cond delay="0"/>
                            </p:stCondLst>
                            <p:childTnLst>
                              <p:par>
                                <p:cTn fill="hold" id="180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TextShape 1"/>
          <p:cNvSpPr txBox="1"/>
          <p:nvPr/>
        </p:nvSpPr>
        <p:spPr>
          <a:xfrm>
            <a:off x="1214280" y="228600"/>
            <a:ext cx="7700760" cy="33429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ff0000"/>
                </a:solidFill>
                <a:latin typeface="Gill Sans MT"/>
              </a:rPr>
              <a:t>2010 г. (ГИА-9)1.</a:t>
            </a:r>
            <a:r>
              <a:rPr lang="ru-RU" sz="4300">
                <a:solidFill>
                  <a:srgbClr val="572314"/>
                </a:solidFill>
                <a:latin typeface="Gill Sans MT"/>
              </a:rPr>
              <a:t> </a:t>
            </a:r>
            <a:r>
              <a:rPr lang="ru-RU" sz="3600">
                <a:solidFill>
                  <a:srgbClr val="572314"/>
                </a:solidFill>
                <a:latin typeface="Gill Sans MT"/>
              </a:rPr>
              <a:t>Диск радиуса R вращается вокруг оси, проходящей через точку О (см. рисунок). Чему равен путь </a:t>
            </a:r>
            <a:r>
              <a:rPr i="1" lang="ru-RU" sz="3600">
                <a:solidFill>
                  <a:srgbClr val="572314"/>
                </a:solidFill>
                <a:latin typeface="Gill Sans MT"/>
              </a:rPr>
              <a:t>L </a:t>
            </a:r>
            <a:r>
              <a:rPr lang="ru-RU" sz="3600">
                <a:solidFill>
                  <a:srgbClr val="572314"/>
                </a:solidFill>
                <a:latin typeface="Gill Sans MT"/>
              </a:rPr>
              <a:t>и модуль перемещения </a:t>
            </a:r>
            <a:r>
              <a:rPr i="1" lang="ru-RU" sz="3600">
                <a:solidFill>
                  <a:srgbClr val="572314"/>
                </a:solidFill>
                <a:latin typeface="Gill Sans MT"/>
              </a:rPr>
              <a:t>S </a:t>
            </a:r>
            <a:r>
              <a:rPr lang="ru-RU" sz="3600">
                <a:solidFill>
                  <a:srgbClr val="572314"/>
                </a:solidFill>
                <a:latin typeface="Gill Sans MT"/>
              </a:rPr>
              <a:t>точки</a:t>
            </a:r>
            <a:r>
              <a:rPr i="1" lang="ru-RU" sz="3600">
                <a:solidFill>
                  <a:srgbClr val="572314"/>
                </a:solidFill>
                <a:latin typeface="Gill Sans MT"/>
              </a:rPr>
              <a:t> А </a:t>
            </a:r>
            <a:r>
              <a:rPr lang="ru-RU" sz="3600">
                <a:solidFill>
                  <a:srgbClr val="572314"/>
                </a:solidFill>
                <a:latin typeface="Gill Sans MT"/>
              </a:rPr>
              <a:t>при повороте диска на 180</a:t>
            </a:r>
            <a:r>
              <a:rPr baseline="30000" lang="ru-RU" sz="3600">
                <a:solidFill>
                  <a:srgbClr val="572314"/>
                </a:solidFill>
                <a:latin typeface="Gill Sans MT"/>
              </a:rPr>
              <a:t>0</a:t>
            </a:r>
            <a:r>
              <a:rPr lang="ru-RU" sz="3600">
                <a:solidFill>
                  <a:srgbClr val="572314"/>
                </a:solidFill>
                <a:latin typeface="Gill Sans MT"/>
              </a:rPr>
              <a:t>…</a:t>
            </a:r>
            <a:endParaRPr/>
          </a:p>
        </p:txBody>
      </p:sp>
      <p:sp>
        <p:nvSpPr>
          <p:cNvPr id="465" name="CustomShape 2"/>
          <p:cNvSpPr/>
          <p:nvPr/>
        </p:nvSpPr>
        <p:spPr>
          <a:xfrm>
            <a:off x="4429080" y="3857760"/>
            <a:ext cx="4571640" cy="25275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i="1" lang="ru-RU" sz="3200">
                <a:solidFill>
                  <a:srgbClr val="000000"/>
                </a:solidFill>
                <a:latin typeface="Gill Sans MT"/>
              </a:rPr>
              <a:t>L = 2 R; S = π R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i="1" lang="ru-RU" sz="3200">
                <a:solidFill>
                  <a:srgbClr val="000000"/>
                </a:solidFill>
                <a:latin typeface="Gill Sans MT"/>
              </a:rPr>
              <a:t>L = π R; S = 2 R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i="1" lang="ru-RU" sz="3200">
                <a:solidFill>
                  <a:srgbClr val="000000"/>
                </a:solidFill>
                <a:latin typeface="Gill Sans MT"/>
              </a:rPr>
              <a:t>L = 0; S = 2π R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i="1" lang="ru-RU" sz="3200">
                <a:solidFill>
                  <a:srgbClr val="000000"/>
                </a:solidFill>
                <a:latin typeface="Gill Sans MT"/>
              </a:rPr>
              <a:t>L = 2π R; S = 0 </a:t>
            </a:r>
            <a:r>
              <a:rPr lang="ru-RU" sz="3200">
                <a:solidFill>
                  <a:srgbClr val="000000"/>
                </a:solidFill>
                <a:latin typeface="Gill Sans MT"/>
              </a:rPr>
              <a:t>	</a:t>
            </a:r>
            <a:endParaRPr/>
          </a:p>
        </p:txBody>
      </p:sp>
      <p:pic>
        <p:nvPicPr>
          <p:cNvPr descr="" id="46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143000" y="3429000"/>
            <a:ext cx="2895120" cy="312876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181" nodeType="tmRoot" restart="never">
          <p:childTnLst>
            <p:seq>
              <p:cTn dur="indefinite" id="182" nodeType="mainSeq">
                <p:childTnLst>
                  <p:par>
                    <p:cTn fill="hold" id="183">
                      <p:stCondLst>
                        <p:cond delay="indefinite"/>
                      </p:stCondLst>
                      <p:childTnLst>
                        <p:par>
                          <p:cTn fill="hold" id="184">
                            <p:stCondLst>
                              <p:cond delay="0"/>
                            </p:stCondLst>
                            <p:childTnLst>
                              <p:par>
                                <p:cTn fill="hold" id="185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TextShape 1"/>
          <p:cNvSpPr txBox="1"/>
          <p:nvPr/>
        </p:nvSpPr>
        <p:spPr>
          <a:xfrm>
            <a:off x="1143000" y="228600"/>
            <a:ext cx="7772040" cy="34142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ff0000"/>
                </a:solidFill>
                <a:latin typeface="Gill Sans MT"/>
              </a:rPr>
              <a:t>2010 г. (ГИА-9)6.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 Тело начинает прямолинейное движение из состояния покоя, и его ускорение меняется со временем так, как показано на графике. Через 6 с после начала движения модуль скорости тела будет равен</a:t>
            </a:r>
            <a:endParaRPr/>
          </a:p>
        </p:txBody>
      </p:sp>
      <p:sp>
        <p:nvSpPr>
          <p:cNvPr id="468" name="CustomShape 2"/>
          <p:cNvSpPr/>
          <p:nvPr/>
        </p:nvSpPr>
        <p:spPr>
          <a:xfrm>
            <a:off x="6500880" y="3571920"/>
            <a:ext cx="2071440" cy="2040120"/>
          </a:xfrm>
          <a:prstGeom prst="rect">
            <a:avLst/>
          </a:prstGeom>
          <a:noFill/>
          <a:ln w="9360"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0 м/с 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12 м/с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8 м/с 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16 м/с</a:t>
            </a:r>
            <a:endParaRPr/>
          </a:p>
        </p:txBody>
      </p:sp>
      <p:pic>
        <p:nvPicPr>
          <p:cNvPr descr="" id="469" name="Picture 2"/>
          <p:cNvPicPr/>
          <p:nvPr/>
        </p:nvPicPr>
        <p:blipFill>
          <a:blip r:embed="rId1"/>
          <a:stretch>
            <a:fillRect/>
          </a:stretch>
        </p:blipFill>
        <p:spPr>
          <a:xfrm rot="16200000">
            <a:off x="2107440" y="2893320"/>
            <a:ext cx="2857320" cy="450036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186" nodeType="tmRoot" restart="never">
          <p:childTnLst>
            <p:seq>
              <p:cTn dur="indefinite" id="187" nodeType="mainSeq">
                <p:childTnLst>
                  <p:par>
                    <p:cTn fill="hold" id="188">
                      <p:stCondLst>
                        <p:cond delay="indefinite"/>
                      </p:stCondLst>
                      <p:childTnLst>
                        <p:par>
                          <p:cTn fill="hold" id="189">
                            <p:stCondLst>
                              <p:cond delay="0"/>
                            </p:stCondLst>
                            <p:childTnLst>
                              <p:par>
                                <p:cTn fill="hold" id="190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TextShape 1"/>
          <p:cNvSpPr txBox="1"/>
          <p:nvPr/>
        </p:nvSpPr>
        <p:spPr>
          <a:xfrm>
            <a:off x="1214280" y="228600"/>
            <a:ext cx="7700760" cy="33429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ff0000"/>
                </a:solidFill>
                <a:latin typeface="Gill Sans MT"/>
              </a:rPr>
              <a:t>2010 г. (ГИА-9). 21.</a:t>
            </a:r>
            <a:r>
              <a:rPr lang="ru-RU" sz="4300">
                <a:solidFill>
                  <a:srgbClr val="572314"/>
                </a:solidFill>
                <a:latin typeface="Gill Sans MT"/>
              </a:rPr>
              <a:t> 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Камень начинает свободное падение из состояния покоя. Определите путь, пройденный камнем за третью от начала движения секунду.</a:t>
            </a:r>
            <a:endParaRPr/>
          </a:p>
        </p:txBody>
      </p:sp>
      <p:sp>
        <p:nvSpPr>
          <p:cNvPr id="471" name="CustomShape 2"/>
          <p:cNvSpPr/>
          <p:nvPr/>
        </p:nvSpPr>
        <p:spPr>
          <a:xfrm>
            <a:off x="4429080" y="3857760"/>
            <a:ext cx="4571640" cy="577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Ответ: __________(м)</a:t>
            </a:r>
            <a:endParaRPr/>
          </a:p>
        </p:txBody>
      </p:sp>
      <p:sp>
        <p:nvSpPr>
          <p:cNvPr id="472" name="CustomShape 3"/>
          <p:cNvSpPr/>
          <p:nvPr/>
        </p:nvSpPr>
        <p:spPr>
          <a:xfrm>
            <a:off x="6357960" y="3643200"/>
            <a:ext cx="856800" cy="577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ff0000"/>
                </a:solidFill>
                <a:latin typeface="Gill Sans MT"/>
              </a:rPr>
              <a:t>25</a:t>
            </a:r>
            <a:endParaRPr/>
          </a:p>
        </p:txBody>
      </p:sp>
      <p:sp>
        <p:nvSpPr>
          <p:cNvPr id="473" name="CustomShape 4"/>
          <p:cNvSpPr/>
          <p:nvPr/>
        </p:nvSpPr>
        <p:spPr>
          <a:xfrm>
            <a:off x="1571760" y="3357720"/>
            <a:ext cx="19285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H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3 </a:t>
            </a:r>
            <a:r>
              <a:rPr lang="ru-RU">
                <a:solidFill>
                  <a:srgbClr val="000000"/>
                </a:solidFill>
                <a:latin typeface="Gill Sans MT"/>
              </a:rPr>
              <a:t>= h(3) – h(2)</a:t>
            </a:r>
            <a:endParaRPr/>
          </a:p>
        </p:txBody>
      </p:sp>
      <p:sp>
        <p:nvSpPr>
          <p:cNvPr id="474" name="CustomShape 5"/>
          <p:cNvSpPr/>
          <p:nvPr/>
        </p:nvSpPr>
        <p:spPr>
          <a:xfrm>
            <a:off x="1428840" y="4000680"/>
            <a:ext cx="264276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h(3) = g ∙ 3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2 </a:t>
            </a:r>
            <a:r>
              <a:rPr lang="ru-RU">
                <a:solidFill>
                  <a:srgbClr val="000000"/>
                </a:solidFill>
                <a:latin typeface="Gill Sans MT"/>
              </a:rPr>
              <a:t> / 2 = 45 м</a:t>
            </a:r>
            <a:endParaRPr/>
          </a:p>
        </p:txBody>
      </p:sp>
      <p:sp>
        <p:nvSpPr>
          <p:cNvPr id="475" name="CustomShape 6"/>
          <p:cNvSpPr/>
          <p:nvPr/>
        </p:nvSpPr>
        <p:spPr>
          <a:xfrm>
            <a:off x="1500120" y="4714920"/>
            <a:ext cx="264276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h(2) = g ∙ 2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2 </a:t>
            </a:r>
            <a:r>
              <a:rPr lang="ru-RU">
                <a:solidFill>
                  <a:srgbClr val="000000"/>
                </a:solidFill>
                <a:latin typeface="Gill Sans MT"/>
              </a:rPr>
              <a:t> / 2 = 20 м</a:t>
            </a:r>
            <a:endParaRPr/>
          </a:p>
        </p:txBody>
      </p:sp>
      <p:sp>
        <p:nvSpPr>
          <p:cNvPr id="476" name="CustomShape 7"/>
          <p:cNvSpPr/>
          <p:nvPr/>
        </p:nvSpPr>
        <p:spPr>
          <a:xfrm>
            <a:off x="1500120" y="5286240"/>
            <a:ext cx="24998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H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3 </a:t>
            </a:r>
            <a:r>
              <a:rPr lang="ru-RU">
                <a:solidFill>
                  <a:srgbClr val="000000"/>
                </a:solidFill>
                <a:latin typeface="Gill Sans MT"/>
              </a:rPr>
              <a:t>= 45 м – 20 м = 25 м</a:t>
            </a:r>
            <a:endParaRPr/>
          </a:p>
        </p:txBody>
      </p:sp>
    </p:spTree>
  </p:cSld>
  <p:timing>
    <p:tnLst>
      <p:par>
        <p:cTn dur="indefinite" id="191" nodeType="tmRoot" restart="never">
          <p:childTnLst>
            <p:seq>
              <p:cTn dur="indefinite" id="192" nodeType="mainSeq">
                <p:childTnLst>
                  <p:par>
                    <p:cTn fill="hold" id="193">
                      <p:stCondLst>
                        <p:cond delay="indefinite"/>
                      </p:stCondLst>
                      <p:childTnLst>
                        <p:par>
                          <p:cTn fill="hold" id="194">
                            <p:stCondLst>
                              <p:cond delay="0"/>
                            </p:stCondLst>
                            <p:childTnLst>
                              <p:par>
                                <p:cTn fill="hold" id="19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97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98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9">
                      <p:stCondLst>
                        <p:cond delay="indefinite"/>
                      </p:stCondLst>
                      <p:childTnLst>
                        <p:par>
                          <p:cTn fill="hold" id="200">
                            <p:stCondLst>
                              <p:cond delay="0"/>
                            </p:stCondLst>
                            <p:childTnLst>
                              <p:par>
                                <p:cTn fill="hold" id="20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03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04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5">
                      <p:stCondLst>
                        <p:cond delay="indefinite"/>
                      </p:stCondLst>
                      <p:childTnLst>
                        <p:par>
                          <p:cTn fill="hold" id="206">
                            <p:stCondLst>
                              <p:cond delay="0"/>
                            </p:stCondLst>
                            <p:childTnLst>
                              <p:par>
                                <p:cTn fill="hold" id="20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09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10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1">
                      <p:stCondLst>
                        <p:cond delay="indefinite"/>
                      </p:stCondLst>
                      <p:childTnLst>
                        <p:par>
                          <p:cTn fill="hold" id="212">
                            <p:stCondLst>
                              <p:cond delay="0"/>
                            </p:stCondLst>
                            <p:childTnLst>
                              <p:par>
                                <p:cTn fill="hold" id="21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15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16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7">
                      <p:stCondLst>
                        <p:cond delay="indefinite"/>
                      </p:stCondLst>
                      <p:childTnLst>
                        <p:par>
                          <p:cTn fill="hold" id="218">
                            <p:stCondLst>
                              <p:cond delay="0"/>
                            </p:stCondLst>
                            <p:childTnLst>
                              <p:par>
                                <p:cTn fill="hold" id="2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21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22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TextShape 1"/>
          <p:cNvSpPr txBox="1"/>
          <p:nvPr/>
        </p:nvSpPr>
        <p:spPr>
          <a:xfrm>
            <a:off x="1435680" y="274680"/>
            <a:ext cx="7497720" cy="18680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2400">
                <a:solidFill>
                  <a:srgbClr val="ff0000"/>
                </a:solidFill>
                <a:latin typeface="Gill Sans MT"/>
              </a:rPr>
              <a:t>2001 г . А1.</a:t>
            </a:r>
            <a:r>
              <a:rPr lang="ru-RU" sz="2400">
                <a:solidFill>
                  <a:srgbClr val="572314"/>
                </a:solidFill>
                <a:latin typeface="Gill Sans MT"/>
              </a:rPr>
              <a:t> </a:t>
            </a:r>
            <a:r>
              <a:rPr lang="ru-RU" sz="2400">
                <a:solidFill>
                  <a:srgbClr val="572314"/>
                </a:solidFill>
                <a:latin typeface="Gill Sans MT"/>
              </a:rPr>
              <a:t>Изменение высоты тела над поверхностью Земли с течением времени представлено на графике. Что можно сказать по этому графику о характере движения тела?</a:t>
            </a:r>
            <a:endParaRPr/>
          </a:p>
        </p:txBody>
      </p:sp>
      <p:sp>
        <p:nvSpPr>
          <p:cNvPr id="478" name="TextShape 2"/>
          <p:cNvSpPr txBox="1"/>
          <p:nvPr/>
        </p:nvSpPr>
        <p:spPr>
          <a:xfrm>
            <a:off x="1435680" y="2214720"/>
            <a:ext cx="3636000" cy="43574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тело движется по параболе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тело движется равномерно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тело движется с некоторым ускорением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тело движется с ускорением, равным нулю</a:t>
            </a:r>
            <a:endParaRPr/>
          </a:p>
        </p:txBody>
      </p:sp>
    </p:spTree>
  </p:cSld>
  <p:timing>
    <p:tnLst>
      <p:par>
        <p:cTn dur="indefinite" id="223" nodeType="tmRoot" restart="never">
          <p:childTnLst>
            <p:seq>
              <p:cTn dur="indefinite" id="224" nodeType="mainSeq">
                <p:childTnLst>
                  <p:par>
                    <p:cTn fill="hold" id="225">
                      <p:stCondLst>
                        <p:cond delay="indefinite"/>
                      </p:stCondLst>
                      <p:childTnLst>
                        <p:par>
                          <p:cTn fill="hold" id="226">
                            <p:stCondLst>
                              <p:cond delay="0"/>
                            </p:stCondLst>
                            <p:childTnLst>
                              <p:par>
                                <p:cTn fill="hold" id="227" nodeType="clickEffect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TextShape 1"/>
          <p:cNvSpPr txBox="1"/>
          <p:nvPr/>
        </p:nvSpPr>
        <p:spPr>
          <a:xfrm>
            <a:off x="1428840" y="428760"/>
            <a:ext cx="7406280" cy="29286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Цель: повторение основных понятий кинематики, видов движения, графиков и формул кинематики в соответствии с кодификатором ЕГЭ.</a:t>
            </a:r>
            <a:endParaRPr/>
          </a:p>
        </p:txBody>
      </p:sp>
      <p:sp>
        <p:nvSpPr>
          <p:cNvPr id="370" name="TextShape 2"/>
          <p:cNvSpPr txBox="1"/>
          <p:nvPr/>
        </p:nvSpPr>
        <p:spPr>
          <a:xfrm>
            <a:off x="1071360" y="3571920"/>
            <a:ext cx="7763400" cy="2999880"/>
          </a:xfrm>
          <a:prstGeom prst="rect">
            <a:avLst/>
          </a:prstGeom>
        </p:spPr>
        <p:txBody>
          <a:bodyPr bIns="45000" lIns="90000" rIns="90000" tIns="0"/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361309"/>
                </a:solidFill>
                <a:latin typeface="Gill Sans MT"/>
              </a:rPr>
              <a:t>Элементы содержания, проверяемые на ЕГЭ</a:t>
            </a:r>
            <a:r>
              <a:rPr lang="ru-RU" sz="2600">
                <a:solidFill>
                  <a:srgbClr val="361309"/>
                </a:solidFill>
                <a:latin typeface="Gill Sans MT"/>
              </a:rPr>
              <a:t> </a:t>
            </a:r>
            <a:r>
              <a:rPr b="1" lang="ru-RU" sz="2600">
                <a:solidFill>
                  <a:srgbClr val="361309"/>
                </a:solidFill>
                <a:latin typeface="Gill Sans MT"/>
              </a:rPr>
              <a:t>2010</a:t>
            </a:r>
            <a:r>
              <a:rPr lang="ru-RU" sz="2600">
                <a:solidFill>
                  <a:srgbClr val="361309"/>
                </a:solidFill>
                <a:latin typeface="Gill Sans MT"/>
              </a:rPr>
              <a:t>: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Механическое движение и его виды;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Относительность механического движения 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Скорость;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Ускорение 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Уравнения прямолинейного равноускоренного движения;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Свободное падение 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Движение по окружности с постоянной по модулю скоростью. Центростремительное ускорение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dur="indefinite" id="4" nodeType="mainSeq">
                <p:childTnLst>
                  <p:par>
                    <p:cTn fill="hold" id="5">
                      <p:stCondLst>
                        <p:cond delay="indefinite"/>
                      </p:stCondLst>
                      <p:childTnLst>
                        <p:par>
                          <p:cTn fill="hold" id="6">
                            <p:stCondLst>
                              <p:cond delay="0"/>
                            </p:stCondLst>
                            <p:childTnLst>
                              <p:par>
                                <p:cTn fill="hold" id="7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4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9"/>
                                        <p:tgtEl>
                                          <p:spTgt spid="370">
                                            <p:txEl>
                                              <p:pRg end="46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>
                      <p:stCondLst>
                        <p:cond delay="indefinite"/>
                      </p:stCondLst>
                      <p:childTnLst>
                        <p:par>
                          <p:cTn fill="hold" id="11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80" st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14"/>
                                        <p:tgtEl>
                                          <p:spTgt spid="370">
                                            <p:txEl>
                                              <p:pRg end="80" st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120" st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19"/>
                                        <p:tgtEl>
                                          <p:spTgt spid="370">
                                            <p:txEl>
                                              <p:pRg end="120" st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>
                      <p:stCondLst>
                        <p:cond delay="indefinite"/>
                      </p:stCondLst>
                      <p:childTnLst>
                        <p:par>
                          <p:cTn fill="hold" id="21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130" st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24"/>
                                        <p:tgtEl>
                                          <p:spTgt spid="370">
                                            <p:txEl>
                                              <p:pRg end="130" st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141" st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29"/>
                                        <p:tgtEl>
                                          <p:spTgt spid="370">
                                            <p:txEl>
                                              <p:pRg end="141" st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>
                      <p:stCondLst>
                        <p:cond delay="indefinite"/>
                      </p:stCondLst>
                      <p:childTnLst>
                        <p:par>
                          <p:cTn fill="hold" id="31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193" st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34"/>
                                        <p:tgtEl>
                                          <p:spTgt spid="370">
                                            <p:txEl>
                                              <p:pRg end="193" st="1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>
                      <p:stCondLst>
                        <p:cond delay="indefinite"/>
                      </p:stCondLst>
                      <p:childTnLst>
                        <p:par>
                          <p:cTn fill="hold" id="36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212" st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39"/>
                                        <p:tgtEl>
                                          <p:spTgt spid="370">
                                            <p:txEl>
                                              <p:pRg end="212" st="1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300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44"/>
                                        <p:tgtEl>
                                          <p:spTgt spid="370">
                                            <p:txEl>
                                              <p:pRg end="300" st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TextShape 1"/>
          <p:cNvSpPr txBox="1"/>
          <p:nvPr/>
        </p:nvSpPr>
        <p:spPr>
          <a:xfrm>
            <a:off x="1435680" y="274320"/>
            <a:ext cx="7497720" cy="37972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ff0000"/>
                </a:solidFill>
                <a:latin typeface="Gill Sans MT"/>
              </a:rPr>
              <a:t>2001 г . А8.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 Вертолет летит в горизонтальном направлении со скоростью  20 м/с. Из него выпал груз, который коснулся земли через  4 с.  На какой высоте летит вертолет?  Сопротивление воздуха движению груза не учитывать.</a:t>
            </a:r>
            <a:endParaRPr/>
          </a:p>
        </p:txBody>
      </p:sp>
      <p:sp>
        <p:nvSpPr>
          <p:cNvPr id="480" name="TextShape 2"/>
          <p:cNvSpPr txBox="1"/>
          <p:nvPr/>
        </p:nvSpPr>
        <p:spPr>
          <a:xfrm>
            <a:off x="1357200" y="4000680"/>
            <a:ext cx="3657240" cy="25477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40 м.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80 м.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160 м.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320 м.</a:t>
            </a:r>
            <a:endParaRPr/>
          </a:p>
        </p:txBody>
      </p:sp>
      <p:sp>
        <p:nvSpPr>
          <p:cNvPr id="481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</p:spTree>
  </p:cSld>
  <p:timing>
    <p:tnLst>
      <p:par>
        <p:cTn dur="indefinite" id="228" nodeType="tmRoot" restart="never">
          <p:childTnLst>
            <p:seq>
              <p:cTn dur="indefinite" id="229" nodeType="mainSeq">
                <p:childTnLst>
                  <p:par>
                    <p:cTn fill="hold" id="230">
                      <p:stCondLst>
                        <p:cond delay="indefinite"/>
                      </p:stCondLst>
                      <p:childTnLst>
                        <p:par>
                          <p:cTn fill="hold" id="231">
                            <p:stCondLst>
                              <p:cond delay="0"/>
                            </p:stCondLst>
                            <p:childTnLst>
                              <p:par>
                                <p:cTn fill="hold" id="232" nodeType="clickEffect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TextShape 1"/>
          <p:cNvSpPr txBox="1"/>
          <p:nvPr/>
        </p:nvSpPr>
        <p:spPr>
          <a:xfrm>
            <a:off x="1435680" y="274320"/>
            <a:ext cx="7497720" cy="2511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572314"/>
                </a:solidFill>
                <a:latin typeface="Gill Sans MT"/>
              </a:rPr>
              <a:t>2001 г . А9. На рисунке изображен график изменения координаты велосипедиста с течением времени. В какой промежуток времени велосипедист двигался с изменяющейся скоростью? </a:t>
            </a:r>
            <a:endParaRPr/>
          </a:p>
        </p:txBody>
      </p:sp>
      <p:sp>
        <p:nvSpPr>
          <p:cNvPr id="483" name="TextShape 2"/>
          <p:cNvSpPr txBox="1"/>
          <p:nvPr/>
        </p:nvSpPr>
        <p:spPr>
          <a:xfrm>
            <a:off x="1000080" y="3357720"/>
            <a:ext cx="4357440" cy="1999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Только от  0  до  3 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Только от  3  до  5 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Только от  5  до  7 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От  3  до  5 с  и  от  5  до  7 с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84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485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5329440" y="2928960"/>
            <a:ext cx="3814560" cy="290988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233" nodeType="tmRoot" restart="never">
          <p:childTnLst>
            <p:seq>
              <p:cTn dur="indefinite" id="234" nodeType="mainSeq">
                <p:childTnLst>
                  <p:par>
                    <p:cTn fill="hold" id="235">
                      <p:stCondLst>
                        <p:cond delay="indefinite"/>
                      </p:stCondLst>
                      <p:childTnLst>
                        <p:par>
                          <p:cTn fill="hold" id="236">
                            <p:stCondLst>
                              <p:cond delay="0"/>
                            </p:stCondLst>
                            <p:childTnLst>
                              <p:par>
                                <p:cTn fill="hold" id="237" nodeType="clickEffect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TextShape 1"/>
          <p:cNvSpPr txBox="1"/>
          <p:nvPr/>
        </p:nvSpPr>
        <p:spPr>
          <a:xfrm>
            <a:off x="1435680" y="274680"/>
            <a:ext cx="7497720" cy="28681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ff0000"/>
                </a:solidFill>
                <a:latin typeface="Gill Sans MT"/>
              </a:rPr>
              <a:t>2001 г . А27.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 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На поверхность Марса тело падает с высоты 100 м  примерно  7 с.  С какой скоростью тело коснется поверхности Марса, падая с такой высоты?</a:t>
            </a:r>
            <a:endParaRPr/>
          </a:p>
        </p:txBody>
      </p:sp>
      <p:sp>
        <p:nvSpPr>
          <p:cNvPr id="487" name="TextShape 2"/>
          <p:cNvSpPr txBox="1"/>
          <p:nvPr/>
        </p:nvSpPr>
        <p:spPr>
          <a:xfrm>
            <a:off x="6286680" y="3357720"/>
            <a:ext cx="2350080" cy="2356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14,3 м/с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28,6 м/с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44,7 м/с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816 м/с</a:t>
            </a:r>
            <a:endParaRPr/>
          </a:p>
        </p:txBody>
      </p:sp>
      <p:sp>
        <p:nvSpPr>
          <p:cNvPr id="488" name="CustomShape 3"/>
          <p:cNvSpPr/>
          <p:nvPr/>
        </p:nvSpPr>
        <p:spPr>
          <a:xfrm>
            <a:off x="1428840" y="3214800"/>
            <a:ext cx="13568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H = g ∙ t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2</a:t>
            </a:r>
            <a:r>
              <a:rPr lang="ru-RU">
                <a:solidFill>
                  <a:srgbClr val="000000"/>
                </a:solidFill>
                <a:latin typeface="Gill Sans MT"/>
              </a:rPr>
              <a:t> /2</a:t>
            </a:r>
            <a:endParaRPr/>
          </a:p>
        </p:txBody>
      </p:sp>
      <p:sp>
        <p:nvSpPr>
          <p:cNvPr id="489" name="CustomShape 4"/>
          <p:cNvSpPr/>
          <p:nvPr/>
        </p:nvSpPr>
        <p:spPr>
          <a:xfrm>
            <a:off x="1500120" y="3857760"/>
            <a:ext cx="4571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g = 2H / t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2 </a:t>
            </a:r>
            <a:r>
              <a:rPr lang="ru-RU">
                <a:solidFill>
                  <a:srgbClr val="000000"/>
                </a:solidFill>
                <a:latin typeface="Gill Sans MT"/>
              </a:rPr>
              <a:t>= 2 ∙ 100 м / (7 c)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2 </a:t>
            </a:r>
            <a:r>
              <a:rPr lang="ru-RU">
                <a:solidFill>
                  <a:srgbClr val="000000"/>
                </a:solidFill>
                <a:latin typeface="Gill Sans MT"/>
              </a:rPr>
              <a:t>= 4.08 м/с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2</a:t>
            </a:r>
            <a:endParaRPr/>
          </a:p>
        </p:txBody>
      </p:sp>
      <p:sp>
        <p:nvSpPr>
          <p:cNvPr id="490" name="CustomShape 5"/>
          <p:cNvSpPr/>
          <p:nvPr/>
        </p:nvSpPr>
        <p:spPr>
          <a:xfrm>
            <a:off x="1571760" y="4429080"/>
            <a:ext cx="40003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v = g ∙ t = 4.08 м/с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2 </a:t>
            </a:r>
            <a:r>
              <a:rPr lang="ru-RU">
                <a:solidFill>
                  <a:srgbClr val="000000"/>
                </a:solidFill>
                <a:latin typeface="Gill Sans MT"/>
              </a:rPr>
              <a:t> ∙ 7 c = 28.56 м/с </a:t>
            </a:r>
            <a:endParaRPr/>
          </a:p>
        </p:txBody>
      </p:sp>
    </p:spTree>
  </p:cSld>
  <p:timing>
    <p:tnLst>
      <p:par>
        <p:cTn dur="indefinite" id="238" nodeType="tmRoot" restart="never">
          <p:childTnLst>
            <p:seq>
              <p:cTn dur="indefinite" id="239" nodeType="mainSeq">
                <p:childTnLst>
                  <p:par>
                    <p:cTn fill="hold" id="240">
                      <p:stCondLst>
                        <p:cond delay="indefinite"/>
                      </p:stCondLst>
                      <p:childTnLst>
                        <p:par>
                          <p:cTn fill="hold" id="241">
                            <p:stCondLst>
                              <p:cond delay="0"/>
                            </p:stCondLst>
                            <p:childTnLst>
                              <p:par>
                                <p:cTn fill="hold" id="24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44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45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6">
                      <p:stCondLst>
                        <p:cond delay="indefinite"/>
                      </p:stCondLst>
                      <p:childTnLst>
                        <p:par>
                          <p:cTn fill="hold" id="247">
                            <p:stCondLst>
                              <p:cond delay="0"/>
                            </p:stCondLst>
                            <p:childTnLst>
                              <p:par>
                                <p:cTn fill="hold" id="2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50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51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2">
                      <p:stCondLst>
                        <p:cond delay="indefinite"/>
                      </p:stCondLst>
                      <p:childTnLst>
                        <p:par>
                          <p:cTn fill="hold" id="253">
                            <p:stCondLst>
                              <p:cond delay="0"/>
                            </p:stCondLst>
                            <p:childTnLst>
                              <p:par>
                                <p:cTn fill="hold" id="25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56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57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8">
                      <p:stCondLst>
                        <p:cond delay="indefinite"/>
                      </p:stCondLst>
                      <p:childTnLst>
                        <p:par>
                          <p:cTn fill="hold" id="259">
                            <p:stCondLst>
                              <p:cond delay="0"/>
                            </p:stCondLst>
                            <p:childTnLst>
                              <p:par>
                                <p:cTn fill="hold" id="260" nodeType="clickEffect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TextShape 1"/>
          <p:cNvSpPr txBox="1"/>
          <p:nvPr/>
        </p:nvSpPr>
        <p:spPr>
          <a:xfrm>
            <a:off x="1435680" y="274680"/>
            <a:ext cx="7497720" cy="28681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ff0000"/>
                </a:solidFill>
                <a:latin typeface="Gill Sans MT"/>
              </a:rPr>
              <a:t>2001 г . А28.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 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Движение тела описывается уравнением  </a:t>
            </a:r>
            <a:r>
              <a:rPr b="1" lang="ru-RU" sz="3200">
                <a:solidFill>
                  <a:srgbClr val="572314"/>
                </a:solidFill>
                <a:latin typeface="Gill Sans MT"/>
              </a:rPr>
              <a:t>х = 12 + 6,2</a:t>
            </a:r>
            <a:r>
              <a:rPr b="1" baseline="30000" lang="ru-RU" sz="3200">
                <a:solidFill>
                  <a:srgbClr val="572314"/>
                </a:solidFill>
                <a:latin typeface="Gill Sans MT"/>
              </a:rPr>
              <a:t>.</a:t>
            </a:r>
            <a:r>
              <a:rPr b="1" lang="ru-RU" sz="3200">
                <a:solidFill>
                  <a:srgbClr val="572314"/>
                </a:solidFill>
                <a:latin typeface="Gill Sans MT"/>
              </a:rPr>
              <a:t>t – 0,75</a:t>
            </a:r>
            <a:r>
              <a:rPr b="1" baseline="30000" lang="ru-RU" sz="3200">
                <a:solidFill>
                  <a:srgbClr val="572314"/>
                </a:solidFill>
                <a:latin typeface="Gill Sans MT"/>
              </a:rPr>
              <a:t>.</a:t>
            </a:r>
            <a:r>
              <a:rPr b="1" lang="ru-RU" sz="3200">
                <a:solidFill>
                  <a:srgbClr val="572314"/>
                </a:solidFill>
                <a:latin typeface="Gill Sans MT"/>
              </a:rPr>
              <a:t>t</a:t>
            </a:r>
            <a:r>
              <a:rPr b="1" baseline="30000" lang="ru-RU" sz="3200">
                <a:solidFill>
                  <a:srgbClr val="572314"/>
                </a:solidFill>
                <a:latin typeface="Gill Sans MT"/>
              </a:rPr>
              <a:t>2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. Определите скорость тела через 2 с после начала движения.</a:t>
            </a:r>
            <a:endParaRPr/>
          </a:p>
        </p:txBody>
      </p:sp>
      <p:sp>
        <p:nvSpPr>
          <p:cNvPr id="492" name="TextShape 2"/>
          <p:cNvSpPr txBox="1"/>
          <p:nvPr/>
        </p:nvSpPr>
        <p:spPr>
          <a:xfrm>
            <a:off x="6143760" y="3071880"/>
            <a:ext cx="2564640" cy="2857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0,4 м/с</a:t>
            </a:r>
            <a:r>
              <a:rPr b="1" lang="ru-RU" sz="3200">
                <a:solidFill>
                  <a:srgbClr val="000000"/>
                </a:solidFill>
                <a:latin typeface="Gill Sans MT"/>
              </a:rPr>
              <a:t>	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3 м/с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3,2 м/с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6,2 м/с</a:t>
            </a:r>
            <a:endParaRPr/>
          </a:p>
        </p:txBody>
      </p:sp>
      <p:sp>
        <p:nvSpPr>
          <p:cNvPr id="493" name="CustomShape 3"/>
          <p:cNvSpPr/>
          <p:nvPr/>
        </p:nvSpPr>
        <p:spPr>
          <a:xfrm>
            <a:off x="1428840" y="3214800"/>
            <a:ext cx="4571640" cy="577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х = 12 + 6,2</a:t>
            </a:r>
            <a:r>
              <a:rPr b="1" baseline="30000" lang="ru-RU" sz="3200">
                <a:solidFill>
                  <a:srgbClr val="000000"/>
                </a:solidFill>
                <a:latin typeface="Gill Sans MT"/>
              </a:rPr>
              <a:t>.</a:t>
            </a:r>
            <a:r>
              <a:rPr b="1" lang="ru-RU" sz="3200">
                <a:solidFill>
                  <a:srgbClr val="000000"/>
                </a:solidFill>
                <a:latin typeface="Gill Sans MT"/>
              </a:rPr>
              <a:t>t – 0,75</a:t>
            </a:r>
            <a:r>
              <a:rPr b="1" baseline="30000" lang="ru-RU" sz="3200">
                <a:solidFill>
                  <a:srgbClr val="000000"/>
                </a:solidFill>
                <a:latin typeface="Gill Sans MT"/>
              </a:rPr>
              <a:t>.</a:t>
            </a:r>
            <a:r>
              <a:rPr b="1" lang="ru-RU" sz="3200">
                <a:solidFill>
                  <a:srgbClr val="000000"/>
                </a:solidFill>
                <a:latin typeface="Gill Sans MT"/>
              </a:rPr>
              <a:t>t</a:t>
            </a:r>
            <a:r>
              <a:rPr b="1" baseline="30000" lang="ru-RU" sz="3200">
                <a:solidFill>
                  <a:srgbClr val="000000"/>
                </a:solidFill>
                <a:latin typeface="Gill Sans MT"/>
              </a:rPr>
              <a:t>2</a:t>
            </a:r>
            <a:endParaRPr/>
          </a:p>
        </p:txBody>
      </p:sp>
      <p:sp>
        <p:nvSpPr>
          <p:cNvPr id="494" name="CustomShape 4"/>
          <p:cNvSpPr/>
          <p:nvPr/>
        </p:nvSpPr>
        <p:spPr>
          <a:xfrm>
            <a:off x="1357200" y="3929040"/>
            <a:ext cx="4571640" cy="577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v = 6,2 – 1.5</a:t>
            </a:r>
            <a:r>
              <a:rPr b="1" baseline="30000" lang="ru-RU" sz="3200">
                <a:solidFill>
                  <a:srgbClr val="000000"/>
                </a:solidFill>
                <a:latin typeface="Gill Sans MT"/>
              </a:rPr>
              <a:t>.</a:t>
            </a:r>
            <a:r>
              <a:rPr b="1" lang="ru-RU" sz="3200">
                <a:solidFill>
                  <a:srgbClr val="000000"/>
                </a:solidFill>
                <a:latin typeface="Gill Sans MT"/>
              </a:rPr>
              <a:t>t</a:t>
            </a:r>
            <a:endParaRPr/>
          </a:p>
        </p:txBody>
      </p:sp>
      <p:sp>
        <p:nvSpPr>
          <p:cNvPr id="495" name="CustomShape 5"/>
          <p:cNvSpPr/>
          <p:nvPr/>
        </p:nvSpPr>
        <p:spPr>
          <a:xfrm>
            <a:off x="1428840" y="4643280"/>
            <a:ext cx="4571640" cy="5778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v = 6,2 – 1.5</a:t>
            </a:r>
            <a:r>
              <a:rPr b="1" baseline="30000" lang="ru-RU" sz="3200">
                <a:solidFill>
                  <a:srgbClr val="000000"/>
                </a:solidFill>
                <a:latin typeface="Gill Sans MT"/>
              </a:rPr>
              <a:t>.</a:t>
            </a:r>
            <a:r>
              <a:rPr b="1" lang="ru-RU" sz="3200">
                <a:solidFill>
                  <a:srgbClr val="000000"/>
                </a:solidFill>
                <a:latin typeface="Gill Sans MT"/>
              </a:rPr>
              <a:t>2 = 3.2 м/с</a:t>
            </a:r>
            <a:endParaRPr/>
          </a:p>
        </p:txBody>
      </p:sp>
    </p:spTree>
  </p:cSld>
  <p:timing>
    <p:tnLst>
      <p:par>
        <p:cTn dur="indefinite" id="261" nodeType="tmRoot" restart="never">
          <p:childTnLst>
            <p:seq>
              <p:cTn dur="indefinite" id="262" nodeType="mainSeq">
                <p:childTnLst>
                  <p:par>
                    <p:cTn fill="hold" id="263">
                      <p:stCondLst>
                        <p:cond delay="indefinite"/>
                      </p:stCondLst>
                      <p:childTnLst>
                        <p:par>
                          <p:cTn fill="hold" id="264">
                            <p:stCondLst>
                              <p:cond delay="0"/>
                            </p:stCondLst>
                            <p:childTnLst>
                              <p:par>
                                <p:cTn fill="hold" id="26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67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68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9">
                      <p:stCondLst>
                        <p:cond delay="indefinite"/>
                      </p:stCondLst>
                      <p:childTnLst>
                        <p:par>
                          <p:cTn fill="hold" id="270">
                            <p:stCondLst>
                              <p:cond delay="0"/>
                            </p:stCondLst>
                            <p:childTnLst>
                              <p:par>
                                <p:cTn fill="hold" id="27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73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74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5">
                      <p:stCondLst>
                        <p:cond delay="indefinite"/>
                      </p:stCondLst>
                      <p:childTnLst>
                        <p:par>
                          <p:cTn fill="hold" id="276">
                            <p:stCondLst>
                              <p:cond delay="0"/>
                            </p:stCondLst>
                            <p:childTnLst>
                              <p:par>
                                <p:cTn fill="hold" id="27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79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80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1">
                      <p:stCondLst>
                        <p:cond delay="indefinite"/>
                      </p:stCondLst>
                      <p:childTnLst>
                        <p:par>
                          <p:cTn fill="hold" id="282">
                            <p:stCondLst>
                              <p:cond delay="0"/>
                            </p:stCondLst>
                            <p:childTnLst>
                              <p:par>
                                <p:cTn fill="hold" id="283" nodeType="clickEffect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TextShape 1"/>
          <p:cNvSpPr txBox="1"/>
          <p:nvPr/>
        </p:nvSpPr>
        <p:spPr>
          <a:xfrm>
            <a:off x="1435680" y="274680"/>
            <a:ext cx="7497720" cy="28681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ff0000"/>
                </a:solidFill>
                <a:latin typeface="Gill Sans MT"/>
              </a:rPr>
              <a:t>2001 г . А30.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 </a:t>
            </a:r>
            <a:r>
              <a:rPr lang="ru-RU" sz="3200">
                <a:solidFill>
                  <a:srgbClr val="572314"/>
                </a:solidFill>
                <a:latin typeface="Gill Sans MT"/>
              </a:rPr>
              <a:t>Скорость первого автомобиля относительно второго изменяется со временем согласно графику на рисунке. В какие моменты времени скорости автомобилей относительно дороги равны?</a:t>
            </a:r>
            <a:endParaRPr/>
          </a:p>
        </p:txBody>
      </p:sp>
      <p:sp>
        <p:nvSpPr>
          <p:cNvPr id="497" name="TextShape 2"/>
          <p:cNvSpPr txBox="1"/>
          <p:nvPr/>
        </p:nvSpPr>
        <p:spPr>
          <a:xfrm>
            <a:off x="1500120" y="3429000"/>
            <a:ext cx="3928680" cy="2857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с 2 по 4 минуты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в момент t = 3 мин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при  t  от 0 до 1 мин. и больше 5 мин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на графике нет такого промежутк</a:t>
            </a:r>
            <a:r>
              <a:rPr lang="ru-RU" sz="3300">
                <a:solidFill>
                  <a:srgbClr val="000000"/>
                </a:solidFill>
                <a:latin typeface="Gill Sans MT"/>
              </a:rPr>
              <a:t>а</a:t>
            </a:r>
            <a:r>
              <a:rPr lang="ru-RU" sz="3200">
                <a:solidFill>
                  <a:srgbClr val="000000"/>
                </a:solidFill>
                <a:latin typeface="Gill Sans MT"/>
              </a:rPr>
              <a:t> времени</a:t>
            </a:r>
            <a:endParaRPr/>
          </a:p>
        </p:txBody>
      </p:sp>
    </p:spTree>
  </p:cSld>
  <p:timing>
    <p:tnLst>
      <p:par>
        <p:cTn dur="indefinite" id="284" nodeType="tmRoot" restart="never">
          <p:childTnLst>
            <p:seq>
              <p:cTn dur="indefinite" id="285" nodeType="mainSeq">
                <p:childTnLst>
                  <p:par>
                    <p:cTn fill="hold" id="286">
                      <p:stCondLst>
                        <p:cond delay="indefinite"/>
                      </p:stCondLst>
                      <p:childTnLst>
                        <p:par>
                          <p:cTn fill="hold" id="287">
                            <p:stCondLst>
                              <p:cond delay="0"/>
                            </p:stCondLst>
                            <p:childTnLst>
                              <p:par>
                                <p:cTn fill="hold" id="288" nodeType="clickEffect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TextShape 1"/>
          <p:cNvSpPr txBox="1"/>
          <p:nvPr/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2002 г. А1</a:t>
            </a:r>
            <a:endParaRPr/>
          </a:p>
        </p:txBody>
      </p:sp>
      <p:sp>
        <p:nvSpPr>
          <p:cNvPr id="499" name="TextShape 2"/>
          <p:cNvSpPr txBox="1"/>
          <p:nvPr/>
        </p:nvSpPr>
        <p:spPr>
          <a:xfrm>
            <a:off x="1435680" y="1523880"/>
            <a:ext cx="3657240" cy="46630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На рисунке представлен график зависимости координаты тела, движущегося вдоль оси OX, от времени. Сравните скорости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1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,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2 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и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3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 тела в моменты времени t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1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, t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2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, t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3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1)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1 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&gt;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2 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=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3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2)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1 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&gt;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2 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&gt;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3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3)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1 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&lt;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2 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&lt;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3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4)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1 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=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2  </a:t>
            </a:r>
            <a:r>
              <a:rPr lang="ru-RU" sz="2800">
                <a:solidFill>
                  <a:srgbClr val="000000"/>
                </a:solidFill>
                <a:latin typeface="Gill Sans MT"/>
              </a:rPr>
              <a:t>&gt; v</a:t>
            </a:r>
            <a:r>
              <a:rPr baseline="-25000" lang="ru-RU" sz="2800">
                <a:solidFill>
                  <a:srgbClr val="000000"/>
                </a:solidFill>
                <a:latin typeface="Gill Sans MT"/>
              </a:rPr>
              <a:t>3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50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949640" y="1571760"/>
            <a:ext cx="3836880" cy="392868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289" nodeType="tmRoot" restart="never">
          <p:childTnLst>
            <p:seq>
              <p:cTn dur="indefinite" id="290" nodeType="mainSeq">
                <p:childTnLst>
                  <p:par>
                    <p:cTn fill="hold" id="291">
                      <p:stCondLst>
                        <p:cond delay="indefinite"/>
                      </p:stCondLst>
                      <p:childTnLst>
                        <p:par>
                          <p:cTn fill="hold" id="292">
                            <p:stCondLst>
                              <p:cond delay="0"/>
                            </p:stCondLst>
                            <p:childTnLst>
                              <p:par>
                                <p:cTn fill="hold" id="293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TextShape 1"/>
          <p:cNvSpPr txBox="1"/>
          <p:nvPr/>
        </p:nvSpPr>
        <p:spPr>
          <a:xfrm>
            <a:off x="1435680" y="274320"/>
            <a:ext cx="7497720" cy="35830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ru-RU" sz="4300">
                <a:solidFill>
                  <a:srgbClr val="ff0000"/>
                </a:solidFill>
                <a:latin typeface="Gill Sans MT"/>
              </a:rPr>
              <a:t>2002 г. (В-151-3). А1. </a:t>
            </a:r>
            <a:r>
              <a:rPr lang="ru-RU" sz="4300">
                <a:solidFill>
                  <a:srgbClr val="572314"/>
                </a:solidFill>
                <a:latin typeface="Gill Sans MT"/>
              </a:rPr>
              <a:t>Эскалатор метро поднимается со скоростью 1 м/с. Может ли человек, находящийся на нем, быть в покое в системе отсчета, связанной с Землей?</a:t>
            </a:r>
            <a:endParaRPr/>
          </a:p>
        </p:txBody>
      </p:sp>
      <p:sp>
        <p:nvSpPr>
          <p:cNvPr id="502" name="TextShape 2"/>
          <p:cNvSpPr txBox="1"/>
          <p:nvPr/>
        </p:nvSpPr>
        <p:spPr>
          <a:xfrm>
            <a:off x="1435680" y="4071960"/>
            <a:ext cx="7350840" cy="2115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может, если движется в ту же сторону со скоростью 1 м/с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может, если движется в противоположную сторону со скоростью 1 м/с 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может, если стоит на эскалаторе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не может ни при каких условиях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294" nodeType="tmRoot" restart="never">
          <p:childTnLst>
            <p:seq>
              <p:cTn dur="indefinite" id="295" nodeType="mainSeq">
                <p:childTnLst>
                  <p:par>
                    <p:cTn fill="hold" id="296">
                      <p:stCondLst>
                        <p:cond delay="indefinite"/>
                      </p:stCondLst>
                      <p:childTnLst>
                        <p:par>
                          <p:cTn fill="hold" id="297">
                            <p:stCondLst>
                              <p:cond delay="0"/>
                            </p:stCondLst>
                            <p:childTnLst>
                              <p:par>
                                <p:cTn fill="hold" id="298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TextShape 1"/>
          <p:cNvSpPr txBox="1"/>
          <p:nvPr/>
        </p:nvSpPr>
        <p:spPr>
          <a:xfrm>
            <a:off x="1435680" y="274320"/>
            <a:ext cx="7497720" cy="35830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ru-RU" sz="4300">
                <a:solidFill>
                  <a:srgbClr val="ff0000"/>
                </a:solidFill>
                <a:latin typeface="Gill Sans MT"/>
              </a:rPr>
              <a:t>2002 г. (КИМ). А28. </a:t>
            </a:r>
            <a:r>
              <a:rPr lang="ru-RU" sz="4300">
                <a:solidFill>
                  <a:srgbClr val="572314"/>
                </a:solidFill>
                <a:latin typeface="Gill Sans MT"/>
              </a:rPr>
              <a:t>Зависимость координаты от времени для некоторого тела описывается уравнением x = 8 t – t</a:t>
            </a:r>
            <a:r>
              <a:rPr baseline="30000" lang="ru-RU" sz="4300">
                <a:solidFill>
                  <a:srgbClr val="572314"/>
                </a:solidFill>
                <a:latin typeface="Gill Sans MT"/>
              </a:rPr>
              <a:t>2</a:t>
            </a:r>
            <a:r>
              <a:rPr lang="ru-RU" sz="4300">
                <a:solidFill>
                  <a:srgbClr val="572314"/>
                </a:solidFill>
                <a:latin typeface="Gill Sans MT"/>
              </a:rPr>
              <a:t>. В какой момент времени скорость тела равна нулю?</a:t>
            </a:r>
            <a:endParaRPr/>
          </a:p>
        </p:txBody>
      </p:sp>
      <p:sp>
        <p:nvSpPr>
          <p:cNvPr id="504" name="TextShape 2"/>
          <p:cNvSpPr txBox="1"/>
          <p:nvPr/>
        </p:nvSpPr>
        <p:spPr>
          <a:xfrm>
            <a:off x="7000920" y="4071960"/>
            <a:ext cx="1635840" cy="2115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4 с 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8 с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3 с </a:t>
            </a:r>
            <a:endParaRPr/>
          </a:p>
          <a:p>
            <a:pPr>
              <a:lnSpc>
                <a:spcPct val="100000"/>
              </a:lnSpc>
              <a:buSzPct val="25000"/>
              <a:buFont typeface="Gill Sans MT"/>
              <a:buAutoNum type="arabicPeriod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0 c</a:t>
            </a:r>
            <a:endParaRPr/>
          </a:p>
        </p:txBody>
      </p:sp>
      <p:sp>
        <p:nvSpPr>
          <p:cNvPr id="505" name="CustomShape 3"/>
          <p:cNvSpPr/>
          <p:nvPr/>
        </p:nvSpPr>
        <p:spPr>
          <a:xfrm>
            <a:off x="1995120" y="4714920"/>
            <a:ext cx="798120" cy="364680"/>
          </a:xfrm>
          <a:prstGeom prst="rect">
            <a:avLst/>
          </a:prstGeom>
          <a:solidFill>
            <a:srgbClr val="ffffff"/>
          </a:solidFill>
          <a:ln w="25560">
            <a:solidFill>
              <a:srgbClr val="3891a7"/>
            </a:solidFill>
            <a:round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x = 8 t – t</a:t>
            </a:r>
            <a:r>
              <a:rPr baseline="30000" lang="ru-RU">
                <a:solidFill>
                  <a:srgbClr val="000000"/>
                </a:solidFill>
                <a:latin typeface="Gill Sans MT"/>
              </a:rPr>
              <a:t>2</a:t>
            </a:r>
            <a:endParaRPr/>
          </a:p>
        </p:txBody>
      </p:sp>
      <p:sp>
        <p:nvSpPr>
          <p:cNvPr id="506" name="CustomShape 4"/>
          <p:cNvSpPr/>
          <p:nvPr/>
        </p:nvSpPr>
        <p:spPr>
          <a:xfrm>
            <a:off x="4143240" y="4286160"/>
            <a:ext cx="1999800" cy="950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V</a:t>
            </a:r>
            <a:r>
              <a:rPr b="1" baseline="-25000" i="1" lang="ru-RU">
                <a:solidFill>
                  <a:srgbClr val="000000"/>
                </a:solidFill>
                <a:latin typeface="Gill Sans MT"/>
              </a:rPr>
              <a:t>0</a:t>
            </a:r>
            <a:r>
              <a:rPr b="1" i="1" lang="ru-RU">
                <a:solidFill>
                  <a:srgbClr val="000000"/>
                </a:solidFill>
                <a:latin typeface="Gill Sans MT"/>
              </a:rPr>
              <a:t> = 8 м/с</a:t>
            </a:r>
            <a:endParaRPr/>
          </a:p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a/2 = -1 м/с</a:t>
            </a:r>
            <a:r>
              <a:rPr b="1" baseline="30000" i="1" lang="ru-RU">
                <a:solidFill>
                  <a:srgbClr val="000000"/>
                </a:solidFill>
                <a:latin typeface="Gill Sans MT"/>
              </a:rPr>
              <a:t>2</a:t>
            </a:r>
            <a:endParaRPr/>
          </a:p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A = -2 м/с</a:t>
            </a:r>
            <a:endParaRPr/>
          </a:p>
        </p:txBody>
      </p:sp>
      <p:sp>
        <p:nvSpPr>
          <p:cNvPr id="507" name="CustomShape 5"/>
          <p:cNvSpPr/>
          <p:nvPr/>
        </p:nvSpPr>
        <p:spPr>
          <a:xfrm>
            <a:off x="3000240" y="5357880"/>
            <a:ext cx="2142720" cy="950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V = v</a:t>
            </a:r>
            <a:r>
              <a:rPr b="1" baseline="-25000" i="1" lang="ru-RU">
                <a:solidFill>
                  <a:srgbClr val="000000"/>
                </a:solidFill>
                <a:latin typeface="Gill Sans MT"/>
              </a:rPr>
              <a:t>0</a:t>
            </a:r>
            <a:r>
              <a:rPr b="1" i="1" lang="ru-RU">
                <a:solidFill>
                  <a:srgbClr val="000000"/>
                </a:solidFill>
                <a:latin typeface="Gill Sans MT"/>
              </a:rPr>
              <a:t> + a t =  0</a:t>
            </a:r>
            <a:endParaRPr/>
          </a:p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V = 8 – 2 t =  0</a:t>
            </a:r>
            <a:endParaRPr/>
          </a:p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t = 4 c</a:t>
            </a:r>
            <a:endParaRPr/>
          </a:p>
        </p:txBody>
      </p:sp>
    </p:spTree>
  </p:cSld>
  <p:timing>
    <p:tnLst>
      <p:par>
        <p:cTn dur="indefinite" id="299" nodeType="tmRoot" restart="never">
          <p:childTnLst>
            <p:seq>
              <p:cTn dur="indefinite" id="300" nodeType="mainSeq">
                <p:childTnLst>
                  <p:par>
                    <p:cTn fill="hold" id="301">
                      <p:stCondLst>
                        <p:cond delay="indefinite"/>
                      </p:stCondLst>
                      <p:childTnLst>
                        <p:par>
                          <p:cTn fill="hold" id="302">
                            <p:stCondLst>
                              <p:cond delay="0"/>
                            </p:stCondLst>
                            <p:childTnLst>
                              <p:par>
                                <p:cTn fill="hold" id="30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05"/>
                                        <p:tgtEl>
                                          <p:spTgt spid="-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06"/>
                                        <p:tgtEl>
                                          <p:spTgt spid="-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7">
                      <p:stCondLst>
                        <p:cond delay="indefinite"/>
                      </p:stCondLst>
                      <p:childTnLst>
                        <p:par>
                          <p:cTn fill="hold" id="308">
                            <p:stCondLst>
                              <p:cond delay="0"/>
                            </p:stCondLst>
                            <p:childTnLst>
                              <p:par>
                                <p:cTn fill="hold" id="30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11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12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3">
                      <p:stCondLst>
                        <p:cond delay="indefinite"/>
                      </p:stCondLst>
                      <p:childTnLst>
                        <p:par>
                          <p:cTn fill="hold" id="314">
                            <p:stCondLst>
                              <p:cond delay="0"/>
                            </p:stCondLst>
                            <p:childTnLst>
                              <p:par>
                                <p:cTn fill="hold" id="3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>
                                            <p:txEl>
                                              <p:pRg end="1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17"/>
                                        <p:tgtEl>
                                          <p:spTgt spid="506">
                                            <p:txEl>
                                              <p:pRg end="1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18"/>
                                        <p:tgtEl>
                                          <p:spTgt spid="506">
                                            <p:txEl>
                                              <p:pRg end="1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>
                                            <p:txEl>
                                              <p:pRg end="25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21"/>
                                        <p:tgtEl>
                                          <p:spTgt spid="506">
                                            <p:txEl>
                                              <p:pRg end="25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22"/>
                                        <p:tgtEl>
                                          <p:spTgt spid="506">
                                            <p:txEl>
                                              <p:pRg end="25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>
                                            <p:txEl>
                                              <p:pRg end="36" st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25"/>
                                        <p:tgtEl>
                                          <p:spTgt spid="506">
                                            <p:txEl>
                                              <p:pRg end="36" st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26"/>
                                        <p:tgtEl>
                                          <p:spTgt spid="506">
                                            <p:txEl>
                                              <p:pRg end="36" st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7">
                      <p:stCondLst>
                        <p:cond delay="indefinite"/>
                      </p:stCondLst>
                      <p:childTnLst>
                        <p:par>
                          <p:cTn fill="hold" id="328">
                            <p:stCondLst>
                              <p:cond delay="0"/>
                            </p:stCondLst>
                            <p:childTnLst>
                              <p:par>
                                <p:cTn fill="hold" id="3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>
                                            <p:txEl>
                                              <p:pRg end="1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31"/>
                                        <p:tgtEl>
                                          <p:spTgt spid="507">
                                            <p:txEl>
                                              <p:pRg end="1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32"/>
                                        <p:tgtEl>
                                          <p:spTgt spid="507">
                                            <p:txEl>
                                              <p:pRg end="1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3">
                      <p:stCondLst>
                        <p:cond delay="indefinite"/>
                      </p:stCondLst>
                      <p:childTnLst>
                        <p:par>
                          <p:cTn fill="hold" id="334">
                            <p:stCondLst>
                              <p:cond delay="0"/>
                            </p:stCondLst>
                            <p:childTnLst>
                              <p:par>
                                <p:cTn fill="hold" id="335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TextShape 1"/>
          <p:cNvSpPr txBox="1"/>
          <p:nvPr/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2003 г.</a:t>
            </a:r>
            <a:endParaRPr/>
          </a:p>
        </p:txBody>
      </p:sp>
      <p:sp>
        <p:nvSpPr>
          <p:cNvPr id="509" name="TextShape 2"/>
          <p:cNvSpPr txBox="1"/>
          <p:nvPr/>
        </p:nvSpPr>
        <p:spPr>
          <a:xfrm>
            <a:off x="1285920" y="1500120"/>
            <a:ext cx="7572240" cy="21427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На рисунках изображены графики зависимости модуля ускорения от времени движения. Какой из графиков соответствует равномерному прямолинейному движению?</a:t>
            </a:r>
            <a:endParaRPr/>
          </a:p>
        </p:txBody>
      </p:sp>
      <p:sp>
        <p:nvSpPr>
          <p:cNvPr id="510" name="Line 3"/>
          <p:cNvSpPr/>
          <p:nvPr/>
        </p:nvSpPr>
        <p:spPr>
          <a:xfrm flipV="1">
            <a:off x="1357200" y="3714480"/>
            <a:ext cx="720" cy="1655640"/>
          </a:xfrm>
          <a:prstGeom prst="line">
            <a:avLst/>
          </a:prstGeom>
          <a:ln w="9360">
            <a:solidFill>
              <a:srgbClr val="000000"/>
            </a:solidFill>
            <a:round/>
            <a:tailEnd len="sm" type="triangle" w="lg"/>
          </a:ln>
        </p:spPr>
      </p:sp>
      <p:sp>
        <p:nvSpPr>
          <p:cNvPr id="511" name="Line 4"/>
          <p:cNvSpPr/>
          <p:nvPr/>
        </p:nvSpPr>
        <p:spPr>
          <a:xfrm flipV="1">
            <a:off x="1357200" y="3714480"/>
            <a:ext cx="720" cy="1655640"/>
          </a:xfrm>
          <a:prstGeom prst="line">
            <a:avLst/>
          </a:prstGeom>
          <a:ln w="9360">
            <a:solidFill>
              <a:srgbClr val="000000"/>
            </a:solidFill>
            <a:round/>
            <a:tailEnd len="sm" type="triangle" w="lg"/>
          </a:ln>
        </p:spPr>
      </p:sp>
      <p:sp>
        <p:nvSpPr>
          <p:cNvPr id="512" name="Line 5"/>
          <p:cNvSpPr/>
          <p:nvPr/>
        </p:nvSpPr>
        <p:spPr>
          <a:xfrm>
            <a:off x="1357200" y="5353560"/>
            <a:ext cx="1537920" cy="720"/>
          </a:xfrm>
          <a:prstGeom prst="line">
            <a:avLst/>
          </a:prstGeom>
          <a:ln w="9360">
            <a:solidFill>
              <a:srgbClr val="000000"/>
            </a:solidFill>
            <a:round/>
            <a:tailEnd len="sm" type="triangle" w="lg"/>
          </a:ln>
        </p:spPr>
      </p:sp>
      <p:sp>
        <p:nvSpPr>
          <p:cNvPr id="513" name="Line 6"/>
          <p:cNvSpPr/>
          <p:nvPr/>
        </p:nvSpPr>
        <p:spPr>
          <a:xfrm flipV="1">
            <a:off x="3508920" y="3773520"/>
            <a:ext cx="720" cy="1596600"/>
          </a:xfrm>
          <a:prstGeom prst="line">
            <a:avLst/>
          </a:prstGeom>
          <a:ln w="9360">
            <a:solidFill>
              <a:srgbClr val="000000"/>
            </a:solidFill>
            <a:round/>
            <a:tailEnd len="sm" type="triangle" w="lg"/>
          </a:ln>
        </p:spPr>
      </p:sp>
      <p:sp>
        <p:nvSpPr>
          <p:cNvPr id="514" name="Line 7"/>
          <p:cNvSpPr/>
          <p:nvPr/>
        </p:nvSpPr>
        <p:spPr>
          <a:xfrm flipV="1">
            <a:off x="5506920" y="3714480"/>
            <a:ext cx="720" cy="1714680"/>
          </a:xfrm>
          <a:prstGeom prst="line">
            <a:avLst/>
          </a:prstGeom>
          <a:ln w="9360">
            <a:solidFill>
              <a:srgbClr val="000000"/>
            </a:solidFill>
            <a:round/>
            <a:tailEnd len="sm" type="triangle" w="lg"/>
          </a:ln>
        </p:spPr>
      </p:sp>
      <p:sp>
        <p:nvSpPr>
          <p:cNvPr id="515" name="Line 8"/>
          <p:cNvSpPr/>
          <p:nvPr/>
        </p:nvSpPr>
        <p:spPr>
          <a:xfrm flipV="1">
            <a:off x="7402320" y="3714480"/>
            <a:ext cx="1080" cy="1655640"/>
          </a:xfrm>
          <a:prstGeom prst="line">
            <a:avLst/>
          </a:prstGeom>
          <a:ln w="9360">
            <a:solidFill>
              <a:srgbClr val="000000"/>
            </a:solidFill>
            <a:round/>
            <a:tailEnd len="sm" type="triangle" w="lg"/>
          </a:ln>
        </p:spPr>
      </p:sp>
      <p:sp>
        <p:nvSpPr>
          <p:cNvPr id="516" name="Line 9"/>
          <p:cNvSpPr/>
          <p:nvPr/>
        </p:nvSpPr>
        <p:spPr>
          <a:xfrm>
            <a:off x="3508920" y="5353560"/>
            <a:ext cx="1230480" cy="720"/>
          </a:xfrm>
          <a:prstGeom prst="line">
            <a:avLst/>
          </a:prstGeom>
          <a:ln w="9360">
            <a:solidFill>
              <a:srgbClr val="000000"/>
            </a:solidFill>
            <a:round/>
            <a:tailEnd len="sm" type="triangle" w="lg"/>
          </a:ln>
        </p:spPr>
      </p:sp>
      <p:sp>
        <p:nvSpPr>
          <p:cNvPr id="517" name="Line 10"/>
          <p:cNvSpPr/>
          <p:nvPr/>
        </p:nvSpPr>
        <p:spPr>
          <a:xfrm>
            <a:off x="5506920" y="5412600"/>
            <a:ext cx="1384200" cy="1080"/>
          </a:xfrm>
          <a:prstGeom prst="line">
            <a:avLst/>
          </a:prstGeom>
          <a:ln w="9360">
            <a:solidFill>
              <a:srgbClr val="000000"/>
            </a:solidFill>
            <a:round/>
            <a:tailEnd len="sm" type="triangle" w="lg"/>
          </a:ln>
        </p:spPr>
      </p:sp>
      <p:sp>
        <p:nvSpPr>
          <p:cNvPr id="518" name="Line 11"/>
          <p:cNvSpPr/>
          <p:nvPr/>
        </p:nvSpPr>
        <p:spPr>
          <a:xfrm>
            <a:off x="7402320" y="5353560"/>
            <a:ext cx="1384200" cy="720"/>
          </a:xfrm>
          <a:prstGeom prst="line">
            <a:avLst/>
          </a:prstGeom>
          <a:ln w="9360">
            <a:solidFill>
              <a:srgbClr val="000000"/>
            </a:solidFill>
            <a:round/>
            <a:tailEnd len="sm" type="triangle" w="lg"/>
          </a:ln>
        </p:spPr>
      </p:sp>
      <p:sp>
        <p:nvSpPr>
          <p:cNvPr id="519" name="Line 12"/>
          <p:cNvSpPr/>
          <p:nvPr/>
        </p:nvSpPr>
        <p:spPr>
          <a:xfrm>
            <a:off x="3508920" y="5353560"/>
            <a:ext cx="974160" cy="720"/>
          </a:xfrm>
          <a:prstGeom prst="line">
            <a:avLst/>
          </a:prstGeom>
          <a:ln w="25560">
            <a:solidFill>
              <a:srgbClr val="000000"/>
            </a:solidFill>
            <a:round/>
          </a:ln>
        </p:spPr>
      </p:sp>
      <p:sp>
        <p:nvSpPr>
          <p:cNvPr id="520" name="Line 13"/>
          <p:cNvSpPr/>
          <p:nvPr/>
        </p:nvSpPr>
        <p:spPr>
          <a:xfrm>
            <a:off x="1357200" y="4244400"/>
            <a:ext cx="974160" cy="828000"/>
          </a:xfrm>
          <a:prstGeom prst="line">
            <a:avLst/>
          </a:prstGeom>
          <a:ln w="25560">
            <a:solidFill>
              <a:srgbClr val="000000"/>
            </a:solidFill>
            <a:round/>
          </a:ln>
        </p:spPr>
      </p:sp>
      <p:sp>
        <p:nvSpPr>
          <p:cNvPr id="521" name="Line 14"/>
          <p:cNvSpPr/>
          <p:nvPr/>
        </p:nvSpPr>
        <p:spPr>
          <a:xfrm>
            <a:off x="5506920" y="4477320"/>
            <a:ext cx="1025640" cy="1080"/>
          </a:xfrm>
          <a:prstGeom prst="line">
            <a:avLst/>
          </a:prstGeom>
          <a:ln w="25560">
            <a:solidFill>
              <a:srgbClr val="000000"/>
            </a:solidFill>
            <a:round/>
          </a:ln>
        </p:spPr>
      </p:sp>
      <p:sp>
        <p:nvSpPr>
          <p:cNvPr id="522" name="Line 15"/>
          <p:cNvSpPr/>
          <p:nvPr/>
        </p:nvSpPr>
        <p:spPr>
          <a:xfrm flipV="1">
            <a:off x="7402320" y="4303440"/>
            <a:ext cx="923040" cy="532800"/>
          </a:xfrm>
          <a:prstGeom prst="line">
            <a:avLst/>
          </a:prstGeom>
          <a:ln w="25560">
            <a:solidFill>
              <a:srgbClr val="000000"/>
            </a:solidFill>
            <a:round/>
          </a:ln>
        </p:spPr>
      </p:sp>
      <p:sp>
        <p:nvSpPr>
          <p:cNvPr id="523" name="CustomShape 16"/>
          <p:cNvSpPr/>
          <p:nvPr/>
        </p:nvSpPr>
        <p:spPr>
          <a:xfrm>
            <a:off x="1071360" y="3643200"/>
            <a:ext cx="49968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 sz="2400">
                <a:solidFill>
                  <a:srgbClr val="000000"/>
                </a:solidFill>
                <a:latin typeface="Gill Sans MT"/>
              </a:rPr>
              <a:t>а</a:t>
            </a:r>
            <a:endParaRPr/>
          </a:p>
        </p:txBody>
      </p:sp>
      <p:sp>
        <p:nvSpPr>
          <p:cNvPr id="524" name="CustomShape 17"/>
          <p:cNvSpPr/>
          <p:nvPr/>
        </p:nvSpPr>
        <p:spPr>
          <a:xfrm>
            <a:off x="3143160" y="3714840"/>
            <a:ext cx="49968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 sz="2400">
                <a:solidFill>
                  <a:srgbClr val="000000"/>
                </a:solidFill>
                <a:latin typeface="Gill Sans MT"/>
              </a:rPr>
              <a:t>а</a:t>
            </a:r>
            <a:endParaRPr/>
          </a:p>
        </p:txBody>
      </p:sp>
      <p:sp>
        <p:nvSpPr>
          <p:cNvPr id="525" name="CustomShape 18"/>
          <p:cNvSpPr/>
          <p:nvPr/>
        </p:nvSpPr>
        <p:spPr>
          <a:xfrm>
            <a:off x="5143680" y="3571920"/>
            <a:ext cx="49968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 sz="2400">
                <a:solidFill>
                  <a:srgbClr val="000000"/>
                </a:solidFill>
                <a:latin typeface="Gill Sans MT"/>
              </a:rPr>
              <a:t>а</a:t>
            </a:r>
            <a:endParaRPr/>
          </a:p>
        </p:txBody>
      </p:sp>
      <p:sp>
        <p:nvSpPr>
          <p:cNvPr id="526" name="CustomShape 19"/>
          <p:cNvSpPr/>
          <p:nvPr/>
        </p:nvSpPr>
        <p:spPr>
          <a:xfrm>
            <a:off x="7072200" y="3643200"/>
            <a:ext cx="49968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 sz="2400">
                <a:solidFill>
                  <a:srgbClr val="000000"/>
                </a:solidFill>
                <a:latin typeface="Gill Sans MT"/>
              </a:rPr>
              <a:t>а</a:t>
            </a:r>
            <a:endParaRPr/>
          </a:p>
        </p:txBody>
      </p:sp>
      <p:sp>
        <p:nvSpPr>
          <p:cNvPr id="527" name="CustomShape 20"/>
          <p:cNvSpPr/>
          <p:nvPr/>
        </p:nvSpPr>
        <p:spPr>
          <a:xfrm>
            <a:off x="2071800" y="3714840"/>
            <a:ext cx="49968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 sz="2400">
                <a:solidFill>
                  <a:srgbClr val="000000"/>
                </a:solidFill>
                <a:latin typeface="Gill Sans MT"/>
              </a:rPr>
              <a:t>1)</a:t>
            </a:r>
            <a:endParaRPr/>
          </a:p>
        </p:txBody>
      </p:sp>
      <p:sp>
        <p:nvSpPr>
          <p:cNvPr id="528" name="CustomShape 21"/>
          <p:cNvSpPr/>
          <p:nvPr/>
        </p:nvSpPr>
        <p:spPr>
          <a:xfrm>
            <a:off x="3714840" y="3643200"/>
            <a:ext cx="85680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 sz="2400">
                <a:solidFill>
                  <a:srgbClr val="000000"/>
                </a:solidFill>
                <a:latin typeface="Gill Sans MT"/>
              </a:rPr>
              <a:t>2)</a:t>
            </a:r>
            <a:endParaRPr/>
          </a:p>
        </p:txBody>
      </p:sp>
      <p:sp>
        <p:nvSpPr>
          <p:cNvPr id="529" name="CustomShape 22"/>
          <p:cNvSpPr/>
          <p:nvPr/>
        </p:nvSpPr>
        <p:spPr>
          <a:xfrm>
            <a:off x="5857920" y="3643200"/>
            <a:ext cx="49968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 sz="2400">
                <a:solidFill>
                  <a:srgbClr val="000000"/>
                </a:solidFill>
                <a:latin typeface="Gill Sans MT"/>
              </a:rPr>
              <a:t>3)</a:t>
            </a:r>
            <a:endParaRPr/>
          </a:p>
        </p:txBody>
      </p:sp>
      <p:sp>
        <p:nvSpPr>
          <p:cNvPr id="530" name="CustomShape 23"/>
          <p:cNvSpPr/>
          <p:nvPr/>
        </p:nvSpPr>
        <p:spPr>
          <a:xfrm>
            <a:off x="8001000" y="3571920"/>
            <a:ext cx="533160" cy="456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 sz="2400">
                <a:solidFill>
                  <a:srgbClr val="000000"/>
                </a:solidFill>
                <a:latin typeface="Gill Sans MT"/>
              </a:rPr>
              <a:t>4)</a:t>
            </a:r>
            <a:endParaRPr/>
          </a:p>
        </p:txBody>
      </p:sp>
    </p:spTree>
  </p:cSld>
  <p:timing>
    <p:tnLst>
      <p:par>
        <p:cTn dur="indefinite" id="336" nodeType="tmRoot" restart="never">
          <p:childTnLst>
            <p:seq>
              <p:cTn dur="indefinite" id="337" nodeType="mainSeq">
                <p:childTnLst>
                  <p:par>
                    <p:cTn fill="hold" id="338">
                      <p:stCondLst>
                        <p:cond delay="indefinite"/>
                      </p:stCondLst>
                      <p:childTnLst>
                        <p:par>
                          <p:cTn fill="hold" id="339">
                            <p:stCondLst>
                              <p:cond delay="0"/>
                            </p:stCondLst>
                            <p:childTnLst>
                              <p:par>
                                <p:cTn fill="hold" id="340" nodeType="clickEffect" presetClass="emph" presetID="4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2000" fill="hold" id="341"/>
                                        <p:tgtEl>
                                          <p:spTgt spid="528">
                                            <p:txEl>
                                              <p:pRg end="3" st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1.5"/>
                                      </p:to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TextShape 1"/>
          <p:cNvSpPr txBox="1"/>
          <p:nvPr/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2003 г. (КИМ)</a:t>
            </a:r>
            <a:endParaRPr/>
          </a:p>
        </p:txBody>
      </p:sp>
      <p:sp>
        <p:nvSpPr>
          <p:cNvPr id="532" name="TextShape 2"/>
          <p:cNvSpPr txBox="1"/>
          <p:nvPr/>
        </p:nvSpPr>
        <p:spPr>
          <a:xfrm>
            <a:off x="1285920" y="1500120"/>
            <a:ext cx="7572240" cy="21427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Одной из характеристик автомобиля является время t его разгона с места до скорости 100 км/ч. Сколько времени потребуется автомобилю, имеющему время разгона t = 3 с, для разгона до скорости 50 км/ч при равноускоренном движении?</a:t>
            </a:r>
            <a:endParaRPr/>
          </a:p>
        </p:txBody>
      </p:sp>
      <p:sp>
        <p:nvSpPr>
          <p:cNvPr id="533" name="TextShape 3"/>
          <p:cNvSpPr txBox="1"/>
          <p:nvPr/>
        </p:nvSpPr>
        <p:spPr>
          <a:xfrm>
            <a:off x="3071880" y="3429000"/>
            <a:ext cx="1499760" cy="10713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800">
                <a:solidFill>
                  <a:srgbClr val="000000"/>
                </a:solidFill>
                <a:latin typeface="Gill Sans MT"/>
              </a:rPr>
              <a:t>2) 1,5 с</a:t>
            </a:r>
            <a:endParaRPr/>
          </a:p>
        </p:txBody>
      </p:sp>
      <p:pic>
        <p:nvPicPr>
          <p:cNvPr descr="" id="534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1428840" y="3714840"/>
            <a:ext cx="1180800" cy="761760"/>
          </a:xfrm>
          <a:prstGeom prst="rect">
            <a:avLst/>
          </a:prstGeom>
          <a:ln w="9360">
            <a:noFill/>
          </a:ln>
        </p:spPr>
      </p:pic>
      <p:pic>
        <p:nvPicPr>
          <p:cNvPr descr="" id="535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5000760" y="3714840"/>
            <a:ext cx="1018800" cy="790200"/>
          </a:xfrm>
          <a:prstGeom prst="rect">
            <a:avLst/>
          </a:prstGeom>
          <a:ln w="9360">
            <a:noFill/>
          </a:ln>
        </p:spPr>
      </p:pic>
      <p:pic>
        <p:nvPicPr>
          <p:cNvPr descr="" id="536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6572160" y="3714840"/>
            <a:ext cx="1142640" cy="790200"/>
          </a:xfrm>
          <a:prstGeom prst="rect">
            <a:avLst/>
          </a:prstGeom>
          <a:ln w="9360">
            <a:noFill/>
          </a:ln>
        </p:spPr>
      </p:pic>
      <p:sp>
        <p:nvSpPr>
          <p:cNvPr id="537" name="CustomShape 4"/>
          <p:cNvSpPr/>
          <p:nvPr/>
        </p:nvSpPr>
        <p:spPr>
          <a:xfrm>
            <a:off x="1571760" y="4714920"/>
            <a:ext cx="7429320" cy="13701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i="1" lang="ru-RU" sz="2800">
                <a:solidFill>
                  <a:srgbClr val="000000"/>
                </a:solidFill>
                <a:latin typeface="Gill Sans MT"/>
              </a:rPr>
              <a:t>V = a t</a:t>
            </a:r>
            <a:endParaRPr/>
          </a:p>
          <a:p>
            <a:pPr>
              <a:lnSpc>
                <a:spcPct val="100000"/>
              </a:lnSpc>
            </a:pPr>
            <a:r>
              <a:rPr i="1" lang="ru-RU" sz="2800">
                <a:solidFill>
                  <a:srgbClr val="000000"/>
                </a:solidFill>
                <a:latin typeface="Gill Sans MT"/>
              </a:rPr>
              <a:t>a = v/t = 1000 / (36 м/с  ∙ 3 с) = 250/ 27м/с</a:t>
            </a:r>
            <a:r>
              <a:rPr baseline="30000" i="1" lang="ru-RU" sz="2800">
                <a:solidFill>
                  <a:srgbClr val="000000"/>
                </a:solidFill>
                <a:latin typeface="Gill Sans MT"/>
              </a:rPr>
              <a:t>2</a:t>
            </a:r>
            <a:endParaRPr/>
          </a:p>
          <a:p>
            <a:pPr>
              <a:lnSpc>
                <a:spcPct val="100000"/>
              </a:lnSpc>
            </a:pPr>
            <a:r>
              <a:rPr i="1" lang="ru-RU" sz="2800">
                <a:solidFill>
                  <a:srgbClr val="000000"/>
                </a:solidFill>
                <a:latin typeface="Gill Sans MT"/>
              </a:rPr>
              <a:t>t</a:t>
            </a:r>
            <a:r>
              <a:rPr baseline="30000" i="1" lang="ru-RU" sz="2800">
                <a:solidFill>
                  <a:srgbClr val="000000"/>
                </a:solidFill>
                <a:latin typeface="Gill Sans MT"/>
              </a:rPr>
              <a:t>1</a:t>
            </a:r>
            <a:r>
              <a:rPr i="1" lang="ru-RU" sz="2800">
                <a:solidFill>
                  <a:srgbClr val="000000"/>
                </a:solidFill>
                <a:latin typeface="Gill Sans MT"/>
              </a:rPr>
              <a:t> = V</a:t>
            </a:r>
            <a:r>
              <a:rPr baseline="30000" i="1" lang="ru-RU" sz="2800">
                <a:solidFill>
                  <a:srgbClr val="000000"/>
                </a:solidFill>
                <a:latin typeface="Gill Sans MT"/>
              </a:rPr>
              <a:t>1</a:t>
            </a:r>
            <a:r>
              <a:rPr i="1" lang="ru-RU" sz="2800">
                <a:solidFill>
                  <a:srgbClr val="000000"/>
                </a:solidFill>
                <a:latin typeface="Gill Sans MT"/>
              </a:rPr>
              <a:t> / a = 500 / 36 м/с : ( 125 / 3 м/с</a:t>
            </a:r>
            <a:r>
              <a:rPr baseline="30000" i="1" lang="ru-RU" sz="2800">
                <a:solidFill>
                  <a:srgbClr val="000000"/>
                </a:solidFill>
                <a:latin typeface="Gill Sans MT"/>
              </a:rPr>
              <a:t>2 </a:t>
            </a:r>
            <a:r>
              <a:rPr i="1" lang="ru-RU" sz="2800">
                <a:solidFill>
                  <a:srgbClr val="000000"/>
                </a:solidFill>
                <a:latin typeface="Gill Sans MT"/>
              </a:rPr>
              <a:t>)=  1.5 c</a:t>
            </a:r>
            <a:endParaRPr/>
          </a:p>
        </p:txBody>
      </p:sp>
    </p:spTree>
  </p:cSld>
  <p:timing>
    <p:tnLst>
      <p:par>
        <p:cTn dur="indefinite" id="342" nodeType="tmRoot" restart="never">
          <p:childTnLst>
            <p:seq>
              <p:cTn dur="indefinite" id="343" nodeType="mainSeq">
                <p:childTnLst>
                  <p:par>
                    <p:cTn fill="hold" id="344">
                      <p:stCondLst>
                        <p:cond delay="indefinite"/>
                      </p:stCondLst>
                      <p:childTnLst>
                        <p:par>
                          <p:cTn fill="hold" id="345">
                            <p:stCondLst>
                              <p:cond delay="0"/>
                            </p:stCondLst>
                            <p:childTnLst>
                              <p:par>
                                <p:cTn fill="hold" id="34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>
                                            <p:txEl>
                                              <p:pRg end="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48"/>
                                        <p:tgtEl>
                                          <p:spTgt spid="537">
                                            <p:txEl>
                                              <p:pRg end="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49"/>
                                        <p:tgtEl>
                                          <p:spTgt spid="537">
                                            <p:txEl>
                                              <p:pRg end="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>
                                            <p:txEl>
                                              <p:pRg end="55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52"/>
                                        <p:tgtEl>
                                          <p:spTgt spid="537">
                                            <p:txEl>
                                              <p:pRg end="55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53"/>
                                        <p:tgtEl>
                                          <p:spTgt spid="537">
                                            <p:txEl>
                                              <p:pRg end="55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>
                                            <p:txEl>
                                              <p:pRg end="109" st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56"/>
                                        <p:tgtEl>
                                          <p:spTgt spid="537">
                                            <p:txEl>
                                              <p:pRg end="109" st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57"/>
                                        <p:tgtEl>
                                          <p:spTgt spid="537">
                                            <p:txEl>
                                              <p:pRg end="109" st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TextShape 1"/>
          <p:cNvSpPr txBox="1"/>
          <p:nvPr/>
        </p:nvSpPr>
        <p:spPr>
          <a:xfrm>
            <a:off x="2357280" y="285840"/>
            <a:ext cx="6400440" cy="1428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ts val="1588"/>
              </a:lnSpc>
            </a:pPr>
            <a:r>
              <a:rPr b="1" lang="ru-RU" sz="4000">
                <a:solidFill>
                  <a:srgbClr val="572314"/>
                </a:solidFill>
                <a:latin typeface="Gill Sans MT"/>
              </a:rPr>
              <a:t>Основные понятия кинематики</a:t>
            </a:r>
            <a:endParaRPr/>
          </a:p>
        </p:txBody>
      </p:sp>
      <p:sp>
        <p:nvSpPr>
          <p:cNvPr id="372" name="TextShape 2"/>
          <p:cNvSpPr txBox="1"/>
          <p:nvPr/>
        </p:nvSpPr>
        <p:spPr>
          <a:xfrm>
            <a:off x="2357280" y="2214720"/>
            <a:ext cx="6621480" cy="32144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b="1" lang="ru-RU" sz="2000">
                <a:solidFill>
                  <a:srgbClr val="361309"/>
                </a:solidFill>
                <a:latin typeface="Gill Sans MT"/>
              </a:rPr>
              <a:t>Механическим движением </a:t>
            </a:r>
            <a:r>
              <a:rPr lang="ru-RU" sz="2000">
                <a:solidFill>
                  <a:srgbClr val="361309"/>
                </a:solidFill>
                <a:latin typeface="Gill Sans MT"/>
              </a:rPr>
              <a:t>тела называют изменение его положения в пространстве относительно других тел с течением времени;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ru-RU" sz="2000">
                <a:solidFill>
                  <a:srgbClr val="361309"/>
                </a:solidFill>
                <a:latin typeface="Gill Sans MT"/>
              </a:rPr>
              <a:t>Тело, размерами которого в данных условиях можно пренебречь, называется </a:t>
            </a:r>
            <a:r>
              <a:rPr b="1" lang="ru-RU" sz="2000">
                <a:solidFill>
                  <a:srgbClr val="361309"/>
                </a:solidFill>
                <a:latin typeface="Gill Sans MT"/>
              </a:rPr>
              <a:t>материальной точкой;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b="1" lang="ru-RU" sz="2000">
                <a:solidFill>
                  <a:srgbClr val="361309"/>
                </a:solidFill>
                <a:latin typeface="Gill Sans MT"/>
              </a:rPr>
              <a:t>Траектория - </a:t>
            </a:r>
            <a:r>
              <a:rPr lang="ru-RU" sz="2000">
                <a:solidFill>
                  <a:srgbClr val="361309"/>
                </a:solidFill>
                <a:latin typeface="Gill Sans MT"/>
              </a:rPr>
              <a:t>некоторая линия, которую описывает тело (материальная точка) с течением времени, перемещаясь из одной точки в другую, называют движения тела;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45" nodeType="tmRoot" restart="never">
          <p:childTnLst>
            <p:seq>
              <p:cTn dur="indefinite" id="46" nodeType="mainSeq">
                <p:childTnLst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end="12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51"/>
                                        <p:tgtEl>
                                          <p:spTgt spid="372">
                                            <p:txEl>
                                              <p:pRg end="12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52"/>
                                        <p:tgtEl>
                                          <p:spTgt spid="372">
                                            <p:txEl>
                                              <p:pRg end="12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id="5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end="213" st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57"/>
                                        <p:tgtEl>
                                          <p:spTgt spid="372">
                                            <p:txEl>
                                              <p:pRg end="213" st="1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58"/>
                                        <p:tgtEl>
                                          <p:spTgt spid="372">
                                            <p:txEl>
                                              <p:pRg end="213" st="1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>
                      <p:stCondLst>
                        <p:cond delay="indefinite"/>
                      </p:stCondLst>
                      <p:childTnLst>
                        <p:par>
                          <p:cTn fill="hold" id="60">
                            <p:stCondLst>
                              <p:cond delay="0"/>
                            </p:stCondLst>
                            <p:childTnLst>
                              <p:par>
                                <p:cTn fill="hold" id="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end="368" st="2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63"/>
                                        <p:tgtEl>
                                          <p:spTgt spid="372">
                                            <p:txEl>
                                              <p:pRg end="368" st="2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64"/>
                                        <p:tgtEl>
                                          <p:spTgt spid="372">
                                            <p:txEl>
                                              <p:pRg end="368" st="2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TextShape 1"/>
          <p:cNvSpPr txBox="1"/>
          <p:nvPr/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2004 г.</a:t>
            </a:r>
            <a:endParaRPr/>
          </a:p>
        </p:txBody>
      </p:sp>
      <p:sp>
        <p:nvSpPr>
          <p:cNvPr id="539" name="TextShape 2"/>
          <p:cNvSpPr txBox="1"/>
          <p:nvPr/>
        </p:nvSpPr>
        <p:spPr>
          <a:xfrm>
            <a:off x="1435680" y="1523880"/>
            <a:ext cx="3657240" cy="46630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Равноускоренному движению соответствует график зависимости модуля ускорения от времени, обозначенный на рисунке буквой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1) А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2) Б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3) В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4) Г</a:t>
            </a:r>
            <a:endParaRPr/>
          </a:p>
        </p:txBody>
      </p:sp>
    </p:spTree>
  </p:cSld>
  <p:timing>
    <p:tnLst>
      <p:par>
        <p:cTn dur="indefinite" id="358" nodeType="tmRoot" restart="never">
          <p:childTnLst>
            <p:seq>
              <p:cTn dur="indefinite" id="359" nodeType="mainSeq">
                <p:childTnLst>
                  <p:par>
                    <p:cTn fill="hold" id="360">
                      <p:stCondLst>
                        <p:cond delay="indefinite"/>
                      </p:stCondLst>
                      <p:childTnLst>
                        <p:par>
                          <p:cTn fill="hold" id="361">
                            <p:stCondLst>
                              <p:cond delay="0"/>
                            </p:stCondLst>
                            <p:childTnLst>
                              <p:par>
                                <p:cTn fill="hold" id="362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TextShape 1"/>
          <p:cNvSpPr txBox="1"/>
          <p:nvPr/>
        </p:nvSpPr>
        <p:spPr>
          <a:xfrm>
            <a:off x="457200" y="216720"/>
            <a:ext cx="3809520" cy="11617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ts val="706"/>
              </a:lnSpc>
            </a:pPr>
            <a:r>
              <a:rPr b="1" lang="ru-RU" sz="2200">
                <a:solidFill>
                  <a:srgbClr val="572314"/>
                </a:solidFill>
                <a:latin typeface="Gill Sans MT"/>
              </a:rPr>
              <a:t>2005 г</a:t>
            </a:r>
            <a:endParaRPr/>
          </a:p>
        </p:txBody>
      </p:sp>
      <p:sp>
        <p:nvSpPr>
          <p:cNvPr id="541" name="TextShape 2"/>
          <p:cNvSpPr txBox="1"/>
          <p:nvPr/>
        </p:nvSpPr>
        <p:spPr>
          <a:xfrm>
            <a:off x="914400" y="1600200"/>
            <a:ext cx="1904760" cy="38286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b="1" i="1" lang="ru-RU" sz="2800">
                <a:solidFill>
                  <a:srgbClr val="b5a989"/>
                </a:solidFill>
                <a:latin typeface="Gill Sans MT"/>
              </a:rPr>
              <a:t>V = v</a:t>
            </a:r>
            <a:r>
              <a:rPr b="1" baseline="-25000" i="1" lang="ru-RU" sz="2800">
                <a:solidFill>
                  <a:srgbClr val="b5a989"/>
                </a:solidFill>
                <a:latin typeface="Gill Sans MT"/>
              </a:rPr>
              <a:t>0 </a:t>
            </a:r>
            <a:r>
              <a:rPr b="1" i="1" lang="ru-RU" sz="2800">
                <a:solidFill>
                  <a:srgbClr val="b5a989"/>
                </a:solidFill>
                <a:latin typeface="Gill Sans MT"/>
              </a:rPr>
              <a:t> +</a:t>
            </a:r>
            <a:r>
              <a:rPr b="1" baseline="-25000" i="1" lang="ru-RU" sz="2800">
                <a:solidFill>
                  <a:srgbClr val="b5a989"/>
                </a:solidFill>
                <a:latin typeface="Gill Sans MT"/>
              </a:rPr>
              <a:t> </a:t>
            </a:r>
            <a:r>
              <a:rPr b="1" i="1" lang="ru-RU" sz="2800">
                <a:solidFill>
                  <a:srgbClr val="b5a989"/>
                </a:solidFill>
                <a:latin typeface="Gill Sans MT"/>
              </a:rPr>
              <a:t>at</a:t>
            </a:r>
            <a:endParaRPr/>
          </a:p>
          <a:p>
            <a:pPr>
              <a:lnSpc>
                <a:spcPct val="100000"/>
              </a:lnSpc>
            </a:pPr>
            <a:r>
              <a:rPr b="1" i="1" lang="ru-RU" sz="2800">
                <a:solidFill>
                  <a:srgbClr val="b5a989"/>
                </a:solidFill>
                <a:latin typeface="Gill Sans MT"/>
              </a:rPr>
              <a:t>V</a:t>
            </a:r>
            <a:r>
              <a:rPr b="1" baseline="-25000" i="1" lang="ru-RU" sz="2800">
                <a:solidFill>
                  <a:srgbClr val="b5a989"/>
                </a:solidFill>
                <a:latin typeface="Gill Sans MT"/>
              </a:rPr>
              <a:t>м</a:t>
            </a:r>
            <a:r>
              <a:rPr b="1" i="1" lang="ru-RU" sz="2800">
                <a:solidFill>
                  <a:srgbClr val="b5a989"/>
                </a:solidFill>
                <a:latin typeface="Gill Sans MT"/>
              </a:rPr>
              <a:t> = 3at</a:t>
            </a:r>
            <a:endParaRPr/>
          </a:p>
          <a:p>
            <a:pPr>
              <a:lnSpc>
                <a:spcPct val="100000"/>
              </a:lnSpc>
            </a:pPr>
            <a:r>
              <a:rPr b="1" i="1" lang="ru-RU" sz="2800">
                <a:solidFill>
                  <a:srgbClr val="b5a989"/>
                </a:solidFill>
                <a:latin typeface="Gill Sans MT"/>
              </a:rPr>
              <a:t>V</a:t>
            </a:r>
            <a:r>
              <a:rPr b="1" baseline="-25000" i="1" lang="ru-RU" sz="2800">
                <a:solidFill>
                  <a:srgbClr val="b5a989"/>
                </a:solidFill>
                <a:latin typeface="Gill Sans MT"/>
              </a:rPr>
              <a:t>в</a:t>
            </a:r>
            <a:r>
              <a:rPr b="1" i="1" lang="ru-RU" sz="2800">
                <a:solidFill>
                  <a:srgbClr val="b5a989"/>
                </a:solidFill>
                <a:latin typeface="Gill Sans MT"/>
              </a:rPr>
              <a:t> = at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42" name="TextShape 3"/>
          <p:cNvSpPr txBox="1"/>
          <p:nvPr/>
        </p:nvSpPr>
        <p:spPr>
          <a:xfrm>
            <a:off x="3143160" y="571320"/>
            <a:ext cx="5643360" cy="5714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Мотоциклист и велосипедист одновременно начинают равноускоренное движение.  Ускорение мотоциклиста в 3 раза больше, чем у велосипедиста. В один и тот же момент времени скорость мотоциклиста больше скорости велосипедиста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 </a:t>
            </a:r>
            <a:r>
              <a:rPr lang="ru-RU" sz="3200">
                <a:solidFill>
                  <a:srgbClr val="000000"/>
                </a:solidFill>
                <a:latin typeface="Gill Sans MT"/>
              </a:rPr>
              <a:t>1) в 1,5 раза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2) в √3 раза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3) в 3 раза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4) в 9 раз</a:t>
            </a:r>
            <a:endParaRPr/>
          </a:p>
        </p:txBody>
      </p:sp>
      <p:sp>
        <p:nvSpPr>
          <p:cNvPr id="543" name="CustomShape 4"/>
          <p:cNvSpPr/>
          <p:nvPr/>
        </p:nvSpPr>
        <p:spPr>
          <a:xfrm>
            <a:off x="642960" y="2214720"/>
            <a:ext cx="356760" cy="856800"/>
          </a:xfrm>
          <a:prstGeom prst="leftBrace">
            <a:avLst>
              <a:gd fmla="val 8333" name="adj1"/>
              <a:gd fmla="val 50000" name="adj2"/>
            </a:avLst>
          </a:prstGeom>
          <a:noFill/>
          <a:ln w="9360">
            <a:solidFill>
              <a:srgbClr val="3891a7"/>
            </a:solidFill>
            <a:round/>
          </a:ln>
        </p:spPr>
      </p:sp>
      <p:sp>
        <p:nvSpPr>
          <p:cNvPr id="544" name="CustomShape 5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45" name="CustomShape 6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46" name="CustomShape 7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47" name="CustomShape 8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548" name="Picture 7"/>
          <p:cNvPicPr/>
          <p:nvPr/>
        </p:nvPicPr>
        <p:blipFill>
          <a:blip r:embed="rId1"/>
          <a:stretch>
            <a:fillRect/>
          </a:stretch>
        </p:blipFill>
        <p:spPr>
          <a:xfrm>
            <a:off x="1071360" y="3357720"/>
            <a:ext cx="1078560" cy="999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363" nodeType="tmRoot" restart="never">
          <p:childTnLst>
            <p:seq>
              <p:cTn dur="indefinite" id="364" nodeType="mainSeq">
                <p:childTnLst>
                  <p:par>
                    <p:cTn fill="hold" id="365">
                      <p:stCondLst>
                        <p:cond delay="indefinite"/>
                      </p:stCondLst>
                      <p:childTnLst>
                        <p:par>
                          <p:cTn fill="hold" id="366">
                            <p:stCondLst>
                              <p:cond delay="0"/>
                            </p:stCondLst>
                            <p:childTnLst>
                              <p:par>
                                <p:cTn fill="hold" id="367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369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0">
                      <p:stCondLst>
                        <p:cond delay="indefinite"/>
                      </p:stCondLst>
                      <p:childTnLst>
                        <p:par>
                          <p:cTn fill="hold" id="371">
                            <p:stCondLst>
                              <p:cond delay="0"/>
                            </p:stCondLst>
                            <p:childTnLst>
                              <p:par>
                                <p:cTn fill="hold" id="372" nodeType="clickEffect" presetClass="emph" presetID="4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2000" fill="hold" id="373"/>
                                        <p:tgtEl>
                                          <p:spTgt spid="542">
                                            <p:txEl>
                                              <p:pRg end="260" st="24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1.5"/>
                                      </p:to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TextShape 1"/>
          <p:cNvSpPr txBox="1"/>
          <p:nvPr/>
        </p:nvSpPr>
        <p:spPr>
          <a:xfrm>
            <a:off x="1214280" y="285840"/>
            <a:ext cx="7429320" cy="16426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2400">
                <a:solidFill>
                  <a:srgbClr val="c00000"/>
                </a:solidFill>
                <a:latin typeface="Gill Sans MT"/>
              </a:rPr>
              <a:t>(ЕГЭ 2005 г., ДЕМО) А26</a:t>
            </a:r>
            <a:r>
              <a:rPr lang="ru-RU" sz="2400">
                <a:solidFill>
                  <a:srgbClr val="f8f8f8"/>
                </a:solidFill>
                <a:latin typeface="Gill Sans MT"/>
              </a:rPr>
              <a:t>. </a:t>
            </a:r>
            <a:r>
              <a:rPr lang="ru-RU" sz="2400">
                <a:solidFill>
                  <a:srgbClr val="572314"/>
                </a:solidFill>
                <a:latin typeface="Gill Sans MT"/>
              </a:rPr>
              <a:t>Систему отсчета, связанную с Землей, будем считать инерциальной.  Система отсчета, связанная с автомобилем, тоже будет инерциальной, если автомобиль </a:t>
            </a:r>
            <a:endParaRPr/>
          </a:p>
        </p:txBody>
      </p:sp>
      <p:sp>
        <p:nvSpPr>
          <p:cNvPr id="550" name="CustomShape 2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51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52" name="CustomShape 4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53" name="CustomShape 5"/>
          <p:cNvSpPr/>
          <p:nvPr/>
        </p:nvSpPr>
        <p:spPr>
          <a:xfrm>
            <a:off x="1285920" y="2500200"/>
            <a:ext cx="7500600" cy="15534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движется равномерно по прямолинейному участку шоссе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разгоняется по прямолинейному участку шоссе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движется равномерно по извилистой дороге</a:t>
            </a:r>
            <a:endParaRPr/>
          </a:p>
          <a:p>
            <a:pPr>
              <a:lnSpc>
                <a:spcPct val="100000"/>
              </a:lnSpc>
              <a:buFont typeface="Gill Sans MT"/>
              <a:buAutoNum type="arabicPeriod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по инерции вкатывается на гору</a:t>
            </a:r>
            <a:endParaRPr/>
          </a:p>
        </p:txBody>
      </p:sp>
    </p:spTree>
  </p:cSld>
  <p:timing>
    <p:tnLst>
      <p:par>
        <p:cTn dur="indefinite" id="374" nodeType="tmRoot" restart="never">
          <p:childTnLst>
            <p:seq>
              <p:cTn dur="indefinite" id="375" nodeType="mainSeq">
                <p:childTnLst>
                  <p:par>
                    <p:cTn fill="hold" id="376">
                      <p:stCondLst>
                        <p:cond delay="indefinite"/>
                      </p:stCondLst>
                      <p:childTnLst>
                        <p:par>
                          <p:cTn fill="hold" id="377">
                            <p:stCondLst>
                              <p:cond delay="0"/>
                            </p:stCondLst>
                            <p:childTnLst>
                              <p:par>
                                <p:cTn fill="hold" id="378" nodeType="clickEffect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TextShape 1"/>
          <p:cNvSpPr txBox="1"/>
          <p:nvPr/>
        </p:nvSpPr>
        <p:spPr>
          <a:xfrm>
            <a:off x="1435680" y="274680"/>
            <a:ext cx="7497720" cy="2439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2400">
                <a:solidFill>
                  <a:srgbClr val="ff0000"/>
                </a:solidFill>
                <a:latin typeface="Gill Sans MT"/>
              </a:rPr>
              <a:t>2006.</a:t>
            </a:r>
            <a:r>
              <a:rPr lang="ru-RU" sz="2400">
                <a:solidFill>
                  <a:srgbClr val="572314"/>
                </a:solidFill>
                <a:latin typeface="Gill Sans MT"/>
              </a:rPr>
              <a:t> Велосипедист съезжает с горки, двигаясь прямолинейно и  равноускоренно. За время спуска скорость велосипедиста увеличилась на 10 м/с. Ускорение велосипедиста 0,5 м/с</a:t>
            </a:r>
            <a:r>
              <a:rPr baseline="30000" lang="ru-RU" sz="2400">
                <a:solidFill>
                  <a:srgbClr val="572314"/>
                </a:solidFill>
                <a:latin typeface="Gill Sans MT"/>
              </a:rPr>
              <a:t>2</a:t>
            </a:r>
            <a:r>
              <a:rPr lang="ru-RU" sz="2400">
                <a:solidFill>
                  <a:srgbClr val="572314"/>
                </a:solidFill>
                <a:latin typeface="Gill Sans MT"/>
              </a:rPr>
              <a:t>. Сколько времени длится спуск?</a:t>
            </a:r>
            <a:endParaRPr/>
          </a:p>
        </p:txBody>
      </p:sp>
      <p:sp>
        <p:nvSpPr>
          <p:cNvPr id="555" name="TextShape 2"/>
          <p:cNvSpPr txBox="1"/>
          <p:nvPr/>
        </p:nvSpPr>
        <p:spPr>
          <a:xfrm>
            <a:off x="1435680" y="2857320"/>
            <a:ext cx="2421720" cy="2571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1) 0,05 с;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2) 2 с;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3) 5 с;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4) 20 с</a:t>
            </a:r>
            <a:endParaRPr/>
          </a:p>
        </p:txBody>
      </p:sp>
      <p:pic>
        <p:nvPicPr>
          <p:cNvPr descr="" id="55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429080" y="2214720"/>
            <a:ext cx="2071440" cy="1467000"/>
          </a:xfrm>
          <a:prstGeom prst="rect">
            <a:avLst/>
          </a:prstGeom>
          <a:ln w="9360">
            <a:noFill/>
          </a:ln>
        </p:spPr>
      </p:pic>
      <p:pic>
        <p:nvPicPr>
          <p:cNvPr descr="" id="557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0" y="2286000"/>
            <a:ext cx="1642680" cy="1378800"/>
          </a:xfrm>
          <a:prstGeom prst="rect">
            <a:avLst/>
          </a:prstGeom>
          <a:ln w="9360">
            <a:noFill/>
          </a:ln>
        </p:spPr>
      </p:pic>
      <p:pic>
        <p:nvPicPr>
          <p:cNvPr descr="" id="558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429080" y="3571920"/>
            <a:ext cx="3714480" cy="279216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379" nodeType="tmRoot" restart="never">
          <p:childTnLst>
            <p:seq>
              <p:cTn dur="indefinite" id="380" nodeType="mainSeq">
                <p:childTnLst>
                  <p:par>
                    <p:cTn fill="hold" id="381">
                      <p:stCondLst>
                        <p:cond delay="indefinite"/>
                      </p:stCondLst>
                      <p:childTnLst>
                        <p:par>
                          <p:cTn fill="hold" id="382">
                            <p:stCondLst>
                              <p:cond delay="0"/>
                            </p:stCondLst>
                            <p:childTnLst>
                              <p:par>
                                <p:cTn fill="hold" id="38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85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86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7">
                      <p:stCondLst>
                        <p:cond delay="indefinite"/>
                      </p:stCondLst>
                      <p:childTnLst>
                        <p:par>
                          <p:cTn fill="hold" id="388">
                            <p:stCondLst>
                              <p:cond delay="0"/>
                            </p:stCondLst>
                            <p:childTnLst>
                              <p:par>
                                <p:cTn fill="hold" id="3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391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92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3">
                      <p:stCondLst>
                        <p:cond delay="indefinite"/>
                      </p:stCondLst>
                      <p:childTnLst>
                        <p:par>
                          <p:cTn fill="hold" id="394">
                            <p:stCondLst>
                              <p:cond delay="0"/>
                            </p:stCondLst>
                            <p:childTnLst>
                              <p:par>
                                <p:cTn fill="hold" id="39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397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8">
                      <p:stCondLst>
                        <p:cond delay="indefinite"/>
                      </p:stCondLst>
                      <p:childTnLst>
                        <p:par>
                          <p:cTn fill="hold" id="399">
                            <p:stCondLst>
                              <p:cond delay="0"/>
                            </p:stCondLst>
                            <p:childTnLst>
                              <p:par>
                                <p:cTn fill="hold" id="400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extShape 1"/>
          <p:cNvSpPr txBox="1"/>
          <p:nvPr/>
        </p:nvSpPr>
        <p:spPr>
          <a:xfrm>
            <a:off x="1143000" y="214200"/>
            <a:ext cx="7857720" cy="20714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ff0000"/>
                </a:solidFill>
                <a:latin typeface="Gill Sans MT"/>
              </a:rPr>
              <a:t>(ЕГЭ 2006 г., ДЕМО) А7. </a:t>
            </a:r>
            <a:r>
              <a:rPr lang="ru-RU" sz="2400">
                <a:solidFill>
                  <a:srgbClr val="572314"/>
                </a:solidFill>
                <a:latin typeface="Gill Sans MT"/>
              </a:rPr>
              <a:t>Две  материальные точки движутся по окружностям радиусами R</a:t>
            </a:r>
            <a:r>
              <a:rPr baseline="-25000" lang="ru-RU" sz="2400">
                <a:solidFill>
                  <a:srgbClr val="572314"/>
                </a:solidFill>
                <a:latin typeface="Gill Sans MT"/>
              </a:rPr>
              <a:t>1 </a:t>
            </a:r>
            <a:r>
              <a:rPr lang="ru-RU" sz="2400">
                <a:solidFill>
                  <a:srgbClr val="572314"/>
                </a:solidFill>
                <a:latin typeface="Gill Sans MT"/>
              </a:rPr>
              <a:t> и R</a:t>
            </a:r>
            <a:r>
              <a:rPr baseline="-25000" lang="ru-RU" sz="2400">
                <a:solidFill>
                  <a:srgbClr val="572314"/>
                </a:solidFill>
                <a:latin typeface="Gill Sans MT"/>
              </a:rPr>
              <a:t>2 </a:t>
            </a:r>
            <a:r>
              <a:rPr lang="ru-RU" sz="2400">
                <a:solidFill>
                  <a:srgbClr val="572314"/>
                </a:solidFill>
                <a:latin typeface="Gill Sans MT"/>
              </a:rPr>
              <a:t>= 2R</a:t>
            </a:r>
            <a:r>
              <a:rPr baseline="-25000" lang="ru-RU" sz="2400">
                <a:solidFill>
                  <a:srgbClr val="572314"/>
                </a:solidFill>
                <a:latin typeface="Gill Sans MT"/>
              </a:rPr>
              <a:t>1</a:t>
            </a:r>
            <a:r>
              <a:rPr lang="ru-RU" sz="2400">
                <a:solidFill>
                  <a:srgbClr val="572314"/>
                </a:solidFill>
                <a:latin typeface="Gill Sans MT"/>
              </a:rPr>
              <a:t> с одинаковыми по модулю скоростями. Их периоды обращения по окружностям связаны соотношением</a:t>
            </a:r>
            <a:endParaRPr/>
          </a:p>
        </p:txBody>
      </p:sp>
      <p:sp>
        <p:nvSpPr>
          <p:cNvPr id="560" name="CustomShape 2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61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562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1357200" y="2500200"/>
            <a:ext cx="6809040" cy="642600"/>
          </a:xfrm>
          <a:prstGeom prst="rect">
            <a:avLst/>
          </a:prstGeom>
          <a:ln w="9360">
            <a:noFill/>
          </a:ln>
        </p:spPr>
      </p:pic>
      <p:pic>
        <p:nvPicPr>
          <p:cNvPr descr="" id="563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6929280" y="2500200"/>
            <a:ext cx="1142640" cy="58104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401" nodeType="tmRoot" restart="never">
          <p:childTnLst>
            <p:seq>
              <p:cTn dur="indefinite" id="402" nodeType="mainSeq">
                <p:childTnLst>
                  <p:par>
                    <p:cTn fill="hold" id="403">
                      <p:stCondLst>
                        <p:cond delay="indefinite"/>
                      </p:stCondLst>
                      <p:childTnLst>
                        <p:par>
                          <p:cTn fill="hold" id="404">
                            <p:stCondLst>
                              <p:cond delay="0"/>
                            </p:stCondLst>
                            <p:childTnLst>
                              <p:par>
                                <p:cTn fill="hold" id="405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TextShape 1"/>
          <p:cNvSpPr txBox="1"/>
          <p:nvPr/>
        </p:nvSpPr>
        <p:spPr>
          <a:xfrm>
            <a:off x="457200" y="216720"/>
            <a:ext cx="3809520" cy="11617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ts val="706"/>
              </a:lnSpc>
            </a:pPr>
            <a:r>
              <a:rPr b="1" lang="ru-RU" sz="2200">
                <a:solidFill>
                  <a:srgbClr val="572314"/>
                </a:solidFill>
                <a:latin typeface="Gill Sans MT"/>
              </a:rPr>
              <a:t>2007 г </a:t>
            </a:r>
            <a:endParaRPr/>
          </a:p>
        </p:txBody>
      </p:sp>
      <p:sp>
        <p:nvSpPr>
          <p:cNvPr id="565" name="TextShape 2"/>
          <p:cNvSpPr txBox="1"/>
          <p:nvPr/>
        </p:nvSpPr>
        <p:spPr>
          <a:xfrm>
            <a:off x="285840" y="4935600"/>
            <a:ext cx="8572320" cy="17078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b5a989"/>
                </a:solidFill>
                <a:latin typeface="Gill Sans MT"/>
              </a:rPr>
              <a:t>Модуль ускорения максимален в интервале времени 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b5a989"/>
                </a:solidFill>
                <a:latin typeface="Gill Sans MT"/>
              </a:rPr>
              <a:t> </a:t>
            </a:r>
            <a:r>
              <a:rPr lang="ru-RU">
                <a:solidFill>
                  <a:srgbClr val="b5a989"/>
                </a:solidFill>
                <a:latin typeface="Gill Sans MT"/>
              </a:rPr>
              <a:t>1) от 0 с до 10 с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b5a989"/>
                </a:solidFill>
                <a:latin typeface="Gill Sans MT"/>
              </a:rPr>
              <a:t>2) от 10 с до 20 с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b5a989"/>
                </a:solidFill>
                <a:latin typeface="Gill Sans MT"/>
              </a:rPr>
              <a:t>3) от 20 с до 30 с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b5a989"/>
                </a:solidFill>
                <a:latin typeface="Gill Sans MT"/>
              </a:rPr>
              <a:t>4) от 30 с до 40 с </a:t>
            </a:r>
            <a:endParaRPr/>
          </a:p>
        </p:txBody>
      </p:sp>
      <p:sp>
        <p:nvSpPr>
          <p:cNvPr id="566" name="TextShape 3"/>
          <p:cNvSpPr txBox="1"/>
          <p:nvPr/>
        </p:nvSpPr>
        <p:spPr>
          <a:xfrm>
            <a:off x="3000240" y="285840"/>
            <a:ext cx="5714640" cy="5381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Автомобиль движется по прямой улице. На графике представлена зависимость скорости автомобиля от времени.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67" name="CustomShape 4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68" name="CustomShape 5"/>
          <p:cNvSpPr/>
          <p:nvPr/>
        </p:nvSpPr>
        <p:spPr>
          <a:xfrm>
            <a:off x="357120" y="1928880"/>
            <a:ext cx="3007800" cy="1161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b="1" lang="ru-RU" sz="2000">
                <a:solidFill>
                  <a:srgbClr val="000000"/>
                </a:solidFill>
                <a:latin typeface="Gill Sans MT"/>
              </a:rPr>
              <a:t>Модуль ускорения тем больше, чем больше угол наклона прямой</a:t>
            </a:r>
            <a:endParaRPr/>
          </a:p>
        </p:txBody>
      </p:sp>
    </p:spTree>
  </p:cSld>
  <p:timing>
    <p:tnLst>
      <p:par>
        <p:cTn dur="indefinite" id="406" nodeType="tmRoot" restart="never">
          <p:childTnLst>
            <p:seq>
              <p:cTn dur="indefinite" id="407" nodeType="mainSeq">
                <p:childTnLst>
                  <p:par>
                    <p:cTn fill="hold" id="408">
                      <p:stCondLst>
                        <p:cond delay="indefinite"/>
                      </p:stCondLst>
                      <p:childTnLst>
                        <p:par>
                          <p:cTn fill="hold" id="409">
                            <p:stCondLst>
                              <p:cond delay="0"/>
                            </p:stCondLst>
                            <p:childTnLst>
                              <p:par>
                                <p:cTn fill="hold" id="4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>
                                            <p:txEl>
                                              <p:pRg end="6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412"/>
                                        <p:tgtEl>
                                          <p:spTgt spid="568">
                                            <p:txEl>
                                              <p:pRg end="6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413"/>
                                        <p:tgtEl>
                                          <p:spTgt spid="568">
                                            <p:txEl>
                                              <p:pRg end="6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4">
                      <p:stCondLst>
                        <p:cond delay="indefinite"/>
                      </p:stCondLst>
                      <p:childTnLst>
                        <p:par>
                          <p:cTn fill="hold" id="415">
                            <p:stCondLst>
                              <p:cond delay="0"/>
                            </p:stCondLst>
                            <p:childTnLst>
                              <p:par>
                                <p:cTn fill="hold" id="416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TextShape 1"/>
          <p:cNvSpPr txBox="1"/>
          <p:nvPr/>
        </p:nvSpPr>
        <p:spPr>
          <a:xfrm>
            <a:off x="457200" y="216720"/>
            <a:ext cx="3809520" cy="11617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ts val="706"/>
              </a:lnSpc>
            </a:pPr>
            <a:r>
              <a:rPr b="1" lang="ru-RU" sz="2200">
                <a:solidFill>
                  <a:srgbClr val="572314"/>
                </a:solidFill>
                <a:latin typeface="Gill Sans MT"/>
              </a:rPr>
              <a:t>2007 г </a:t>
            </a:r>
            <a:endParaRPr/>
          </a:p>
        </p:txBody>
      </p:sp>
      <p:sp>
        <p:nvSpPr>
          <p:cNvPr id="570" name="TextShape 2"/>
          <p:cNvSpPr txBox="1"/>
          <p:nvPr/>
        </p:nvSpPr>
        <p:spPr>
          <a:xfrm>
            <a:off x="3000240" y="285840"/>
            <a:ext cx="5714640" cy="5381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Две материальные точки движутся по окружностям радиусами R</a:t>
            </a:r>
            <a:r>
              <a:rPr baseline="-25000" lang="ru-RU" sz="3200">
                <a:solidFill>
                  <a:srgbClr val="000000"/>
                </a:solidFill>
                <a:latin typeface="Gill Sans MT"/>
              </a:rPr>
              <a:t>1</a:t>
            </a:r>
            <a:r>
              <a:rPr lang="ru-RU" sz="3200">
                <a:solidFill>
                  <a:srgbClr val="000000"/>
                </a:solidFill>
                <a:latin typeface="Gill Sans MT"/>
              </a:rPr>
              <a:t> и R</a:t>
            </a:r>
            <a:r>
              <a:rPr baseline="-25000" lang="ru-RU" sz="3200">
                <a:solidFill>
                  <a:srgbClr val="000000"/>
                </a:solidFill>
                <a:latin typeface="Gill Sans MT"/>
              </a:rPr>
              <a:t>2</a:t>
            </a:r>
            <a:r>
              <a:rPr lang="ru-RU" sz="3200">
                <a:solidFill>
                  <a:srgbClr val="000000"/>
                </a:solidFill>
                <a:latin typeface="Gill Sans MT"/>
              </a:rPr>
              <a:t>, причем R</a:t>
            </a:r>
            <a:r>
              <a:rPr baseline="-25000" lang="ru-RU" sz="3200">
                <a:solidFill>
                  <a:srgbClr val="000000"/>
                </a:solidFill>
                <a:latin typeface="Gill Sans MT"/>
              </a:rPr>
              <a:t>2</a:t>
            </a:r>
            <a:r>
              <a:rPr lang="ru-RU" sz="3200">
                <a:solidFill>
                  <a:srgbClr val="000000"/>
                </a:solidFill>
                <a:latin typeface="Gill Sans MT"/>
              </a:rPr>
              <a:t> = 2R</a:t>
            </a:r>
            <a:r>
              <a:rPr baseline="-25000" lang="ru-RU" sz="3200">
                <a:solidFill>
                  <a:srgbClr val="000000"/>
                </a:solidFill>
                <a:latin typeface="Gill Sans MT"/>
              </a:rPr>
              <a:t>1</a:t>
            </a:r>
            <a:r>
              <a:rPr lang="ru-RU" sz="3200">
                <a:solidFill>
                  <a:srgbClr val="000000"/>
                </a:solidFill>
                <a:latin typeface="Gill Sans MT"/>
              </a:rPr>
              <a:t>. При условии равенства линейных скоростей точек их центростремительные ускорения связаны соотношением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71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572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500040" y="5000760"/>
            <a:ext cx="8300880" cy="642600"/>
          </a:xfrm>
          <a:prstGeom prst="rect">
            <a:avLst/>
          </a:prstGeom>
          <a:ln w="9360">
            <a:noFill/>
          </a:ln>
        </p:spPr>
      </p:pic>
      <p:pic>
        <p:nvPicPr>
          <p:cNvPr descr="" id="573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500040" y="5000760"/>
            <a:ext cx="1372680" cy="64260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417" nodeType="tmRoot" restart="never">
          <p:childTnLst>
            <p:seq>
              <p:cTn dur="indefinite" id="418" nodeType="mainSeq">
                <p:childTnLst>
                  <p:par>
                    <p:cTn fill="hold" id="419">
                      <p:stCondLst>
                        <p:cond delay="indefinite"/>
                      </p:stCondLst>
                      <p:childTnLst>
                        <p:par>
                          <p:cTn fill="hold" id="420">
                            <p:stCondLst>
                              <p:cond delay="0"/>
                            </p:stCondLst>
                            <p:childTnLst>
                              <p:par>
                                <p:cTn fill="hold" id="421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TextShape 1"/>
          <p:cNvSpPr txBox="1"/>
          <p:nvPr/>
        </p:nvSpPr>
        <p:spPr>
          <a:xfrm>
            <a:off x="457200" y="216720"/>
            <a:ext cx="3809520" cy="11617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ts val="706"/>
              </a:lnSpc>
            </a:pPr>
            <a:r>
              <a:rPr b="1" lang="ru-RU" sz="2200">
                <a:solidFill>
                  <a:srgbClr val="572314"/>
                </a:solidFill>
                <a:latin typeface="Gill Sans MT"/>
              </a:rPr>
              <a:t>2008 г</a:t>
            </a:r>
            <a:endParaRPr/>
          </a:p>
        </p:txBody>
      </p:sp>
      <p:sp>
        <p:nvSpPr>
          <p:cNvPr id="575" name="TextShape 2"/>
          <p:cNvSpPr txBox="1"/>
          <p:nvPr/>
        </p:nvSpPr>
        <p:spPr>
          <a:xfrm>
            <a:off x="457200" y="1406880"/>
            <a:ext cx="3809520" cy="6980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76" name="TextShape 3"/>
          <p:cNvSpPr txBox="1"/>
          <p:nvPr/>
        </p:nvSpPr>
        <p:spPr>
          <a:xfrm>
            <a:off x="3357720" y="214200"/>
            <a:ext cx="5357520" cy="3714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На рисунке представлен график движения автобуса из пункта А в пункт Б и обратно. Пункт А находится в точке </a:t>
            </a:r>
            <a:r>
              <a:rPr i="1" lang="ru-RU" sz="2000">
                <a:solidFill>
                  <a:srgbClr val="000000"/>
                </a:solidFill>
                <a:latin typeface="Gill Sans MT"/>
              </a:rPr>
              <a:t>х </a:t>
            </a:r>
            <a:r>
              <a:rPr lang="ru-RU" sz="2000">
                <a:solidFill>
                  <a:srgbClr val="000000"/>
                </a:solidFill>
                <a:latin typeface="Gill Sans MT"/>
              </a:rPr>
              <a:t>= 0, а пункт Б – в точке </a:t>
            </a:r>
            <a:r>
              <a:rPr i="1" lang="ru-RU" sz="2000">
                <a:solidFill>
                  <a:srgbClr val="000000"/>
                </a:solidFill>
                <a:latin typeface="Gill Sans MT"/>
              </a:rPr>
              <a:t>х</a:t>
            </a:r>
            <a:r>
              <a:rPr lang="ru-RU" sz="2000">
                <a:solidFill>
                  <a:srgbClr val="000000"/>
                </a:solidFill>
                <a:latin typeface="Gill Sans MT"/>
              </a:rPr>
              <a:t> = 30 км. Чему равна максимальная скорость автобуса на всем пути следования туда и обратно?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AutoNum type="arabicParenR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40 км/ч;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AutoNum type="arabicParenR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50 км/ч;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AutoNum type="arabicParenR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60 км/ч;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AutoNum type="arabicParenR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75 км/ч</a:t>
            </a:r>
            <a:endParaRPr/>
          </a:p>
        </p:txBody>
      </p:sp>
      <p:pic>
        <p:nvPicPr>
          <p:cNvPr descr="" id="57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071960" y="3714840"/>
            <a:ext cx="4516920" cy="2853360"/>
          </a:xfrm>
          <a:prstGeom prst="rect">
            <a:avLst/>
          </a:prstGeom>
          <a:ln w="9360">
            <a:noFill/>
          </a:ln>
        </p:spPr>
      </p:pic>
      <p:sp>
        <p:nvSpPr>
          <p:cNvPr id="578" name="CustomShape 4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579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216440" y="1857240"/>
            <a:ext cx="1211760" cy="1142640"/>
          </a:xfrm>
          <a:prstGeom prst="rect">
            <a:avLst/>
          </a:prstGeom>
          <a:ln>
            <a:noFill/>
          </a:ln>
        </p:spPr>
      </p:pic>
      <p:sp>
        <p:nvSpPr>
          <p:cNvPr id="580" name="CustomShape 5"/>
          <p:cNvSpPr/>
          <p:nvPr/>
        </p:nvSpPr>
        <p:spPr>
          <a:xfrm>
            <a:off x="0" y="77148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81" name="CustomShape 6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82" name="CustomShape 7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83" name="CustomShape 8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584" name="CustomShape 9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585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428760" y="4143240"/>
            <a:ext cx="2556360" cy="713880"/>
          </a:xfrm>
          <a:prstGeom prst="rect">
            <a:avLst/>
          </a:prstGeom>
          <a:ln>
            <a:noFill/>
          </a:ln>
        </p:spPr>
      </p:pic>
      <p:sp>
        <p:nvSpPr>
          <p:cNvPr id="586" name="CustomShape 10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587" name="Picture 12"/>
          <p:cNvPicPr/>
          <p:nvPr/>
        </p:nvPicPr>
        <p:blipFill>
          <a:blip r:embed="rId4"/>
          <a:stretch>
            <a:fillRect/>
          </a:stretch>
        </p:blipFill>
        <p:spPr>
          <a:xfrm>
            <a:off x="357120" y="3143160"/>
            <a:ext cx="2811960" cy="785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422" nodeType="tmRoot" restart="never">
          <p:childTnLst>
            <p:seq>
              <p:cTn dur="indefinite" id="423" nodeType="mainSeq">
                <p:childTnLst>
                  <p:par>
                    <p:cTn fill="hold" id="424">
                      <p:stCondLst>
                        <p:cond delay="indefinite"/>
                      </p:stCondLst>
                      <p:childTnLst>
                        <p:par>
                          <p:cTn fill="hold" id="425">
                            <p:stCondLst>
                              <p:cond delay="0"/>
                            </p:stCondLst>
                            <p:childTnLst>
                              <p:par>
                                <p:cTn fill="hold" id="42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428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429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0">
                      <p:stCondLst>
                        <p:cond delay="indefinite"/>
                      </p:stCondLst>
                      <p:childTnLst>
                        <p:par>
                          <p:cTn fill="hold" id="431">
                            <p:stCondLst>
                              <p:cond delay="0"/>
                            </p:stCondLst>
                            <p:childTnLst>
                              <p:par>
                                <p:cTn fill="hold" id="43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434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435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6">
                      <p:stCondLst>
                        <p:cond delay="indefinite"/>
                      </p:stCondLst>
                      <p:childTnLst>
                        <p:par>
                          <p:cTn fill="hold" id="437">
                            <p:stCondLst>
                              <p:cond delay="0"/>
                            </p:stCondLst>
                            <p:childTnLst>
                              <p:par>
                                <p:cTn fill="hold" id="43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440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441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2">
                      <p:stCondLst>
                        <p:cond delay="indefinite"/>
                      </p:stCondLst>
                      <p:childTnLst>
                        <p:par>
                          <p:cTn fill="hold" id="443">
                            <p:stCondLst>
                              <p:cond delay="0"/>
                            </p:stCondLst>
                            <p:childTnLst>
                              <p:par>
                                <p:cTn fill="hold" id="444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5">
                      <p:stCondLst>
                        <p:cond delay="indefinite"/>
                      </p:stCondLst>
                      <p:childTnLst>
                        <p:par>
                          <p:cTn fill="hold" id="446">
                            <p:stCondLst>
                              <p:cond delay="0"/>
                            </p:stCondLst>
                            <p:childTnLst>
                              <p:par>
                                <p:cTn fill="hold" id="447" nodeType="clickEffect" presetClass="emph" presetID="4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2000" fill="hold" id="448"/>
                                        <p:tgtEl>
                                          <p:spTgt spid="576">
                                            <p:txEl>
                                              <p:pRg end="258" st="24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1.5"/>
                                      </p:to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TextShape 1"/>
          <p:cNvSpPr txBox="1"/>
          <p:nvPr/>
        </p:nvSpPr>
        <p:spPr>
          <a:xfrm>
            <a:off x="214200" y="272880"/>
            <a:ext cx="8472240" cy="21553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ff0000"/>
                </a:solidFill>
                <a:latin typeface="Gill Sans MT"/>
              </a:rPr>
              <a:t>2009 г</a:t>
            </a:r>
            <a:r>
              <a:rPr b="1" lang="ru-RU" sz="2400">
                <a:solidFill>
                  <a:srgbClr val="572314"/>
                </a:solidFill>
                <a:latin typeface="Gill Sans MT"/>
              </a:rPr>
              <a:t>.</a:t>
            </a:r>
            <a:r>
              <a:rPr b="1" lang="ru-RU" sz="24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700">
                <a:solidFill>
                  <a:srgbClr val="572314"/>
                </a:solidFill>
                <a:latin typeface="Arial"/>
              </a:rPr>
              <a:t>На рисунке приведен график зависимости проекции скорости тела от времени. </a:t>
            </a:r>
            <a:r>
              <a:rPr b="1" lang="ru-RU" sz="2700">
                <a:solidFill>
                  <a:srgbClr val="572314"/>
                </a:solidFill>
                <a:latin typeface="Arial"/>
              </a:rPr>
              <a:t>
</a:t>
            </a:r>
            <a:r>
              <a:rPr b="1" lang="ru-RU" sz="2700">
                <a:solidFill>
                  <a:srgbClr val="572314"/>
                </a:solidFill>
                <a:latin typeface="Arial"/>
              </a:rPr>
              <a:t>График зависимости проекции ускорения тела </a:t>
            </a:r>
            <a:r>
              <a:rPr b="1" i="1" lang="ru-RU" sz="2700">
                <a:solidFill>
                  <a:srgbClr val="572314"/>
                </a:solidFill>
                <a:latin typeface="Arial"/>
              </a:rPr>
              <a:t>от времени в интервале времени от 12 до 16 с совпадает с графиком </a:t>
            </a:r>
            <a:r>
              <a:rPr b="1" i="1" lang="ru-RU" sz="2200">
                <a:solidFill>
                  <a:srgbClr val="572314"/>
                </a:solidFill>
                <a:latin typeface="Arial"/>
              </a:rPr>
              <a:t>	</a:t>
            </a:r>
            <a:endParaRPr/>
          </a:p>
        </p:txBody>
      </p:sp>
      <p:pic>
        <p:nvPicPr>
          <p:cNvPr descr="" id="58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5214960" y="2071800"/>
            <a:ext cx="3785760" cy="2311200"/>
          </a:xfrm>
          <a:prstGeom prst="rect">
            <a:avLst/>
          </a:prstGeom>
          <a:ln w="9360">
            <a:noFill/>
          </a:ln>
        </p:spPr>
      </p:pic>
      <p:pic>
        <p:nvPicPr>
          <p:cNvPr descr="" id="590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2428920" y="4357800"/>
            <a:ext cx="1643760" cy="1285560"/>
          </a:xfrm>
          <a:prstGeom prst="rect">
            <a:avLst/>
          </a:prstGeom>
          <a:ln w="9360">
            <a:noFill/>
          </a:ln>
        </p:spPr>
      </p:pic>
      <p:pic>
        <p:nvPicPr>
          <p:cNvPr descr="" id="591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4000320" y="4357800"/>
            <a:ext cx="1642680" cy="1284840"/>
          </a:xfrm>
          <a:prstGeom prst="rect">
            <a:avLst/>
          </a:prstGeom>
          <a:ln w="9360">
            <a:noFill/>
          </a:ln>
        </p:spPr>
      </p:pic>
      <p:pic>
        <p:nvPicPr>
          <p:cNvPr descr="" id="592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4357800"/>
            <a:ext cx="1671120" cy="1285560"/>
          </a:xfrm>
          <a:prstGeom prst="rect">
            <a:avLst/>
          </a:prstGeom>
          <a:ln w="9360">
            <a:noFill/>
          </a:ln>
        </p:spPr>
      </p:pic>
      <p:pic>
        <p:nvPicPr>
          <p:cNvPr descr="" id="593" name="Picture 4"/>
          <p:cNvPicPr/>
          <p:nvPr/>
        </p:nvPicPr>
        <p:blipFill>
          <a:blip r:embed="rId5"/>
          <a:stretch>
            <a:fillRect/>
          </a:stretch>
        </p:blipFill>
        <p:spPr>
          <a:xfrm>
            <a:off x="7286760" y="4429080"/>
            <a:ext cx="1521720" cy="1213920"/>
          </a:xfrm>
          <a:prstGeom prst="rect">
            <a:avLst/>
          </a:prstGeom>
          <a:ln w="9360">
            <a:noFill/>
          </a:ln>
        </p:spPr>
      </p:pic>
      <p:sp>
        <p:nvSpPr>
          <p:cNvPr id="594" name="CustomShape 2"/>
          <p:cNvSpPr/>
          <p:nvPr/>
        </p:nvSpPr>
        <p:spPr>
          <a:xfrm>
            <a:off x="3429000" y="4286160"/>
            <a:ext cx="5713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1)</a:t>
            </a:r>
            <a:endParaRPr/>
          </a:p>
        </p:txBody>
      </p:sp>
      <p:sp>
        <p:nvSpPr>
          <p:cNvPr id="595" name="CustomShape 3"/>
          <p:cNvSpPr/>
          <p:nvPr/>
        </p:nvSpPr>
        <p:spPr>
          <a:xfrm>
            <a:off x="5000760" y="4286160"/>
            <a:ext cx="5713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2)</a:t>
            </a:r>
            <a:endParaRPr/>
          </a:p>
        </p:txBody>
      </p:sp>
      <p:sp>
        <p:nvSpPr>
          <p:cNvPr id="596" name="CustomShape 4"/>
          <p:cNvSpPr/>
          <p:nvPr/>
        </p:nvSpPr>
        <p:spPr>
          <a:xfrm>
            <a:off x="6572160" y="4286160"/>
            <a:ext cx="5713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3)</a:t>
            </a:r>
            <a:endParaRPr/>
          </a:p>
        </p:txBody>
      </p:sp>
      <p:sp>
        <p:nvSpPr>
          <p:cNvPr id="597" name="CustomShape 5"/>
          <p:cNvSpPr/>
          <p:nvPr/>
        </p:nvSpPr>
        <p:spPr>
          <a:xfrm>
            <a:off x="8143920" y="4357800"/>
            <a:ext cx="5713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4)</a:t>
            </a:r>
            <a:endParaRPr/>
          </a:p>
        </p:txBody>
      </p:sp>
      <p:sp>
        <p:nvSpPr>
          <p:cNvPr id="598" name="CustomShape 6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599" name="Picture 5"/>
          <p:cNvPicPr/>
          <p:nvPr/>
        </p:nvPicPr>
        <p:blipFill>
          <a:blip r:embed="rId6"/>
          <a:stretch>
            <a:fillRect/>
          </a:stretch>
        </p:blipFill>
        <p:spPr>
          <a:xfrm>
            <a:off x="714240" y="3286080"/>
            <a:ext cx="1618920" cy="785520"/>
          </a:xfrm>
          <a:prstGeom prst="rect">
            <a:avLst/>
          </a:prstGeom>
          <a:ln>
            <a:noFill/>
          </a:ln>
        </p:spPr>
      </p:pic>
      <p:sp>
        <p:nvSpPr>
          <p:cNvPr id="600" name="CustomShape 7"/>
          <p:cNvSpPr/>
          <p:nvPr/>
        </p:nvSpPr>
        <p:spPr>
          <a:xfrm>
            <a:off x="0" y="77148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601" name="CustomShape 8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602" name="Picture 8"/>
          <p:cNvPicPr/>
          <p:nvPr/>
        </p:nvPicPr>
        <p:blipFill>
          <a:blip r:embed="rId7"/>
          <a:stretch>
            <a:fillRect/>
          </a:stretch>
        </p:blipFill>
        <p:spPr>
          <a:xfrm>
            <a:off x="857160" y="5715000"/>
            <a:ext cx="4571640" cy="856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449" nodeType="tmRoot" restart="never">
          <p:childTnLst>
            <p:seq>
              <p:cTn dur="indefinite" id="450" nodeType="mainSeq">
                <p:childTnLst>
                  <p:par>
                    <p:cTn fill="hold" id="451">
                      <p:stCondLst>
                        <p:cond delay="indefinite"/>
                      </p:stCondLst>
                      <p:childTnLst>
                        <p:par>
                          <p:cTn fill="hold" id="452">
                            <p:stCondLst>
                              <p:cond delay="0"/>
                            </p:stCondLst>
                            <p:childTnLst>
                              <p:par>
                                <p:cTn fill="hold" id="45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455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456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7">
                      <p:stCondLst>
                        <p:cond delay="indefinite"/>
                      </p:stCondLst>
                      <p:childTnLst>
                        <p:par>
                          <p:cTn fill="hold" id="458">
                            <p:stCondLst>
                              <p:cond delay="0"/>
                            </p:stCondLst>
                            <p:childTnLst>
                              <p:par>
                                <p:cTn fill="hold" id="45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461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462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3">
                      <p:stCondLst>
                        <p:cond delay="indefinite"/>
                      </p:stCondLst>
                      <p:childTnLst>
                        <p:par>
                          <p:cTn fill="hold" id="464">
                            <p:stCondLst>
                              <p:cond delay="0"/>
                            </p:stCondLst>
                            <p:childTnLst>
                              <p:par>
                                <p:cTn fill="hold" id="465" nodeType="clickEffect" presetClass="emph" presetID="6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TextShape 1"/>
          <p:cNvSpPr txBox="1"/>
          <p:nvPr/>
        </p:nvSpPr>
        <p:spPr>
          <a:xfrm>
            <a:off x="4786200" y="274680"/>
            <a:ext cx="3900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4500">
                <a:solidFill>
                  <a:srgbClr val="572314"/>
                </a:solidFill>
                <a:latin typeface="Gill Sans MT"/>
              </a:rPr>
              <a:t>2010 г.</a:t>
            </a:r>
            <a:endParaRPr/>
          </a:p>
        </p:txBody>
      </p:sp>
      <p:sp>
        <p:nvSpPr>
          <p:cNvPr id="604" name="TextShape 2"/>
          <p:cNvSpPr txBox="1"/>
          <p:nvPr/>
        </p:nvSpPr>
        <p:spPr>
          <a:xfrm>
            <a:off x="457200" y="214200"/>
            <a:ext cx="4039920" cy="38574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200">
                <a:solidFill>
                  <a:srgbClr val="000000"/>
                </a:solidFill>
                <a:latin typeface="Gill Sans MT"/>
              </a:rPr>
              <a:t>На рисунке представлен график зависимости скорости </a:t>
            </a:r>
            <a:r>
              <a:rPr i="1" lang="ru-RU" sz="4200">
                <a:solidFill>
                  <a:srgbClr val="000000"/>
                </a:solidFill>
                <a:latin typeface="Gill Sans MT"/>
              </a:rPr>
              <a:t>υ</a:t>
            </a:r>
            <a:r>
              <a:rPr lang="ru-RU" sz="4200">
                <a:solidFill>
                  <a:srgbClr val="000000"/>
                </a:solidFill>
                <a:latin typeface="Gill Sans MT"/>
              </a:rPr>
              <a:t> автомобиля от времени </a:t>
            </a:r>
            <a:r>
              <a:rPr i="1" lang="ru-RU" sz="4200">
                <a:solidFill>
                  <a:srgbClr val="000000"/>
                </a:solidFill>
                <a:latin typeface="Gill Sans MT"/>
              </a:rPr>
              <a:t>t</a:t>
            </a:r>
            <a:r>
              <a:rPr lang="ru-RU" sz="4200">
                <a:solidFill>
                  <a:srgbClr val="000000"/>
                </a:solidFill>
                <a:latin typeface="Gill Sans MT"/>
              </a:rPr>
              <a:t>. Найдите путь, пройденный автомобилем за 5 с. На рисунке представлен график зависимости скорости </a:t>
            </a:r>
            <a:r>
              <a:rPr i="1" lang="ru-RU" sz="4200">
                <a:solidFill>
                  <a:srgbClr val="000000"/>
                </a:solidFill>
                <a:latin typeface="Gill Sans MT"/>
              </a:rPr>
              <a:t>υ</a:t>
            </a:r>
            <a:r>
              <a:rPr lang="ru-RU" sz="4200">
                <a:solidFill>
                  <a:srgbClr val="000000"/>
                </a:solidFill>
                <a:latin typeface="Gill Sans MT"/>
              </a:rPr>
              <a:t> автомобиля от времени </a:t>
            </a:r>
            <a:r>
              <a:rPr i="1" lang="ru-RU" sz="4200">
                <a:solidFill>
                  <a:srgbClr val="000000"/>
                </a:solidFill>
                <a:latin typeface="Gill Sans MT"/>
              </a:rPr>
              <a:t>t</a:t>
            </a:r>
            <a:r>
              <a:rPr lang="ru-RU" sz="4200">
                <a:solidFill>
                  <a:srgbClr val="000000"/>
                </a:solidFill>
                <a:latin typeface="Gill Sans MT"/>
              </a:rPr>
              <a:t>. Найдите путь, пройденный автомобилем за 5 с.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605" name="TextShape 3"/>
          <p:cNvSpPr txBox="1"/>
          <p:nvPr/>
        </p:nvSpPr>
        <p:spPr>
          <a:xfrm>
            <a:off x="4500360" y="1447920"/>
            <a:ext cx="4643640" cy="761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1) 0 м; 2) 20 м; 3) 30 м; 4) 35 м </a:t>
            </a:r>
            <a:endParaRPr/>
          </a:p>
        </p:txBody>
      </p:sp>
      <p:sp>
        <p:nvSpPr>
          <p:cNvPr id="606" name="TextShape 4"/>
          <p:cNvSpPr txBox="1"/>
          <p:nvPr/>
        </p:nvSpPr>
        <p:spPr>
          <a:xfrm>
            <a:off x="4572000" y="2286000"/>
            <a:ext cx="3733560" cy="38858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2400">
                <a:solidFill>
                  <a:srgbClr val="b5a989"/>
                </a:solidFill>
                <a:latin typeface="Gill Sans MT"/>
              </a:rPr>
              <a:t>Пройденный путь равен площади фигуры под графиком скорости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607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357120" y="3857760"/>
            <a:ext cx="4084200" cy="1928520"/>
          </a:xfrm>
          <a:prstGeom prst="rect">
            <a:avLst/>
          </a:prstGeom>
          <a:ln w="9360">
            <a:noFill/>
          </a:ln>
        </p:spPr>
      </p:pic>
      <p:sp>
        <p:nvSpPr>
          <p:cNvPr id="608" name="CustomShape 5"/>
          <p:cNvSpPr/>
          <p:nvPr/>
        </p:nvSpPr>
        <p:spPr>
          <a:xfrm>
            <a:off x="571320" y="6072120"/>
            <a:ext cx="3142800" cy="499680"/>
          </a:xfrm>
          <a:prstGeom prst="wedgeRoundRectCallout">
            <a:avLst>
              <a:gd fmla="val -11281" name="adj1"/>
              <a:gd fmla="val -123085" name="adj2"/>
              <a:gd fmla="val 16667" name="adj3"/>
            </a:avLst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2800">
                <a:solidFill>
                  <a:srgbClr val="ffffff"/>
                </a:solidFill>
                <a:latin typeface="Gill Sans MT"/>
              </a:rPr>
              <a:t>Трапеция</a:t>
            </a:r>
            <a:endParaRPr/>
          </a:p>
        </p:txBody>
      </p:sp>
      <p:sp>
        <p:nvSpPr>
          <p:cNvPr id="609" name="CustomShape 6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610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4857840" y="4214880"/>
            <a:ext cx="3301560" cy="928440"/>
          </a:xfrm>
          <a:prstGeom prst="rect">
            <a:avLst/>
          </a:prstGeom>
          <a:ln>
            <a:noFill/>
          </a:ln>
        </p:spPr>
      </p:pic>
      <p:sp>
        <p:nvSpPr>
          <p:cNvPr id="611" name="CustomShape 7"/>
          <p:cNvSpPr/>
          <p:nvPr/>
        </p:nvSpPr>
        <p:spPr>
          <a:xfrm>
            <a:off x="0" y="800280"/>
            <a:ext cx="9143640" cy="456840"/>
          </a:xfrm>
          <a:prstGeom prst="rect">
            <a:avLst/>
          </a:prstGeom>
          <a:noFill/>
          <a:ln w="9360">
            <a:noFill/>
          </a:ln>
        </p:spPr>
      </p:sp>
    </p:spTree>
  </p:cSld>
  <p:timing>
    <p:tnLst>
      <p:par>
        <p:cTn dur="indefinite" id="466" nodeType="tmRoot" restart="never">
          <p:childTnLst>
            <p:seq>
              <p:cTn dur="indefinite" id="467" nodeType="mainSeq">
                <p:childTnLst>
                  <p:par>
                    <p:cTn fill="hold" id="468">
                      <p:stCondLst>
                        <p:cond delay="indefinite"/>
                      </p:stCondLst>
                      <p:childTnLst>
                        <p:par>
                          <p:cTn fill="hold" id="469">
                            <p:stCondLst>
                              <p:cond delay="0"/>
                            </p:stCondLst>
                            <p:childTnLst>
                              <p:par>
                                <p:cTn fill="hold" id="47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pRg end="5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dur="500" id="472"/>
                                        <p:tgtEl>
                                          <p:spTgt spid="606">
                                            <p:txEl>
                                              <p:pRg end="59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3">
                      <p:stCondLst>
                        <p:cond delay="indefinite"/>
                      </p:stCondLst>
                      <p:childTnLst>
                        <p:par>
                          <p:cTn fill="hold" id="474">
                            <p:stCondLst>
                              <p:cond delay="0"/>
                            </p:stCondLst>
                            <p:childTnLst>
                              <p:par>
                                <p:cTn fill="hold" id="47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477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extShape 1"/>
          <p:cNvSpPr txBox="1"/>
          <p:nvPr/>
        </p:nvSpPr>
        <p:spPr>
          <a:xfrm>
            <a:off x="838080" y="4800600"/>
            <a:ext cx="4419360" cy="761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ts val="564"/>
              </a:lnSpc>
            </a:pPr>
            <a:r>
              <a:rPr lang="ru-RU" sz="1400">
                <a:solidFill>
                  <a:srgbClr val="000000"/>
                </a:solidFill>
                <a:latin typeface="Gill Sans MT"/>
              </a:rPr>
              <a:t>Определение положения точки с помощью координат x = x (t), y = y (t) и радиус-вектора r(t) – радиус-вектор положения точки в начальный момент времени </a:t>
            </a:r>
            <a:endParaRPr/>
          </a:p>
        </p:txBody>
      </p:sp>
      <p:sp>
        <p:nvSpPr>
          <p:cNvPr id="374" name="CustomShape 2"/>
          <p:cNvSpPr/>
          <p:nvPr/>
        </p:nvSpPr>
        <p:spPr>
          <a:xfrm>
            <a:off x="214200" y="285840"/>
            <a:ext cx="8786520" cy="5169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r">
              <a:lnSpc>
                <a:spcPct val="100000"/>
              </a:lnSpc>
            </a:pPr>
            <a:r>
              <a:rPr b="1" lang="ru-RU" sz="2800">
                <a:solidFill>
                  <a:srgbClr val="000000"/>
                </a:solidFill>
                <a:latin typeface="Gill Sans MT"/>
              </a:rPr>
              <a:t>Связь закона движения в координатной и векторной формах</a:t>
            </a:r>
            <a:endParaRPr/>
          </a:p>
        </p:txBody>
      </p:sp>
      <p:sp>
        <p:nvSpPr>
          <p:cNvPr id="375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76" name="CustomShape 4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77" name="CustomShape 5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</p:spTree>
  </p:cSld>
  <p:timing>
    <p:tnLst>
      <p:par>
        <p:cTn dur="indefinite" id="65" nodeType="tmRoot" restart="never">
          <p:childTnLst>
            <p:seq>
              <p:cTn dur="indefinite" id="66" nodeType="mainSeq">
                <p:childTnLst>
                  <p:par>
                    <p:cTn fill="hold" id="67">
                      <p:stCondLst>
                        <p:cond delay="indefinite"/>
                      </p:stCondLst>
                      <p:childTnLst>
                        <p:par>
                          <p:cTn fill="hold" id="68">
                            <p:stCondLst>
                              <p:cond delay="0"/>
                            </p:stCondLst>
                            <p:childTnLst>
                              <p:par>
                                <p:cTn fill="hold" id="69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71"/>
                                        <p:tgtEl>
                                          <p:spTgt spid="-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>
                      <p:stCondLst>
                        <p:cond delay="indefinite"/>
                      </p:stCondLst>
                      <p:childTnLst>
                        <p:par>
                          <p:cTn fill="hold" id="73">
                            <p:stCondLst>
                              <p:cond delay="0"/>
                            </p:stCondLst>
                            <p:childTnLst>
                              <p:par>
                                <p:cTn fill="hold" id="74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76"/>
                                        <p:tgtEl>
                                          <p:spTgt spid="-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7">
                      <p:stCondLst>
                        <p:cond delay="indefinite"/>
                      </p:stCondLst>
                      <p:childTnLst>
                        <p:par>
                          <p:cTn fill="hold" id="78">
                            <p:stCondLst>
                              <p:cond delay="0"/>
                            </p:stCondLst>
                            <p:childTnLst>
                              <p:par>
                                <p:cTn fill="hold" id="79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dur="500" id="81"/>
                                        <p:tgtEl>
                                          <p:spTgt spid="-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TextShape 1"/>
          <p:cNvSpPr txBox="1"/>
          <p:nvPr/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Литература</a:t>
            </a:r>
            <a:endParaRPr/>
          </a:p>
        </p:txBody>
      </p:sp>
      <p:sp>
        <p:nvSpPr>
          <p:cNvPr id="613" name="TextShape 2"/>
          <p:cNvSpPr txBox="1"/>
          <p:nvPr/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Берков, А.В. и др. Самое полное издание типовых вариантов реальных заданий ЕГЭ 2010, Физика [Текст]: учебное пособие для выпускников. ср. учеб. заведений   / А.В. Берков, В.А. Грибов. – ООО "Издательство Астрель", 2009. – 160 с.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Касьянов, В.А. Физика, 11 класс [Текст]: учебник для общеобразовательных школ / В.А. Касьянов. – ООО "Дрофа", 2004. – 116 с.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Мякишев, Г.Я. и др. Физика. 11 класс  [Текст]: учебник для общеобразовательных школ   / учебник для общеобразовательных школ Г.Я. Мякишев, Б.Б. Буховцев. –" Просвещение ", 2009. – 166 с.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Федеральный институт педагогических измерений. Контрольные измерительные материалы (КИМ) Физика //[Электронный ресурс]// 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1"/>
              </a:rPr>
              <a:t>http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2"/>
              </a:rPr>
              <a:t>://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3"/>
              </a:rPr>
              <a:t>fipi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4"/>
              </a:rPr>
              <a:t>.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5"/>
              </a:rPr>
              <a:t>ru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6"/>
              </a:rPr>
              <a:t>/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7"/>
              </a:rPr>
              <a:t>view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8"/>
              </a:rPr>
              <a:t>/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9"/>
              </a:rPr>
              <a:t>sections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10"/>
              </a:rPr>
              <a:t>/92/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11"/>
              </a:rPr>
              <a:t>docs</a:t>
            </a:r>
            <a:r>
              <a:rPr lang="ru-RU" sz="3200" u="sng">
                <a:solidFill>
                  <a:srgbClr val="8dc765"/>
                </a:solidFill>
                <a:latin typeface="Gill Sans MT"/>
                <a:hlinkClick r:id="rId12"/>
              </a:rPr>
              <a:t>/</a:t>
            </a:r>
            <a:r>
              <a:rPr lang="ru-RU" sz="3200">
                <a:solidFill>
                  <a:srgbClr val="000000"/>
                </a:solidFill>
                <a:latin typeface="Gill Sans MT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TextShape 1"/>
          <p:cNvSpPr txBox="1"/>
          <p:nvPr/>
        </p:nvSpPr>
        <p:spPr>
          <a:xfrm>
            <a:off x="5429160" y="214200"/>
            <a:ext cx="3714480" cy="6214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2100">
                <a:solidFill>
                  <a:srgbClr val="572314"/>
                </a:solidFill>
                <a:latin typeface="Gill Sans MT"/>
              </a:rPr>
              <a:t>Перемещением </a:t>
            </a:r>
            <a:r>
              <a:rPr lang="ru-RU" sz="2100">
                <a:solidFill>
                  <a:srgbClr val="572314"/>
                </a:solidFill>
                <a:latin typeface="Gill Sans MT"/>
              </a:rPr>
              <a:t>тела называют направленный отрезок прямой, соединяющий начальное положение тела с его последующим положением. 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Перемещение есть </a:t>
            </a:r>
            <a:r>
              <a:rPr b="1" lang="ru-RU" sz="2100">
                <a:solidFill>
                  <a:srgbClr val="ff0000"/>
                </a:solidFill>
                <a:latin typeface="Gill Sans MT"/>
              </a:rPr>
              <a:t>векторная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 величина.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Пройденный путь </a:t>
            </a:r>
            <a:r>
              <a:rPr b="1" i="1" lang="ru-RU" sz="2100">
                <a:solidFill>
                  <a:srgbClr val="572314"/>
                </a:solidFill>
                <a:latin typeface="Gill Sans MT"/>
              </a:rPr>
              <a:t>l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 </a:t>
            </a:r>
            <a:r>
              <a:rPr lang="ru-RU" sz="2100">
                <a:solidFill>
                  <a:srgbClr val="572314"/>
                </a:solidFill>
                <a:latin typeface="Gill Sans MT"/>
              </a:rPr>
              <a:t>равен длине дуги траектории, пройденной телом за некоторое время t. </a:t>
            </a:r>
            <a:r>
              <a:rPr lang="ru-RU" sz="21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Путь – </a:t>
            </a:r>
            <a:r>
              <a:rPr b="1" lang="ru-RU" sz="2100">
                <a:solidFill>
                  <a:srgbClr val="ff0000"/>
                </a:solidFill>
                <a:latin typeface="Gill Sans MT"/>
              </a:rPr>
              <a:t>скалярная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 величина.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endParaRPr/>
          </a:p>
        </p:txBody>
      </p:sp>
      <p:sp>
        <p:nvSpPr>
          <p:cNvPr id="379" name="TextShape 2"/>
          <p:cNvSpPr txBox="1"/>
          <p:nvPr/>
        </p:nvSpPr>
        <p:spPr>
          <a:xfrm>
            <a:off x="838080" y="4800600"/>
            <a:ext cx="4419360" cy="76176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1400">
                <a:solidFill>
                  <a:srgbClr val="000000"/>
                </a:solidFill>
                <a:latin typeface="Gill Sans MT"/>
              </a:rPr>
              <a:t>Пройденный путь </a:t>
            </a:r>
            <a:r>
              <a:rPr b="1" i="1" lang="ru-RU" sz="1400">
                <a:solidFill>
                  <a:srgbClr val="000000"/>
                </a:solidFill>
                <a:latin typeface="Gill Sans MT"/>
              </a:rPr>
              <a:t>l</a:t>
            </a:r>
            <a:r>
              <a:rPr b="1" lang="ru-RU" sz="1400">
                <a:solidFill>
                  <a:srgbClr val="000000"/>
                </a:solidFill>
                <a:latin typeface="Gill Sans MT"/>
              </a:rPr>
              <a:t> и вектор перемещения при криволинейном движении тела. </a:t>
            </a:r>
            <a:endParaRPr/>
          </a:p>
          <a:p>
            <a:pPr algn="ctr">
              <a:lnSpc>
                <a:spcPct val="100000"/>
              </a:lnSpc>
            </a:pPr>
            <a:r>
              <a:rPr b="1" i="1" lang="ru-RU" sz="1400">
                <a:solidFill>
                  <a:srgbClr val="000000"/>
                </a:solidFill>
                <a:latin typeface="Gill Sans MT"/>
              </a:rPr>
              <a:t>a</a:t>
            </a:r>
            <a:r>
              <a:rPr b="1" lang="ru-RU" sz="1400">
                <a:solidFill>
                  <a:srgbClr val="000000"/>
                </a:solidFill>
                <a:latin typeface="Gill Sans MT"/>
              </a:rPr>
              <a:t> и </a:t>
            </a:r>
            <a:r>
              <a:rPr b="1" i="1" lang="ru-RU" sz="1400">
                <a:solidFill>
                  <a:srgbClr val="000000"/>
                </a:solidFill>
                <a:latin typeface="Gill Sans MT"/>
              </a:rPr>
              <a:t>b</a:t>
            </a:r>
            <a:r>
              <a:rPr b="1" lang="ru-RU" sz="1400">
                <a:solidFill>
                  <a:srgbClr val="000000"/>
                </a:solidFill>
                <a:latin typeface="Gill Sans MT"/>
              </a:rPr>
              <a:t> – начальная и конечная точки пути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TextShape 1"/>
          <p:cNvSpPr txBox="1"/>
          <p:nvPr/>
        </p:nvSpPr>
        <p:spPr>
          <a:xfrm>
            <a:off x="5886720" y="785880"/>
            <a:ext cx="2742840" cy="51433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100">
                <a:solidFill>
                  <a:srgbClr val="c00000"/>
                </a:solidFill>
                <a:latin typeface="Gill Sans MT"/>
              </a:rPr>
              <a:t>Средняя скорость 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– есть отношение пройденного пути ко времени движения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r>
              <a:rPr b="1" lang="ru-RU" sz="2100">
                <a:solidFill>
                  <a:srgbClr val="c00000"/>
                </a:solidFill>
                <a:latin typeface="Gill Sans MT"/>
              </a:rPr>
              <a:t>Мгновенная скорость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 определяется как предел, к которому стремится средняя скорость на бесконечно малом промежутке времени Δt;</a:t>
            </a:r>
            <a:r>
              <a:rPr b="1" lang="ru-RU" sz="2100">
                <a:solidFill>
                  <a:srgbClr val="572314"/>
                </a:solidFill>
                <a:latin typeface="Gill Sans MT"/>
              </a:rPr>
              <a:t>
</a:t>
            </a:r>
            <a:endParaRPr/>
          </a:p>
        </p:txBody>
      </p:sp>
      <p:sp>
        <p:nvSpPr>
          <p:cNvPr id="381" name="TextShape 2"/>
          <p:cNvSpPr txBox="1"/>
          <p:nvPr/>
        </p:nvSpPr>
        <p:spPr>
          <a:xfrm>
            <a:off x="838080" y="4800600"/>
            <a:ext cx="4419360" cy="7617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ts val="564"/>
              </a:lnSpc>
            </a:pPr>
            <a:r>
              <a:rPr lang="ru-RU" sz="1400">
                <a:solidFill>
                  <a:srgbClr val="000000"/>
                </a:solidFill>
                <a:latin typeface="Gill Sans MT"/>
              </a:rPr>
              <a:t>Средняя и мгновенная скорости. </a:t>
            </a:r>
            <a:endParaRPr/>
          </a:p>
          <a:p>
            <a:pPr>
              <a:lnSpc>
                <a:spcPts val="564"/>
              </a:lnSpc>
            </a:pPr>
            <a:r>
              <a:rPr lang="ru-RU" sz="1400">
                <a:solidFill>
                  <a:srgbClr val="000000"/>
                </a:solidFill>
                <a:latin typeface="Gill Sans MT"/>
              </a:rPr>
              <a:t>                       –    </a:t>
            </a:r>
            <a:r>
              <a:rPr lang="ru-RU" sz="1400">
                <a:solidFill>
                  <a:srgbClr val="000000"/>
                </a:solidFill>
                <a:latin typeface="Gill Sans MT"/>
              </a:rPr>
              <a:t>перемещения за времена </a:t>
            </a:r>
            <a:endParaRPr/>
          </a:p>
          <a:p>
            <a:pPr>
              <a:lnSpc>
                <a:spcPts val="564"/>
              </a:lnSpc>
            </a:pPr>
            <a:r>
              <a:rPr lang="ru-RU" sz="1400">
                <a:solidFill>
                  <a:srgbClr val="000000"/>
                </a:solidFill>
                <a:latin typeface="Gill Sans MT"/>
              </a:rPr>
              <a:t>соответственно. При t → 0 </a:t>
            </a:r>
            <a:endParaRPr/>
          </a:p>
        </p:txBody>
      </p:sp>
      <p:pic>
        <p:nvPicPr>
          <p:cNvPr descr="" id="382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5786280" y="5643720"/>
            <a:ext cx="3043800" cy="856800"/>
          </a:xfrm>
          <a:prstGeom prst="rect">
            <a:avLst/>
          </a:prstGeom>
          <a:ln>
            <a:noFill/>
          </a:ln>
        </p:spPr>
      </p:pic>
      <p:pic>
        <p:nvPicPr>
          <p:cNvPr descr="" id="383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928800" y="5036400"/>
            <a:ext cx="1071360" cy="267480"/>
          </a:xfrm>
          <a:prstGeom prst="rect">
            <a:avLst/>
          </a:prstGeom>
          <a:ln w="9360">
            <a:noFill/>
          </a:ln>
        </p:spPr>
      </p:pic>
      <p:pic>
        <p:nvPicPr>
          <p:cNvPr descr="" id="384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4286160" y="5072040"/>
            <a:ext cx="928440" cy="236520"/>
          </a:xfrm>
          <a:prstGeom prst="rect">
            <a:avLst/>
          </a:prstGeom>
          <a:ln w="9360">
            <a:noFill/>
          </a:ln>
        </p:spPr>
      </p:pic>
      <p:pic>
        <p:nvPicPr>
          <p:cNvPr descr="" id="385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2571840" y="5261400"/>
            <a:ext cx="999720" cy="323640"/>
          </a:xfrm>
          <a:prstGeom prst="rect">
            <a:avLst/>
          </a:prstGeom>
          <a:ln w="9360">
            <a:noFill/>
          </a:ln>
        </p:spPr>
      </p:pic>
      <p:sp>
        <p:nvSpPr>
          <p:cNvPr id="386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87" name="CustomShape 4"/>
          <p:cNvSpPr/>
          <p:nvPr/>
        </p:nvSpPr>
        <p:spPr>
          <a:xfrm>
            <a:off x="1214280" y="142920"/>
            <a:ext cx="357156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ru-RU" sz="3600">
                <a:solidFill>
                  <a:srgbClr val="000000"/>
                </a:solidFill>
                <a:latin typeface="Gill Sans MT"/>
              </a:rPr>
              <a:t>СКОРОСТЬ:</a:t>
            </a:r>
            <a:endParaRPr/>
          </a:p>
        </p:txBody>
      </p:sp>
    </p:spTree>
  </p:cSld>
  <p:timing>
    <p:tnLst>
      <p:par>
        <p:cTn dur="indefinite" id="82" nodeType="tmRoot" restart="never">
          <p:childTnLst>
            <p:seq>
              <p:cTn dur="indefinite" id="83" nodeType="mainSeq">
                <p:childTnLst>
                  <p:par>
                    <p:cTn fill="hold" id="84">
                      <p:stCondLst>
                        <p:cond delay="indefinite"/>
                      </p:stCondLst>
                      <p:childTnLst>
                        <p:par>
                          <p:cTn fill="hold" id="85">
                            <p:stCondLst>
                              <p:cond delay="0"/>
                            </p:stCondLst>
                            <p:childTnLst>
                              <p:par>
                                <p:cTn fill="hold" id="8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88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89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0">
                      <p:stCondLst>
                        <p:cond delay="indefinite"/>
                      </p:stCondLst>
                      <p:childTnLst>
                        <p:par>
                          <p:cTn fill="hold" id="91">
                            <p:stCondLst>
                              <p:cond delay="0"/>
                            </p:stCondLst>
                            <p:childTnLst>
                              <p:par>
                                <p:cTn fill="hold" id="9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94"/>
                                        <p:tgtEl>
                                          <p:spTgt spid="-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95"/>
                                        <p:tgtEl>
                                          <p:spTgt spid="-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6">
                      <p:stCondLst>
                        <p:cond delay="indefinite"/>
                      </p:stCondLst>
                      <p:childTnLst>
                        <p:par>
                          <p:cTn fill="hold" id="97">
                            <p:stCondLst>
                              <p:cond delay="0"/>
                            </p:stCondLst>
                            <p:childTnLst>
                              <p:par>
                                <p:cTn fill="hold" id="9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00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01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TextShape 1"/>
          <p:cNvSpPr txBox="1"/>
          <p:nvPr/>
        </p:nvSpPr>
        <p:spPr>
          <a:xfrm>
            <a:off x="457200" y="516024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4500">
                <a:solidFill>
                  <a:srgbClr val="572314"/>
                </a:solidFill>
                <a:latin typeface="Gill Sans MT"/>
              </a:rPr>
              <a:t>ВИДЫ ДВИЖЕНИЯ</a:t>
            </a:r>
            <a:endParaRPr/>
          </a:p>
        </p:txBody>
      </p:sp>
      <p:sp>
        <p:nvSpPr>
          <p:cNvPr id="389" name="TextShape 2"/>
          <p:cNvSpPr txBox="1"/>
          <p:nvPr/>
        </p:nvSpPr>
        <p:spPr>
          <a:xfrm>
            <a:off x="457200" y="328320"/>
            <a:ext cx="4023000" cy="6397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i="1" lang="ru-RU" sz="1900">
                <a:solidFill>
                  <a:srgbClr val="000000"/>
                </a:solidFill>
                <a:latin typeface="Gill Sans MT"/>
              </a:rPr>
              <a:t>Прямолинейное </a:t>
            </a:r>
            <a:r>
              <a:rPr b="1" i="1" lang="ru-RU" sz="1900">
                <a:solidFill>
                  <a:srgbClr val="ff0000"/>
                </a:solidFill>
                <a:latin typeface="Gill Sans MT"/>
              </a:rPr>
              <a:t>равномерное</a:t>
            </a:r>
            <a:r>
              <a:rPr b="1" i="1" lang="ru-RU" sz="1900">
                <a:solidFill>
                  <a:srgbClr val="000000"/>
                </a:solidFill>
                <a:latin typeface="Gill Sans MT"/>
              </a:rPr>
              <a:t> движение</a:t>
            </a:r>
            <a:endParaRPr/>
          </a:p>
        </p:txBody>
      </p:sp>
      <p:sp>
        <p:nvSpPr>
          <p:cNvPr id="390" name="TextShape 3"/>
          <p:cNvSpPr txBox="1"/>
          <p:nvPr/>
        </p:nvSpPr>
        <p:spPr>
          <a:xfrm>
            <a:off x="4663440" y="328320"/>
            <a:ext cx="4023000" cy="6397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i="1" lang="ru-RU" sz="1900">
                <a:solidFill>
                  <a:srgbClr val="000000"/>
                </a:solidFill>
                <a:latin typeface="Gill Sans MT"/>
              </a:rPr>
              <a:t>Прямолинейное </a:t>
            </a:r>
            <a:r>
              <a:rPr b="1" i="1" lang="ru-RU" sz="1900">
                <a:solidFill>
                  <a:srgbClr val="ff0000"/>
                </a:solidFill>
                <a:latin typeface="Gill Sans MT"/>
              </a:rPr>
              <a:t>равнопеременное</a:t>
            </a:r>
            <a:r>
              <a:rPr b="1" i="1" lang="ru-RU" sz="1900">
                <a:solidFill>
                  <a:srgbClr val="000000"/>
                </a:solidFill>
                <a:latin typeface="Gill Sans MT"/>
              </a:rPr>
              <a:t> движение</a:t>
            </a:r>
            <a:endParaRPr/>
          </a:p>
        </p:txBody>
      </p:sp>
      <p:pic>
        <p:nvPicPr>
          <p:cNvPr descr="" id="39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071360" y="1071720"/>
            <a:ext cx="2714400" cy="2939400"/>
          </a:xfrm>
          <a:prstGeom prst="rect">
            <a:avLst/>
          </a:prstGeom>
          <a:ln w="9360">
            <a:noFill/>
          </a:ln>
        </p:spPr>
      </p:pic>
      <p:sp>
        <p:nvSpPr>
          <p:cNvPr id="392" name="CustomShape 4"/>
          <p:cNvSpPr/>
          <p:nvPr/>
        </p:nvSpPr>
        <p:spPr>
          <a:xfrm>
            <a:off x="500040" y="4071960"/>
            <a:ext cx="392868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Закон прямолинейного </a:t>
            </a:r>
            <a:r>
              <a:rPr b="1" lang="ru-RU">
                <a:solidFill>
                  <a:srgbClr val="ff0000"/>
                </a:solidFill>
                <a:latin typeface="Gill Sans MT"/>
              </a:rPr>
              <a:t>равномерного</a:t>
            </a:r>
            <a:r>
              <a:rPr lang="ru-RU">
                <a:solidFill>
                  <a:srgbClr val="000000"/>
                </a:solidFill>
                <a:latin typeface="Gill Sans MT"/>
              </a:rPr>
              <a:t> движения</a:t>
            </a:r>
            <a:endParaRPr/>
          </a:p>
        </p:txBody>
      </p:sp>
      <p:sp>
        <p:nvSpPr>
          <p:cNvPr id="393" name="CustomShape 5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94" name="CustomShape 6"/>
          <p:cNvSpPr/>
          <p:nvPr/>
        </p:nvSpPr>
        <p:spPr>
          <a:xfrm>
            <a:off x="4286160" y="4074480"/>
            <a:ext cx="3714480" cy="64080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Закон прямолинейного 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ff0000"/>
                </a:solidFill>
                <a:latin typeface="Gill Sans MT"/>
              </a:rPr>
              <a:t>равноускоренного</a:t>
            </a:r>
            <a:r>
              <a:rPr lang="ru-RU">
                <a:solidFill>
                  <a:srgbClr val="000000"/>
                </a:solidFill>
                <a:latin typeface="Gill Sans MT"/>
              </a:rPr>
              <a:t> движения </a:t>
            </a:r>
            <a:endParaRPr/>
          </a:p>
        </p:txBody>
      </p:sp>
      <p:sp>
        <p:nvSpPr>
          <p:cNvPr id="395" name="CustomShape 7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396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5286240" y="1143000"/>
            <a:ext cx="2857320" cy="284580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TextShape 1"/>
          <p:cNvSpPr txBox="1"/>
          <p:nvPr/>
        </p:nvSpPr>
        <p:spPr>
          <a:xfrm>
            <a:off x="457200" y="516024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4500">
                <a:solidFill>
                  <a:srgbClr val="572314"/>
                </a:solidFill>
                <a:latin typeface="Gill Sans MT"/>
              </a:rPr>
              <a:t>ВИДЫ ДВИЖЕНИЯ</a:t>
            </a:r>
            <a:endParaRPr/>
          </a:p>
        </p:txBody>
      </p:sp>
      <p:sp>
        <p:nvSpPr>
          <p:cNvPr id="398" name="TextShape 2"/>
          <p:cNvSpPr txBox="1"/>
          <p:nvPr/>
        </p:nvSpPr>
        <p:spPr>
          <a:xfrm>
            <a:off x="457200" y="328320"/>
            <a:ext cx="4023000" cy="6397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i="1" lang="ru-RU" sz="1900">
                <a:solidFill>
                  <a:srgbClr val="000000"/>
                </a:solidFill>
                <a:latin typeface="Gill Sans MT"/>
              </a:rPr>
              <a:t>Прямолинейное </a:t>
            </a:r>
            <a:r>
              <a:rPr b="1" i="1" lang="ru-RU" sz="1900">
                <a:solidFill>
                  <a:srgbClr val="c00000"/>
                </a:solidFill>
                <a:latin typeface="Gill Sans MT"/>
              </a:rPr>
              <a:t>равномерное</a:t>
            </a:r>
            <a:r>
              <a:rPr b="1" i="1" lang="ru-RU" sz="1900">
                <a:solidFill>
                  <a:srgbClr val="000000"/>
                </a:solidFill>
                <a:latin typeface="Gill Sans MT"/>
              </a:rPr>
              <a:t> движение</a:t>
            </a:r>
            <a:endParaRPr/>
          </a:p>
        </p:txBody>
      </p:sp>
      <p:sp>
        <p:nvSpPr>
          <p:cNvPr id="399" name="TextShape 3"/>
          <p:cNvSpPr txBox="1"/>
          <p:nvPr/>
        </p:nvSpPr>
        <p:spPr>
          <a:xfrm>
            <a:off x="4663440" y="328320"/>
            <a:ext cx="4023000" cy="6397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i="1" lang="ru-RU" sz="1900">
                <a:solidFill>
                  <a:srgbClr val="000000"/>
                </a:solidFill>
                <a:latin typeface="Gill Sans MT"/>
              </a:rPr>
              <a:t>Прямолинейное </a:t>
            </a:r>
            <a:r>
              <a:rPr b="1" i="1" lang="ru-RU" sz="1900">
                <a:solidFill>
                  <a:srgbClr val="c00000"/>
                </a:solidFill>
                <a:latin typeface="Gill Sans MT"/>
              </a:rPr>
              <a:t>равнопеременное </a:t>
            </a:r>
            <a:r>
              <a:rPr b="1" i="1" lang="ru-RU" sz="1900">
                <a:solidFill>
                  <a:srgbClr val="000000"/>
                </a:solidFill>
                <a:latin typeface="Gill Sans MT"/>
              </a:rPr>
              <a:t>движение</a:t>
            </a:r>
            <a:endParaRPr/>
          </a:p>
        </p:txBody>
      </p:sp>
      <p:sp>
        <p:nvSpPr>
          <p:cNvPr id="400" name="CustomShape 4"/>
          <p:cNvSpPr/>
          <p:nvPr/>
        </p:nvSpPr>
        <p:spPr>
          <a:xfrm>
            <a:off x="2357280" y="928800"/>
            <a:ext cx="1999800" cy="5169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c00000"/>
                </a:solidFill>
                <a:latin typeface="Gill Sans MT"/>
              </a:rPr>
              <a:t>Ускорение</a:t>
            </a:r>
            <a:endParaRPr/>
          </a:p>
        </p:txBody>
      </p:sp>
      <p:sp>
        <p:nvSpPr>
          <p:cNvPr id="401" name="CustomShape 5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402" name="CustomShape 6"/>
          <p:cNvSpPr/>
          <p:nvPr/>
        </p:nvSpPr>
        <p:spPr>
          <a:xfrm>
            <a:off x="6786720" y="930600"/>
            <a:ext cx="1928520" cy="518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lang="ru-RU" sz="2800">
                <a:solidFill>
                  <a:srgbClr val="c00000"/>
                </a:solidFill>
                <a:latin typeface="Gill Sans MT"/>
              </a:rPr>
              <a:t>Ускорение</a:t>
            </a:r>
            <a:endParaRPr/>
          </a:p>
        </p:txBody>
      </p:sp>
      <p:sp>
        <p:nvSpPr>
          <p:cNvPr id="403" name="CustomShape 7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404" name="CustomShape 8"/>
          <p:cNvSpPr/>
          <p:nvPr/>
        </p:nvSpPr>
        <p:spPr>
          <a:xfrm>
            <a:off x="4786200" y="2286000"/>
            <a:ext cx="3571560" cy="1080"/>
          </a:xfrm>
          <a:prstGeom prst="straightConnector1">
            <a:avLst/>
          </a:prstGeom>
          <a:noFill/>
          <a:ln w="28440">
            <a:solidFill>
              <a:srgbClr val="232d46"/>
            </a:solidFill>
            <a:round/>
            <a:tailEnd len="med" type="arrow" w="med"/>
          </a:ln>
        </p:spPr>
      </p:sp>
      <p:sp>
        <p:nvSpPr>
          <p:cNvPr id="405" name="CustomShape 9"/>
          <p:cNvSpPr/>
          <p:nvPr/>
        </p:nvSpPr>
        <p:spPr>
          <a:xfrm flipH="1" flipV="1" rot="5400000">
            <a:off x="3572280" y="2284560"/>
            <a:ext cx="2857320" cy="1080"/>
          </a:xfrm>
          <a:prstGeom prst="straightConnector1">
            <a:avLst/>
          </a:prstGeom>
          <a:noFill/>
          <a:ln w="28440">
            <a:solidFill>
              <a:srgbClr val="000000"/>
            </a:solidFill>
            <a:round/>
            <a:tailEnd len="med" type="arrow" w="med"/>
          </a:ln>
        </p:spPr>
      </p:sp>
      <p:sp>
        <p:nvSpPr>
          <p:cNvPr id="406" name="CustomShape 10"/>
          <p:cNvSpPr/>
          <p:nvPr/>
        </p:nvSpPr>
        <p:spPr>
          <a:xfrm>
            <a:off x="8286840" y="1928880"/>
            <a:ext cx="49968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t,с</a:t>
            </a:r>
            <a:endParaRPr/>
          </a:p>
        </p:txBody>
      </p:sp>
      <p:sp>
        <p:nvSpPr>
          <p:cNvPr id="407" name="CustomShape 11"/>
          <p:cNvSpPr/>
          <p:nvPr/>
        </p:nvSpPr>
        <p:spPr>
          <a:xfrm flipH="1" flipV="1" rot="5400000">
            <a:off x="-499680" y="2284560"/>
            <a:ext cx="2857320" cy="1080"/>
          </a:xfrm>
          <a:prstGeom prst="straightConnector1">
            <a:avLst/>
          </a:prstGeom>
          <a:noFill/>
          <a:ln w="28440">
            <a:solidFill>
              <a:srgbClr val="000000"/>
            </a:solidFill>
            <a:round/>
            <a:tailEnd len="med" type="arrow" w="med"/>
          </a:ln>
        </p:spPr>
      </p:sp>
      <p:sp>
        <p:nvSpPr>
          <p:cNvPr id="408" name="CustomShape 12"/>
          <p:cNvSpPr/>
          <p:nvPr/>
        </p:nvSpPr>
        <p:spPr>
          <a:xfrm>
            <a:off x="785880" y="2286000"/>
            <a:ext cx="3571560" cy="1080"/>
          </a:xfrm>
          <a:prstGeom prst="straightConnector1">
            <a:avLst/>
          </a:prstGeom>
          <a:noFill/>
          <a:ln w="28440">
            <a:solidFill>
              <a:srgbClr val="232d46"/>
            </a:solidFill>
            <a:round/>
            <a:tailEnd len="med" type="arrow" w="med"/>
          </a:ln>
        </p:spPr>
      </p:sp>
      <p:sp>
        <p:nvSpPr>
          <p:cNvPr id="409" name="CustomShape 13"/>
          <p:cNvSpPr/>
          <p:nvPr/>
        </p:nvSpPr>
        <p:spPr>
          <a:xfrm>
            <a:off x="4000320" y="1857240"/>
            <a:ext cx="49968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t,с</a:t>
            </a:r>
            <a:endParaRPr/>
          </a:p>
        </p:txBody>
      </p:sp>
      <p:sp>
        <p:nvSpPr>
          <p:cNvPr id="410" name="CustomShape 14"/>
          <p:cNvSpPr/>
          <p:nvPr/>
        </p:nvSpPr>
        <p:spPr>
          <a:xfrm>
            <a:off x="642960" y="1928880"/>
            <a:ext cx="49968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0</a:t>
            </a:r>
            <a:endParaRPr/>
          </a:p>
        </p:txBody>
      </p:sp>
      <p:sp>
        <p:nvSpPr>
          <p:cNvPr id="411" name="CustomShape 15"/>
          <p:cNvSpPr/>
          <p:nvPr/>
        </p:nvSpPr>
        <p:spPr>
          <a:xfrm>
            <a:off x="4714920" y="1928880"/>
            <a:ext cx="49968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Gill Sans MT"/>
              </a:rPr>
              <a:t>0</a:t>
            </a:r>
            <a:endParaRPr/>
          </a:p>
        </p:txBody>
      </p:sp>
      <p:sp>
        <p:nvSpPr>
          <p:cNvPr id="412" name="CustomShape 16"/>
          <p:cNvSpPr/>
          <p:nvPr/>
        </p:nvSpPr>
        <p:spPr>
          <a:xfrm>
            <a:off x="357120" y="642960"/>
            <a:ext cx="7855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а, м/с</a:t>
            </a:r>
            <a:r>
              <a:rPr b="1" baseline="30000" i="1" lang="ru-RU">
                <a:solidFill>
                  <a:srgbClr val="000000"/>
                </a:solidFill>
                <a:latin typeface="Gill Sans MT"/>
              </a:rPr>
              <a:t>2</a:t>
            </a:r>
            <a:endParaRPr/>
          </a:p>
        </p:txBody>
      </p:sp>
      <p:sp>
        <p:nvSpPr>
          <p:cNvPr id="413" name="CustomShape 17"/>
          <p:cNvSpPr/>
          <p:nvPr/>
        </p:nvSpPr>
        <p:spPr>
          <a:xfrm>
            <a:off x="4429080" y="714240"/>
            <a:ext cx="7855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а, м/с</a:t>
            </a:r>
            <a:r>
              <a:rPr b="1" baseline="30000" i="1" lang="ru-RU">
                <a:solidFill>
                  <a:srgbClr val="000000"/>
                </a:solidFill>
                <a:latin typeface="Gill Sans MT"/>
              </a:rPr>
              <a:t>2</a:t>
            </a:r>
            <a:endParaRPr/>
          </a:p>
        </p:txBody>
      </p:sp>
      <p:sp>
        <p:nvSpPr>
          <p:cNvPr id="414" name="Line 18"/>
          <p:cNvSpPr/>
          <p:nvPr/>
        </p:nvSpPr>
        <p:spPr>
          <a:xfrm flipV="1">
            <a:off x="892800" y="2285640"/>
            <a:ext cx="2464560" cy="12240"/>
          </a:xfrm>
          <a:prstGeom prst="line">
            <a:avLst/>
          </a:prstGeom>
          <a:ln w="76320">
            <a:solidFill>
              <a:srgbClr val="c00000"/>
            </a:solidFill>
            <a:round/>
          </a:ln>
        </p:spPr>
      </p:sp>
      <p:sp>
        <p:nvSpPr>
          <p:cNvPr id="415" name="Line 19"/>
          <p:cNvSpPr/>
          <p:nvPr/>
        </p:nvSpPr>
        <p:spPr>
          <a:xfrm flipV="1">
            <a:off x="5000400" y="1571400"/>
            <a:ext cx="2464560" cy="12240"/>
          </a:xfrm>
          <a:prstGeom prst="line">
            <a:avLst/>
          </a:prstGeom>
          <a:ln w="76320">
            <a:solidFill>
              <a:srgbClr val="c00000"/>
            </a:solidFill>
            <a:round/>
          </a:ln>
        </p:spPr>
      </p:sp>
      <p:sp>
        <p:nvSpPr>
          <p:cNvPr id="416" name="Line 20"/>
          <p:cNvSpPr/>
          <p:nvPr/>
        </p:nvSpPr>
        <p:spPr>
          <a:xfrm flipV="1">
            <a:off x="5000400" y="3214440"/>
            <a:ext cx="2464560" cy="12240"/>
          </a:xfrm>
          <a:prstGeom prst="line">
            <a:avLst/>
          </a:prstGeom>
          <a:ln w="76320">
            <a:solidFill>
              <a:srgbClr val="c00000"/>
            </a:solidFill>
            <a:round/>
          </a:ln>
        </p:spPr>
      </p:sp>
      <p:sp>
        <p:nvSpPr>
          <p:cNvPr id="417" name="CustomShape 21"/>
          <p:cNvSpPr/>
          <p:nvPr/>
        </p:nvSpPr>
        <p:spPr>
          <a:xfrm>
            <a:off x="5715000" y="1071720"/>
            <a:ext cx="7855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а &gt; 0</a:t>
            </a:r>
            <a:endParaRPr/>
          </a:p>
        </p:txBody>
      </p:sp>
      <p:sp>
        <p:nvSpPr>
          <p:cNvPr id="418" name="CustomShape 22"/>
          <p:cNvSpPr/>
          <p:nvPr/>
        </p:nvSpPr>
        <p:spPr>
          <a:xfrm>
            <a:off x="5857920" y="2786040"/>
            <a:ext cx="7855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i="1" lang="ru-RU">
                <a:solidFill>
                  <a:srgbClr val="000000"/>
                </a:solidFill>
                <a:latin typeface="Gill Sans MT"/>
              </a:rPr>
              <a:t>а &lt; 0</a:t>
            </a:r>
            <a:endParaRPr/>
          </a:p>
        </p:txBody>
      </p:sp>
      <p:sp>
        <p:nvSpPr>
          <p:cNvPr id="419" name="CustomShape 2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420" name="Picture 6"/>
          <p:cNvPicPr/>
          <p:nvPr/>
        </p:nvPicPr>
        <p:blipFill>
          <a:blip r:embed="rId1"/>
          <a:stretch>
            <a:fillRect/>
          </a:stretch>
        </p:blipFill>
        <p:spPr>
          <a:xfrm>
            <a:off x="5357880" y="4500720"/>
            <a:ext cx="1785600" cy="910800"/>
          </a:xfrm>
          <a:prstGeom prst="rect">
            <a:avLst/>
          </a:prstGeom>
          <a:ln w="9360">
            <a:noFill/>
          </a:ln>
        </p:spPr>
      </p:pic>
      <p:pic>
        <p:nvPicPr>
          <p:cNvPr descr="" id="421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2000160" y="4572000"/>
            <a:ext cx="1428480" cy="72576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TextShape 1"/>
          <p:cNvSpPr txBox="1"/>
          <p:nvPr/>
        </p:nvSpPr>
        <p:spPr>
          <a:xfrm>
            <a:off x="457200" y="516024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4500">
                <a:solidFill>
                  <a:srgbClr val="572314"/>
                </a:solidFill>
                <a:latin typeface="Gill Sans MT"/>
              </a:rPr>
              <a:t>ВИДЫ ДВИЖЕНИЯ</a:t>
            </a:r>
            <a:endParaRPr/>
          </a:p>
        </p:txBody>
      </p:sp>
      <p:sp>
        <p:nvSpPr>
          <p:cNvPr id="423" name="TextShape 2"/>
          <p:cNvSpPr txBox="1"/>
          <p:nvPr/>
        </p:nvSpPr>
        <p:spPr>
          <a:xfrm>
            <a:off x="457200" y="328320"/>
            <a:ext cx="4023000" cy="6397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i="1" lang="ru-RU" sz="1900">
                <a:solidFill>
                  <a:srgbClr val="000000"/>
                </a:solidFill>
                <a:latin typeface="Gill Sans MT"/>
              </a:rPr>
              <a:t>Прямолинейное </a:t>
            </a:r>
            <a:r>
              <a:rPr b="1" i="1" lang="ru-RU" sz="1900">
                <a:solidFill>
                  <a:srgbClr val="c00000"/>
                </a:solidFill>
                <a:latin typeface="Gill Sans MT"/>
              </a:rPr>
              <a:t>равномерное</a:t>
            </a:r>
            <a:r>
              <a:rPr b="1" i="1" lang="ru-RU" sz="1900">
                <a:solidFill>
                  <a:srgbClr val="000000"/>
                </a:solidFill>
                <a:latin typeface="Gill Sans MT"/>
              </a:rPr>
              <a:t> движение</a:t>
            </a:r>
            <a:endParaRPr/>
          </a:p>
        </p:txBody>
      </p:sp>
      <p:sp>
        <p:nvSpPr>
          <p:cNvPr id="424" name="TextShape 3"/>
          <p:cNvSpPr txBox="1"/>
          <p:nvPr/>
        </p:nvSpPr>
        <p:spPr>
          <a:xfrm>
            <a:off x="4663440" y="328320"/>
            <a:ext cx="4023000" cy="6397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i="1" lang="ru-RU" sz="1900">
                <a:solidFill>
                  <a:srgbClr val="000000"/>
                </a:solidFill>
                <a:latin typeface="Gill Sans MT"/>
              </a:rPr>
              <a:t>Прямолинейное </a:t>
            </a:r>
            <a:r>
              <a:rPr b="1" i="1" lang="ru-RU" sz="1900">
                <a:solidFill>
                  <a:srgbClr val="c00000"/>
                </a:solidFill>
                <a:latin typeface="Gill Sans MT"/>
              </a:rPr>
              <a:t>равнопеременное </a:t>
            </a:r>
            <a:r>
              <a:rPr b="1" i="1" lang="ru-RU" sz="1900">
                <a:solidFill>
                  <a:srgbClr val="000000"/>
                </a:solidFill>
                <a:latin typeface="Gill Sans MT"/>
              </a:rPr>
              <a:t>движение</a:t>
            </a:r>
            <a:endParaRPr/>
          </a:p>
        </p:txBody>
      </p:sp>
      <p:sp>
        <p:nvSpPr>
          <p:cNvPr id="425" name="TextShape 4"/>
          <p:cNvSpPr txBox="1"/>
          <p:nvPr/>
        </p:nvSpPr>
        <p:spPr>
          <a:xfrm>
            <a:off x="457200" y="969480"/>
            <a:ext cx="4023000" cy="41144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b="1" lang="ru-RU" sz="2400">
                <a:solidFill>
                  <a:srgbClr val="b5a989"/>
                </a:solidFill>
                <a:latin typeface="Gill Sans MT"/>
              </a:rPr>
              <a:t>СКОРОСТЬ</a:t>
            </a:r>
            <a:endParaRPr/>
          </a:p>
        </p:txBody>
      </p:sp>
      <p:sp>
        <p:nvSpPr>
          <p:cNvPr id="426" name="TextShape 5"/>
          <p:cNvSpPr txBox="1"/>
          <p:nvPr/>
        </p:nvSpPr>
        <p:spPr>
          <a:xfrm>
            <a:off x="4663440" y="969480"/>
            <a:ext cx="4023000" cy="41144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b="1" lang="ru-RU" sz="2400">
                <a:solidFill>
                  <a:srgbClr val="b5a989"/>
                </a:solidFill>
                <a:latin typeface="Gill Sans MT"/>
              </a:rPr>
              <a:t>СКОРОСТЬ</a:t>
            </a:r>
            <a:endParaRPr/>
          </a:p>
        </p:txBody>
      </p:sp>
      <p:pic>
        <p:nvPicPr>
          <p:cNvPr descr="" id="427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714240" y="1500120"/>
            <a:ext cx="3417480" cy="1928520"/>
          </a:xfrm>
          <a:prstGeom prst="rect">
            <a:avLst/>
          </a:prstGeom>
          <a:ln w="9360">
            <a:noFill/>
          </a:ln>
        </p:spPr>
      </p:pic>
      <p:sp>
        <p:nvSpPr>
          <p:cNvPr id="428" name="CustomShape 6"/>
          <p:cNvSpPr/>
          <p:nvPr/>
        </p:nvSpPr>
        <p:spPr>
          <a:xfrm>
            <a:off x="571320" y="3786120"/>
            <a:ext cx="3571560" cy="1428480"/>
          </a:xfrm>
          <a:prstGeom prst="wedgeRectCallout">
            <a:avLst>
              <a:gd fmla="val 37566" name="adj1"/>
              <a:gd fmla="val -104377" name="adj2"/>
            </a:avLst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2800">
                <a:solidFill>
                  <a:srgbClr val="ffffff"/>
                </a:solidFill>
                <a:latin typeface="Gill Sans MT"/>
              </a:rPr>
              <a:t>V</a:t>
            </a:r>
            <a:r>
              <a:rPr baseline="-25000" lang="ru-RU" sz="2800">
                <a:solidFill>
                  <a:srgbClr val="ffffff"/>
                </a:solidFill>
                <a:latin typeface="Gill Sans MT"/>
              </a:rPr>
              <a:t>1</a:t>
            </a:r>
            <a:r>
              <a:rPr lang="ru-RU" sz="2800">
                <a:solidFill>
                  <a:srgbClr val="ffffff"/>
                </a:solidFill>
                <a:latin typeface="Gill Sans MT"/>
              </a:rPr>
              <a:t> и V</a:t>
            </a:r>
            <a:r>
              <a:rPr baseline="-25000" lang="ru-RU" sz="2800">
                <a:solidFill>
                  <a:srgbClr val="ffffff"/>
                </a:solidFill>
                <a:latin typeface="Gill Sans MT"/>
              </a:rPr>
              <a:t>2</a:t>
            </a:r>
            <a:r>
              <a:rPr lang="ru-RU" sz="2800">
                <a:solidFill>
                  <a:srgbClr val="ffffff"/>
                </a:solidFill>
                <a:latin typeface="Gill Sans MT"/>
              </a:rPr>
              <a:t>  - </a:t>
            </a:r>
            <a:r>
              <a:rPr lang="ru-RU" sz="3200">
                <a:solidFill>
                  <a:srgbClr val="ffffff"/>
                </a:solidFill>
                <a:latin typeface="Gill Sans MT"/>
              </a:rPr>
              <a:t>противоположно направлены</a:t>
            </a:r>
            <a:endParaRPr/>
          </a:p>
        </p:txBody>
      </p:sp>
      <p:pic>
        <p:nvPicPr>
          <p:cNvPr descr="" id="429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5143680" y="1500120"/>
            <a:ext cx="2999880" cy="2201760"/>
          </a:xfrm>
          <a:prstGeom prst="rect">
            <a:avLst/>
          </a:prstGeom>
          <a:ln w="9360">
            <a:noFill/>
          </a:ln>
        </p:spPr>
      </p:pic>
      <p:sp>
        <p:nvSpPr>
          <p:cNvPr id="430" name="CustomShape 7"/>
          <p:cNvSpPr/>
          <p:nvPr/>
        </p:nvSpPr>
        <p:spPr>
          <a:xfrm>
            <a:off x="4786200" y="3714840"/>
            <a:ext cx="3571560" cy="1571400"/>
          </a:xfrm>
          <a:prstGeom prst="wedgeRectCallout">
            <a:avLst>
              <a:gd fmla="val 8220" name="adj1"/>
              <a:gd fmla="val -75499" name="adj2"/>
            </a:avLst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2800">
                <a:solidFill>
                  <a:srgbClr val="ffffff"/>
                </a:solidFill>
                <a:latin typeface="Gill Sans MT"/>
              </a:rPr>
              <a:t>Чем больше угол наклона прямой скорости, тем больше ускорение тела</a:t>
            </a:r>
            <a:endParaRPr/>
          </a:p>
        </p:txBody>
      </p:sp>
    </p:spTree>
  </p:cSld>
  <p:timing>
    <p:tnLst>
      <p:par>
        <p:cTn dur="indefinite" id="102" nodeType="tmRoot" restart="never">
          <p:childTnLst>
            <p:seq>
              <p:cTn dur="indefinite" id="103" nodeType="mainSeq">
                <p:childTnLst>
                  <p:par>
                    <p:cTn fill="hold" id="104">
                      <p:stCondLst>
                        <p:cond delay="indefinite"/>
                      </p:stCondLst>
                      <p:childTnLst>
                        <p:par>
                          <p:cTn fill="hold" id="105">
                            <p:stCondLst>
                              <p:cond delay="0"/>
                            </p:stCondLst>
                            <p:childTnLst>
                              <p:par>
                                <p:cTn fill="hold" id="10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08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09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0">
                      <p:stCondLst>
                        <p:cond delay="indefinite"/>
                      </p:stCondLst>
                      <p:childTnLst>
                        <p:par>
                          <p:cTn fill="hold" id="111">
                            <p:stCondLst>
                              <p:cond delay="0"/>
                            </p:stCondLst>
                            <p:childTnLst>
                              <p:par>
                                <p:cTn fill="hold" id="1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14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15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