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  <p:sldMasterId id="2147483667" r:id="rId3"/>
    <p:sldMasterId id="2147483676" r:id="rId4"/>
  </p:sldMasterIdLst>
  <p:notesMasterIdLst>
    <p:notesMasterId r:id="rId17"/>
  </p:notesMasterIdLst>
  <p:handoutMasterIdLst>
    <p:handoutMasterId r:id="rId18"/>
  </p:handoutMasterIdLst>
  <p:sldIdLst>
    <p:sldId id="368" r:id="rId5"/>
    <p:sldId id="360" r:id="rId6"/>
    <p:sldId id="369" r:id="rId7"/>
    <p:sldId id="355" r:id="rId8"/>
    <p:sldId id="351" r:id="rId9"/>
    <p:sldId id="358" r:id="rId10"/>
    <p:sldId id="371" r:id="rId11"/>
    <p:sldId id="363" r:id="rId12"/>
    <p:sldId id="365" r:id="rId13"/>
    <p:sldId id="373" r:id="rId14"/>
    <p:sldId id="356" r:id="rId15"/>
    <p:sldId id="370" r:id="rId16"/>
  </p:sldIdLst>
  <p:sldSz cx="9906000" cy="6858000" type="A4"/>
  <p:notesSz cx="6808788" cy="99409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E6F2FE"/>
    <a:srgbClr val="C9EAFF"/>
    <a:srgbClr val="E5F5FF"/>
    <a:srgbClr val="005696"/>
    <a:srgbClr val="CCECFF"/>
    <a:srgbClr val="000000"/>
    <a:srgbClr val="25A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7245" autoAdjust="0"/>
    <p:restoredTop sz="83086" autoAdjust="0"/>
  </p:normalViewPr>
  <p:slideViewPr>
    <p:cSldViewPr snapToGrid="0">
      <p:cViewPr>
        <p:scale>
          <a:sx n="100" d="100"/>
          <a:sy n="100" d="100"/>
        </p:scale>
        <p:origin x="-1644" y="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30" y="-78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21728-0C4C-4DD6-887D-6A1811AC2852}" type="doc">
      <dgm:prSet loTypeId="urn:microsoft.com/office/officeart/2005/8/layout/chevron2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A5AB46D-B5C6-4514-B8EC-F57C5813CC88}">
      <dgm:prSet phldrT="[Текст]" custT="1"/>
      <dgm:spPr>
        <a:xfrm rot="5400000">
          <a:off x="-191657" y="197346"/>
          <a:ext cx="1277715" cy="894400"/>
        </a:xfrm>
        <a:prstGeom prst="chevron">
          <a:avLst/>
        </a:prstGeom>
        <a:solidFill>
          <a:srgbClr val="AB5253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B5253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800" b="1" dirty="0" smtClean="0">
              <a:solidFill>
                <a:sysClr val="window" lastClr="FFFFFF">
                  <a:lumMod val="95000"/>
                </a:sysClr>
              </a:solidFill>
              <a:latin typeface="Arial"/>
              <a:ea typeface="+mn-ea"/>
              <a:cs typeface="+mn-cs"/>
            </a:rPr>
            <a:t>Взаимодействие</a:t>
          </a:r>
          <a:endParaRPr lang="ru-RU" sz="800" b="1" dirty="0">
            <a:solidFill>
              <a:sysClr val="window" lastClr="FFFFFF">
                <a:lumMod val="95000"/>
              </a:sysClr>
            </a:solidFill>
            <a:latin typeface="Arial"/>
            <a:ea typeface="+mn-ea"/>
            <a:cs typeface="+mn-cs"/>
          </a:endParaRPr>
        </a:p>
      </dgm:t>
    </dgm:pt>
    <dgm:pt modelId="{D5C3D973-52E6-457D-B3A8-BA3C3E9E96F0}" type="parTrans" cxnId="{415960ED-1107-425E-B279-87C96FB9DDDD}">
      <dgm:prSet/>
      <dgm:spPr/>
      <dgm:t>
        <a:bodyPr/>
        <a:lstStyle/>
        <a:p>
          <a:endParaRPr lang="ru-RU" sz="1200"/>
        </a:p>
      </dgm:t>
    </dgm:pt>
    <dgm:pt modelId="{B87001F4-68A5-4C0E-8C72-86C9FF1261CF}" type="sibTrans" cxnId="{415960ED-1107-425E-B279-87C96FB9DDDD}">
      <dgm:prSet/>
      <dgm:spPr/>
      <dgm:t>
        <a:bodyPr/>
        <a:lstStyle/>
        <a:p>
          <a:endParaRPr lang="ru-RU" sz="1200"/>
        </a:p>
      </dgm:t>
    </dgm:pt>
    <dgm:pt modelId="{62F1AE01-B6C9-4F98-87B3-8D31FE4E33B8}">
      <dgm:prSet phldrT="[Текст]" custT="1"/>
      <dgm:spPr>
        <a:xfrm rot="5400000">
          <a:off x="4457971" y="-3557880"/>
          <a:ext cx="830515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с учетом предложений Банка России внедрение во все уровни образования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1D42B1FD-C3F5-4873-9596-B5C71B716DC4}" type="parTrans" cxnId="{AB5D547C-2EA2-4DFC-BFF3-9813F5743695}">
      <dgm:prSet/>
      <dgm:spPr/>
      <dgm:t>
        <a:bodyPr/>
        <a:lstStyle/>
        <a:p>
          <a:endParaRPr lang="ru-RU" sz="1200"/>
        </a:p>
      </dgm:t>
    </dgm:pt>
    <dgm:pt modelId="{93350F9D-6454-4FF4-93A1-4D5750B32869}" type="sibTrans" cxnId="{AB5D547C-2EA2-4DFC-BFF3-9813F5743695}">
      <dgm:prSet/>
      <dgm:spPr/>
      <dgm:t>
        <a:bodyPr/>
        <a:lstStyle/>
        <a:p>
          <a:endParaRPr lang="ru-RU" sz="1200"/>
        </a:p>
      </dgm:t>
    </dgm:pt>
    <dgm:pt modelId="{759ECD1E-E6A4-4F9B-8C64-6A0F80F60E8F}">
      <dgm:prSet phldrT="[Текст]" custT="1"/>
      <dgm:spPr>
        <a:xfrm rot="5400000">
          <a:off x="-191657" y="1341926"/>
          <a:ext cx="1277715" cy="894400"/>
        </a:xfrm>
        <a:prstGeom prst="chevron">
          <a:avLst/>
        </a:prstGeom>
        <a:solidFill>
          <a:srgbClr val="AB5253">
            <a:shade val="80000"/>
            <a:hueOff val="4364"/>
            <a:satOff val="-2891"/>
            <a:lumOff val="8801"/>
            <a:alphaOff val="0"/>
          </a:srgbClr>
        </a:solidFill>
        <a:ln w="12700" cap="flat" cmpd="sng" algn="ctr">
          <a:solidFill>
            <a:srgbClr val="AB5253">
              <a:shade val="80000"/>
              <a:hueOff val="4364"/>
              <a:satOff val="-2891"/>
              <a:lumOff val="88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800" b="1" cap="none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Направления взаимодействия</a:t>
          </a:r>
          <a:endParaRPr lang="ru-RU" sz="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9C987EF-D408-4D23-A999-1F5F21744006}" type="parTrans" cxnId="{A73C4398-91FB-4FB9-A94D-C2A96A287AB3}">
      <dgm:prSet/>
      <dgm:spPr/>
      <dgm:t>
        <a:bodyPr/>
        <a:lstStyle/>
        <a:p>
          <a:endParaRPr lang="ru-RU" sz="1200"/>
        </a:p>
      </dgm:t>
    </dgm:pt>
    <dgm:pt modelId="{ECC1C34E-DF1D-4645-BFE1-1F7A75736752}" type="sibTrans" cxnId="{A73C4398-91FB-4FB9-A94D-C2A96A287AB3}">
      <dgm:prSet/>
      <dgm:spPr/>
      <dgm:t>
        <a:bodyPr/>
        <a:lstStyle/>
        <a:p>
          <a:endParaRPr lang="ru-RU" sz="1200"/>
        </a:p>
      </dgm:t>
    </dgm:pt>
    <dgm:pt modelId="{598EB0E5-80D7-4200-BC58-C6D7FBD65A3F}">
      <dgm:prSet phldrT="[Текст]" custT="1"/>
      <dgm:spPr>
        <a:xfrm rot="5400000">
          <a:off x="4457971" y="-2413301"/>
          <a:ext cx="830515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4364"/>
              <a:satOff val="-2891"/>
              <a:lumOff val="88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содействие в разработке и реализации образовательных программ повышения финансовой грамотности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D4119B4E-A8F5-4191-A9C2-18C8E806EE16}" type="parTrans" cxnId="{51D743C7-5BF2-4B6F-9847-D25946F59AC1}">
      <dgm:prSet/>
      <dgm:spPr/>
      <dgm:t>
        <a:bodyPr/>
        <a:lstStyle/>
        <a:p>
          <a:endParaRPr lang="ru-RU" sz="1200"/>
        </a:p>
      </dgm:t>
    </dgm:pt>
    <dgm:pt modelId="{6F835A7C-F3AB-4D06-8738-078B350BC987}" type="sibTrans" cxnId="{51D743C7-5BF2-4B6F-9847-D25946F59AC1}">
      <dgm:prSet/>
      <dgm:spPr/>
      <dgm:t>
        <a:bodyPr/>
        <a:lstStyle/>
        <a:p>
          <a:endParaRPr lang="ru-RU" sz="1200"/>
        </a:p>
      </dgm:t>
    </dgm:pt>
    <dgm:pt modelId="{91E3104A-A21F-4BAC-8389-70F672928782}">
      <dgm:prSet phldrT="[Текст]" custT="1"/>
      <dgm:spPr>
        <a:xfrm rot="5400000">
          <a:off x="-191657" y="4049212"/>
          <a:ext cx="1277715" cy="894400"/>
        </a:xfrm>
        <a:prstGeom prst="chevron">
          <a:avLst/>
        </a:prstGeom>
        <a:solidFill>
          <a:srgbClr val="AB5253">
            <a:shade val="80000"/>
            <a:hueOff val="13092"/>
            <a:satOff val="-8674"/>
            <a:lumOff val="26402"/>
            <a:alphaOff val="0"/>
          </a:srgb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Формы реализации (школа)</a:t>
          </a:r>
          <a:endParaRPr lang="ru-RU" sz="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19FC2AFE-9B16-4FAE-988C-786BD99A8BD8}" type="parTrans" cxnId="{4D0D36E8-ECA4-4331-8BCA-A54D96B42BDB}">
      <dgm:prSet/>
      <dgm:spPr/>
      <dgm:t>
        <a:bodyPr/>
        <a:lstStyle/>
        <a:p>
          <a:endParaRPr lang="ru-RU" sz="1200"/>
        </a:p>
      </dgm:t>
    </dgm:pt>
    <dgm:pt modelId="{096A7A70-C809-42D1-8A68-CA90FA81A595}" type="sibTrans" cxnId="{4D0D36E8-ECA4-4331-8BCA-A54D96B42BDB}">
      <dgm:prSet/>
      <dgm:spPr/>
      <dgm:t>
        <a:bodyPr/>
        <a:lstStyle/>
        <a:p>
          <a:endParaRPr lang="ru-RU" sz="1200"/>
        </a:p>
      </dgm:t>
    </dgm:pt>
    <dgm:pt modelId="{8FC1D5A5-1229-417B-AE04-6DCD86D56792}">
      <dgm:prSet custT="1"/>
      <dgm:spPr>
        <a:xfrm rot="5400000">
          <a:off x="4457971" y="-3557880"/>
          <a:ext cx="830515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планируемый период внедрения -  2017-2021 гг.</a:t>
          </a:r>
        </a:p>
      </dgm:t>
    </dgm:pt>
    <dgm:pt modelId="{7DE154B2-0911-4B67-B957-789C1560C4A5}" type="parTrans" cxnId="{2696E66F-B72F-4190-8C42-2F9921DB45AB}">
      <dgm:prSet/>
      <dgm:spPr/>
      <dgm:t>
        <a:bodyPr/>
        <a:lstStyle/>
        <a:p>
          <a:endParaRPr lang="ru-RU" sz="1200"/>
        </a:p>
      </dgm:t>
    </dgm:pt>
    <dgm:pt modelId="{EB9D32B7-2172-4727-90F4-173D8052F236}" type="sibTrans" cxnId="{2696E66F-B72F-4190-8C42-2F9921DB45AB}">
      <dgm:prSet/>
      <dgm:spPr/>
      <dgm:t>
        <a:bodyPr/>
        <a:lstStyle/>
        <a:p>
          <a:endParaRPr lang="ru-RU" sz="1200"/>
        </a:p>
      </dgm:t>
    </dgm:pt>
    <dgm:pt modelId="{438760CA-D887-487C-8680-9A6C8C996E2B}">
      <dgm:prSet custT="1"/>
      <dgm:spPr>
        <a:xfrm rot="5400000">
          <a:off x="4457971" y="-2413301"/>
          <a:ext cx="830515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4364"/>
              <a:satOff val="-2891"/>
              <a:lumOff val="88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разработка и внедрение системы мониторинга и оценки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495C775D-FD32-4E14-AC97-D9BD2905D888}" type="parTrans" cxnId="{DD40D37E-62B7-48AB-9A04-3564AC72A3C6}">
      <dgm:prSet/>
      <dgm:spPr/>
      <dgm:t>
        <a:bodyPr/>
        <a:lstStyle/>
        <a:p>
          <a:endParaRPr lang="ru-RU" sz="1200"/>
        </a:p>
      </dgm:t>
    </dgm:pt>
    <dgm:pt modelId="{1BA7AE1D-C106-4C06-BB46-32289A42AD02}" type="sibTrans" cxnId="{DD40D37E-62B7-48AB-9A04-3564AC72A3C6}">
      <dgm:prSet/>
      <dgm:spPr/>
      <dgm:t>
        <a:bodyPr/>
        <a:lstStyle/>
        <a:p>
          <a:endParaRPr lang="ru-RU" sz="1200"/>
        </a:p>
      </dgm:t>
    </dgm:pt>
    <dgm:pt modelId="{326AA298-A804-456F-860A-079409989FD3}">
      <dgm:prSet custT="1"/>
      <dgm:spPr>
        <a:xfrm rot="5400000">
          <a:off x="4457971" y="-2413301"/>
          <a:ext cx="830515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4364"/>
              <a:satOff val="-2891"/>
              <a:lumOff val="88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информационное сопровождение мероприятий по финансовой грамотности</a:t>
          </a:r>
          <a:endParaRPr lang="ru-RU" sz="1200" b="1" dirty="0" smtClean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12486992-4168-4DD1-B5A9-FC8314BF58B6}" type="parTrans" cxnId="{4A258485-7CC0-4D63-B1B8-9843904B11B3}">
      <dgm:prSet/>
      <dgm:spPr/>
      <dgm:t>
        <a:bodyPr/>
        <a:lstStyle/>
        <a:p>
          <a:endParaRPr lang="ru-RU" sz="1200"/>
        </a:p>
      </dgm:t>
    </dgm:pt>
    <dgm:pt modelId="{6A881B25-DB68-4006-A70C-689C0D9C5445}" type="sibTrans" cxnId="{4A258485-7CC0-4D63-B1B8-9843904B11B3}">
      <dgm:prSet/>
      <dgm:spPr/>
      <dgm:t>
        <a:bodyPr/>
        <a:lstStyle/>
        <a:p>
          <a:endParaRPr lang="ru-RU" sz="1200"/>
        </a:p>
      </dgm:t>
    </dgm:pt>
    <dgm:pt modelId="{EF7C6D23-3511-4E37-B1FD-408BF95A187A}">
      <dgm:prSet custT="1"/>
      <dgm:spPr>
        <a:xfrm rot="5400000">
          <a:off x="4286852" y="293984"/>
          <a:ext cx="1172753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элективный курс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3A8438F0-AF59-48A9-ABB4-06A11C9803FD}" type="parTrans" cxnId="{773AA4F9-3935-450A-B585-FEDC3EE1106A}">
      <dgm:prSet/>
      <dgm:spPr/>
      <dgm:t>
        <a:bodyPr/>
        <a:lstStyle/>
        <a:p>
          <a:endParaRPr lang="ru-RU" sz="1200"/>
        </a:p>
      </dgm:t>
    </dgm:pt>
    <dgm:pt modelId="{57D63880-B15F-4CE1-83A1-04C6311B8952}" type="sibTrans" cxnId="{773AA4F9-3935-450A-B585-FEDC3EE1106A}">
      <dgm:prSet/>
      <dgm:spPr/>
      <dgm:t>
        <a:bodyPr/>
        <a:lstStyle/>
        <a:p>
          <a:endParaRPr lang="ru-RU" sz="1200"/>
        </a:p>
      </dgm:t>
    </dgm:pt>
    <dgm:pt modelId="{2DB723D6-E62C-49CF-84EA-19E57759A08C}">
      <dgm:prSet custT="1"/>
      <dgm:spPr>
        <a:xfrm rot="5400000">
          <a:off x="4286852" y="293984"/>
          <a:ext cx="1172753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модули, интегрированные в предметы (математика, экономика, информатика, обществознание, право, ОБЖ)</a:t>
          </a:r>
          <a:endParaRPr lang="ru-RU" sz="1200" dirty="0" smtClean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74D4B911-51A4-4CB9-9B62-2ADC43F42969}" type="parTrans" cxnId="{8D82D108-F79F-4EFA-9417-E999BB03A442}">
      <dgm:prSet/>
      <dgm:spPr/>
      <dgm:t>
        <a:bodyPr/>
        <a:lstStyle/>
        <a:p>
          <a:endParaRPr lang="ru-RU" sz="1200"/>
        </a:p>
      </dgm:t>
    </dgm:pt>
    <dgm:pt modelId="{7B7AABE8-7E43-49B6-96B3-DBB7073752F3}" type="sibTrans" cxnId="{8D82D108-F79F-4EFA-9417-E999BB03A442}">
      <dgm:prSet/>
      <dgm:spPr/>
      <dgm:t>
        <a:bodyPr/>
        <a:lstStyle/>
        <a:p>
          <a:endParaRPr lang="ru-RU" sz="1200"/>
        </a:p>
      </dgm:t>
    </dgm:pt>
    <dgm:pt modelId="{8A175818-4BE7-4366-96C5-A8F08898C63C}">
      <dgm:prSet custT="1"/>
      <dgm:spPr>
        <a:xfrm rot="5400000">
          <a:off x="4286852" y="293984"/>
          <a:ext cx="1172753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факультативный курс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60306D65-7D6D-4F09-B54F-ABE6EA57625A}" type="parTrans" cxnId="{0F0836EC-FF74-4A1E-B58C-FD1C12900E30}">
      <dgm:prSet/>
      <dgm:spPr/>
      <dgm:t>
        <a:bodyPr/>
        <a:lstStyle/>
        <a:p>
          <a:endParaRPr lang="ru-RU" sz="1200"/>
        </a:p>
      </dgm:t>
    </dgm:pt>
    <dgm:pt modelId="{D419CE42-9414-453C-9008-035CC2EC6E07}" type="sibTrans" cxnId="{0F0836EC-FF74-4A1E-B58C-FD1C12900E30}">
      <dgm:prSet/>
      <dgm:spPr/>
      <dgm:t>
        <a:bodyPr/>
        <a:lstStyle/>
        <a:p>
          <a:endParaRPr lang="ru-RU" sz="1200"/>
        </a:p>
      </dgm:t>
    </dgm:pt>
    <dgm:pt modelId="{D7EADE58-72CA-4633-BECB-9817F3080A5A}">
      <dgm:prSet custT="1"/>
      <dgm:spPr>
        <a:xfrm rot="5400000">
          <a:off x="4286852" y="293984"/>
          <a:ext cx="1172753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в форме внеурочной деятельности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E92E0612-389D-4844-A0C8-CED2ACD89A50}" type="parTrans" cxnId="{430726FF-6B23-4D64-800C-23C7AC8DBED5}">
      <dgm:prSet/>
      <dgm:spPr/>
      <dgm:t>
        <a:bodyPr/>
        <a:lstStyle/>
        <a:p>
          <a:endParaRPr lang="ru-RU" sz="1200"/>
        </a:p>
      </dgm:t>
    </dgm:pt>
    <dgm:pt modelId="{94103369-402C-43A1-AAA2-364705C3F4BE}" type="sibTrans" cxnId="{430726FF-6B23-4D64-800C-23C7AC8DBED5}">
      <dgm:prSet/>
      <dgm:spPr/>
      <dgm:t>
        <a:bodyPr/>
        <a:lstStyle/>
        <a:p>
          <a:endParaRPr lang="ru-RU" sz="1200"/>
        </a:p>
      </dgm:t>
    </dgm:pt>
    <dgm:pt modelId="{784FDC4D-66A6-C142-AD6C-C67F64724290}">
      <dgm:prSet phldrT="[Текст]" custT="1"/>
      <dgm:spPr>
        <a:xfrm rot="5400000">
          <a:off x="4457971" y="-3557880"/>
          <a:ext cx="830515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соглашение + дорожная карта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D3A8C6EB-5730-E141-B593-A52D6A9B2BC5}" type="parTrans" cxnId="{1FEF4ED4-3236-D740-93DE-8BD663E1D736}">
      <dgm:prSet/>
      <dgm:spPr/>
      <dgm:t>
        <a:bodyPr/>
        <a:lstStyle/>
        <a:p>
          <a:endParaRPr lang="ru-RU" sz="1200"/>
        </a:p>
      </dgm:t>
    </dgm:pt>
    <dgm:pt modelId="{5AA32806-0BC2-BD49-AA3B-2EE4B81CA02D}" type="sibTrans" cxnId="{1FEF4ED4-3236-D740-93DE-8BD663E1D736}">
      <dgm:prSet/>
      <dgm:spPr/>
      <dgm:t>
        <a:bodyPr/>
        <a:lstStyle/>
        <a:p>
          <a:endParaRPr lang="ru-RU" sz="1200"/>
        </a:p>
      </dgm:t>
    </dgm:pt>
    <dgm:pt modelId="{1058E4C5-F1B1-364B-B49E-9C1372D8E6E9}">
      <dgm:prSet phldrT="[Текст]" custT="1"/>
      <dgm:spPr>
        <a:xfrm rot="5400000">
          <a:off x="4286852" y="293984"/>
          <a:ext cx="1172753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обязательный курс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96A6C663-35F1-FE41-B878-6B56C3D14691}" type="parTrans" cxnId="{0368457F-267F-204A-B48D-7A31C15E9CBF}">
      <dgm:prSet/>
      <dgm:spPr/>
      <dgm:t>
        <a:bodyPr/>
        <a:lstStyle/>
        <a:p>
          <a:endParaRPr lang="ru-RU" sz="1200"/>
        </a:p>
      </dgm:t>
    </dgm:pt>
    <dgm:pt modelId="{E3C54C4D-EC67-7D4D-9DBF-2A99A52E2E21}" type="sibTrans" cxnId="{0368457F-267F-204A-B48D-7A31C15E9CBF}">
      <dgm:prSet/>
      <dgm:spPr/>
      <dgm:t>
        <a:bodyPr/>
        <a:lstStyle/>
        <a:p>
          <a:endParaRPr lang="ru-RU" sz="1200"/>
        </a:p>
      </dgm:t>
    </dgm:pt>
    <dgm:pt modelId="{11511994-00C7-514B-ACC3-EFAA38304550}">
      <dgm:prSet custT="1"/>
      <dgm:spPr>
        <a:xfrm rot="5400000">
          <a:off x="-191657" y="2733513"/>
          <a:ext cx="1277715" cy="894400"/>
        </a:xfrm>
        <a:prstGeom prst="chevron">
          <a:avLst/>
        </a:prstGeom>
        <a:solidFill>
          <a:srgbClr val="AB5253">
            <a:shade val="80000"/>
            <a:hueOff val="8728"/>
            <a:satOff val="-5783"/>
            <a:lumOff val="17601"/>
            <a:alphaOff val="0"/>
          </a:srgb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Уровни образования</a:t>
          </a:r>
          <a:endParaRPr lang="ru-RU" sz="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1EEA3A6D-6019-A342-B209-57CEF052AB6A}" type="parTrans" cxnId="{47598CF7-6097-5547-B565-3D60C78BB9E9}">
      <dgm:prSet/>
      <dgm:spPr/>
      <dgm:t>
        <a:bodyPr/>
        <a:lstStyle/>
        <a:p>
          <a:endParaRPr lang="ru-RU" sz="1200"/>
        </a:p>
      </dgm:t>
    </dgm:pt>
    <dgm:pt modelId="{ADEEB4D0-5569-4F4D-B249-A61653CBE11A}" type="sibTrans" cxnId="{47598CF7-6097-5547-B565-3D60C78BB9E9}">
      <dgm:prSet/>
      <dgm:spPr/>
      <dgm:t>
        <a:bodyPr/>
        <a:lstStyle/>
        <a:p>
          <a:endParaRPr lang="ru-RU" sz="1200"/>
        </a:p>
      </dgm:t>
    </dgm:pt>
    <dgm:pt modelId="{051FE023-235C-F548-8D9C-6A8A3A8081D7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дошкольное образования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91B5638C-C7CA-0148-B7DF-4BD1669E95E0}" type="parTrans" cxnId="{30915002-10D6-0D4D-AB4F-C366FEF57987}">
      <dgm:prSet/>
      <dgm:spPr/>
      <dgm:t>
        <a:bodyPr/>
        <a:lstStyle/>
        <a:p>
          <a:endParaRPr lang="ru-RU" sz="1200"/>
        </a:p>
      </dgm:t>
    </dgm:pt>
    <dgm:pt modelId="{79E57276-EA00-824F-ADE7-FB24C6EE1CF6}" type="sibTrans" cxnId="{30915002-10D6-0D4D-AB4F-C366FEF57987}">
      <dgm:prSet/>
      <dgm:spPr/>
      <dgm:t>
        <a:bodyPr/>
        <a:lstStyle/>
        <a:p>
          <a:endParaRPr lang="ru-RU" sz="1200"/>
        </a:p>
      </dgm:t>
    </dgm:pt>
    <dgm:pt modelId="{8FE021BC-7E90-154C-8F60-025ED68A2E67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начальное общее образование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4A7DB67C-1674-5642-A443-027D88932A2F}" type="parTrans" cxnId="{EB81B588-2D2B-5F44-917F-4D1A663FEB35}">
      <dgm:prSet/>
      <dgm:spPr/>
      <dgm:t>
        <a:bodyPr/>
        <a:lstStyle/>
        <a:p>
          <a:endParaRPr lang="ru-RU" sz="1200"/>
        </a:p>
      </dgm:t>
    </dgm:pt>
    <dgm:pt modelId="{4F6D17AD-C8C4-604D-A33C-0AB5D52FC876}" type="sibTrans" cxnId="{EB81B588-2D2B-5F44-917F-4D1A663FEB35}">
      <dgm:prSet/>
      <dgm:spPr/>
      <dgm:t>
        <a:bodyPr/>
        <a:lstStyle/>
        <a:p>
          <a:endParaRPr lang="ru-RU" sz="1200"/>
        </a:p>
      </dgm:t>
    </dgm:pt>
    <dgm:pt modelId="{C6C58DD4-BC39-724A-A816-F8B01D715946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b="1" smtClean="0">
              <a:solidFill>
                <a:schemeClr val="tx1"/>
              </a:solidFill>
              <a:latin typeface="Arial"/>
              <a:ea typeface="+mn-ea"/>
              <a:cs typeface="+mn-cs"/>
            </a:rPr>
            <a:t>основное общее образование</a:t>
          </a:r>
          <a:endParaRPr lang="ru-RU" sz="1200" b="1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D5524D4B-35C4-FF40-B16C-3189DB59A94C}" type="parTrans" cxnId="{4444C151-AACD-F641-B42F-C5A73F5597DF}">
      <dgm:prSet/>
      <dgm:spPr/>
      <dgm:t>
        <a:bodyPr/>
        <a:lstStyle/>
        <a:p>
          <a:endParaRPr lang="ru-RU" sz="1200"/>
        </a:p>
      </dgm:t>
    </dgm:pt>
    <dgm:pt modelId="{88F76B70-89BA-454C-B94C-27E5B703B315}" type="sibTrans" cxnId="{4444C151-AACD-F641-B42F-C5A73F5597DF}">
      <dgm:prSet/>
      <dgm:spPr/>
      <dgm:t>
        <a:bodyPr/>
        <a:lstStyle/>
        <a:p>
          <a:endParaRPr lang="ru-RU" sz="1200"/>
        </a:p>
      </dgm:t>
    </dgm:pt>
    <dgm:pt modelId="{A76311DE-7747-8B42-B09E-9965543027AC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b="1" smtClean="0">
              <a:solidFill>
                <a:schemeClr val="tx1"/>
              </a:solidFill>
              <a:latin typeface="Arial"/>
              <a:ea typeface="+mn-ea"/>
              <a:cs typeface="+mn-cs"/>
            </a:rPr>
            <a:t>среднее общее образование</a:t>
          </a:r>
          <a:endParaRPr lang="ru-RU" sz="1200" b="1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DE819CBD-987E-9340-9F95-5EA5C9BABC13}" type="parTrans" cxnId="{372DEC3E-D175-DE47-9360-6782B39A301E}">
      <dgm:prSet/>
      <dgm:spPr/>
      <dgm:t>
        <a:bodyPr/>
        <a:lstStyle/>
        <a:p>
          <a:endParaRPr lang="ru-RU" sz="1200"/>
        </a:p>
      </dgm:t>
    </dgm:pt>
    <dgm:pt modelId="{DB053B48-B842-7D4C-B93D-716FFF087E46}" type="sibTrans" cxnId="{372DEC3E-D175-DE47-9360-6782B39A301E}">
      <dgm:prSet/>
      <dgm:spPr/>
      <dgm:t>
        <a:bodyPr/>
        <a:lstStyle/>
        <a:p>
          <a:endParaRPr lang="ru-RU" sz="1200"/>
        </a:p>
      </dgm:t>
    </dgm:pt>
    <dgm:pt modelId="{F3BE4503-85F6-6D4E-B99F-9550225B81C9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b="1" smtClean="0">
              <a:solidFill>
                <a:schemeClr val="tx1"/>
              </a:solidFill>
              <a:latin typeface="Arial"/>
              <a:ea typeface="+mn-ea"/>
              <a:cs typeface="+mn-cs"/>
            </a:rPr>
            <a:t>среднее профессиональное образование</a:t>
          </a:r>
          <a:endParaRPr lang="ru-RU" sz="1200" b="1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58F19E6E-4503-A04F-9A91-16E5B6F1BFC3}" type="parTrans" cxnId="{83116050-1811-4D4C-93DD-DF8DB755A527}">
      <dgm:prSet/>
      <dgm:spPr/>
      <dgm:t>
        <a:bodyPr/>
        <a:lstStyle/>
        <a:p>
          <a:endParaRPr lang="ru-RU" sz="1200"/>
        </a:p>
      </dgm:t>
    </dgm:pt>
    <dgm:pt modelId="{88EA3057-F3CB-0C4F-8969-2B1B60641684}" type="sibTrans" cxnId="{83116050-1811-4D4C-93DD-DF8DB755A527}">
      <dgm:prSet/>
      <dgm:spPr/>
      <dgm:t>
        <a:bodyPr/>
        <a:lstStyle/>
        <a:p>
          <a:endParaRPr lang="ru-RU" sz="1200"/>
        </a:p>
      </dgm:t>
    </dgm:pt>
    <dgm:pt modelId="{B22B80E9-16A5-6F48-ADB2-D81101A03E1F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высшее образование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CC958320-C0D7-F841-9396-E7835411CAD5}" type="parTrans" cxnId="{37D26153-9A30-FB42-9CB5-5777C4E29993}">
      <dgm:prSet/>
      <dgm:spPr/>
      <dgm:t>
        <a:bodyPr/>
        <a:lstStyle/>
        <a:p>
          <a:endParaRPr lang="ru-RU" sz="1200"/>
        </a:p>
      </dgm:t>
    </dgm:pt>
    <dgm:pt modelId="{1DF2C806-9B6B-C24F-A66B-D8B7F822B5D2}" type="sibTrans" cxnId="{37D26153-9A30-FB42-9CB5-5777C4E29993}">
      <dgm:prSet/>
      <dgm:spPr/>
      <dgm:t>
        <a:bodyPr/>
        <a:lstStyle/>
        <a:p>
          <a:endParaRPr lang="ru-RU" sz="1200"/>
        </a:p>
      </dgm:t>
    </dgm:pt>
    <dgm:pt modelId="{98481938-2960-1546-BF0E-6909C75EFE7B}">
      <dgm:prSet custT="1"/>
      <dgm:spPr>
        <a:xfrm rot="5400000">
          <a:off x="4210963" y="-1021714"/>
          <a:ext cx="1324530" cy="7957656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дополнительное образование</a:t>
          </a:r>
          <a:endParaRPr lang="ru-RU" sz="1200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26791012-60F0-304C-82BF-64A762536949}" type="parTrans" cxnId="{9E036787-E3E5-6449-90C8-262F5CB4B95E}">
      <dgm:prSet/>
      <dgm:spPr/>
      <dgm:t>
        <a:bodyPr/>
        <a:lstStyle/>
        <a:p>
          <a:endParaRPr lang="ru-RU" sz="1200"/>
        </a:p>
      </dgm:t>
    </dgm:pt>
    <dgm:pt modelId="{C74DBAC2-C3DF-6348-97F5-06864D22C847}" type="sibTrans" cxnId="{9E036787-E3E5-6449-90C8-262F5CB4B95E}">
      <dgm:prSet/>
      <dgm:spPr/>
      <dgm:t>
        <a:bodyPr/>
        <a:lstStyle/>
        <a:p>
          <a:endParaRPr lang="ru-RU" sz="1200"/>
        </a:p>
      </dgm:t>
    </dgm:pt>
    <dgm:pt modelId="{9AA4DE2A-B252-48E5-B235-6C40FD662C36}" type="pres">
      <dgm:prSet presAssocID="{BE221728-0C4C-4DD6-887D-6A1811AC28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D216A8-47CF-4759-AD97-52510552C244}" type="pres">
      <dgm:prSet presAssocID="{EA5AB46D-B5C6-4514-B8EC-F57C5813CC88}" presName="composite" presStyleCnt="0"/>
      <dgm:spPr/>
      <dgm:t>
        <a:bodyPr/>
        <a:lstStyle/>
        <a:p>
          <a:endParaRPr lang="ru-RU"/>
        </a:p>
      </dgm:t>
    </dgm:pt>
    <dgm:pt modelId="{1F709980-8F11-4FF1-8B7C-46B05F790C74}" type="pres">
      <dgm:prSet presAssocID="{EA5AB46D-B5C6-4514-B8EC-F57C5813CC88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1CE96C-73B7-41A0-8D03-DC36D0C94A67}" type="pres">
      <dgm:prSet presAssocID="{EA5AB46D-B5C6-4514-B8EC-F57C5813CC88}" presName="descendantText" presStyleLbl="alignAcc1" presStyleIdx="0" presStyleCnt="4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FD4F8-DE1B-4975-A431-D9D40FE7B0DE}" type="pres">
      <dgm:prSet presAssocID="{B87001F4-68A5-4C0E-8C72-86C9FF1261CF}" presName="sp" presStyleCnt="0"/>
      <dgm:spPr/>
      <dgm:t>
        <a:bodyPr/>
        <a:lstStyle/>
        <a:p>
          <a:endParaRPr lang="ru-RU"/>
        </a:p>
      </dgm:t>
    </dgm:pt>
    <dgm:pt modelId="{A6FC740D-A6FD-44AF-AC87-609C541C7618}" type="pres">
      <dgm:prSet presAssocID="{759ECD1E-E6A4-4F9B-8C64-6A0F80F60E8F}" presName="composite" presStyleCnt="0"/>
      <dgm:spPr/>
      <dgm:t>
        <a:bodyPr/>
        <a:lstStyle/>
        <a:p>
          <a:endParaRPr lang="ru-RU"/>
        </a:p>
      </dgm:t>
    </dgm:pt>
    <dgm:pt modelId="{E30D9AB5-A5D6-41CF-894D-7EC5740BDB74}" type="pres">
      <dgm:prSet presAssocID="{759ECD1E-E6A4-4F9B-8C64-6A0F80F60E8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5ACA1-F5AE-4DEB-809B-D393239EC711}" type="pres">
      <dgm:prSet presAssocID="{759ECD1E-E6A4-4F9B-8C64-6A0F80F60E8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DC02A6-7628-4099-A1E7-E87BFFFFCD0A}" type="pres">
      <dgm:prSet presAssocID="{ECC1C34E-DF1D-4645-BFE1-1F7A75736752}" presName="sp" presStyleCnt="0"/>
      <dgm:spPr/>
      <dgm:t>
        <a:bodyPr/>
        <a:lstStyle/>
        <a:p>
          <a:endParaRPr lang="ru-RU"/>
        </a:p>
      </dgm:t>
    </dgm:pt>
    <dgm:pt modelId="{DD1AA704-03DE-8342-B364-F19628675DF9}" type="pres">
      <dgm:prSet presAssocID="{11511994-00C7-514B-ACC3-EFAA38304550}" presName="composite" presStyleCnt="0"/>
      <dgm:spPr/>
      <dgm:t>
        <a:bodyPr/>
        <a:lstStyle/>
        <a:p>
          <a:endParaRPr lang="ru-RU"/>
        </a:p>
      </dgm:t>
    </dgm:pt>
    <dgm:pt modelId="{4C13B996-206C-504E-916C-97B25E0BE158}" type="pres">
      <dgm:prSet presAssocID="{11511994-00C7-514B-ACC3-EFAA3830455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FFB9A7-15D6-014A-95E7-FC9CA9AA0D05}" type="pres">
      <dgm:prSet presAssocID="{11511994-00C7-514B-ACC3-EFAA38304550}" presName="descendantText" presStyleLbl="alignAcc1" presStyleIdx="2" presStyleCnt="4" custScaleY="1594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CCB2A-90C0-5A43-B0D1-D1D3085FD5D4}" type="pres">
      <dgm:prSet presAssocID="{ADEEB4D0-5569-4F4D-B249-A61653CBE11A}" presName="sp" presStyleCnt="0"/>
      <dgm:spPr/>
      <dgm:t>
        <a:bodyPr/>
        <a:lstStyle/>
        <a:p>
          <a:endParaRPr lang="ru-RU"/>
        </a:p>
      </dgm:t>
    </dgm:pt>
    <dgm:pt modelId="{4885E482-286B-0A43-8871-F5E850EAC0FA}" type="pres">
      <dgm:prSet presAssocID="{91E3104A-A21F-4BAC-8389-70F672928782}" presName="composite" presStyleCnt="0"/>
      <dgm:spPr/>
      <dgm:t>
        <a:bodyPr/>
        <a:lstStyle/>
        <a:p>
          <a:endParaRPr lang="ru-RU"/>
        </a:p>
      </dgm:t>
    </dgm:pt>
    <dgm:pt modelId="{A733466B-67DA-1845-A495-DFDDB74A69D0}" type="pres">
      <dgm:prSet presAssocID="{91E3104A-A21F-4BAC-8389-70F67292878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FCE91-9694-8F47-B81B-2E3E8229E1AD}" type="pres">
      <dgm:prSet presAssocID="{91E3104A-A21F-4BAC-8389-70F672928782}" presName="descendantText" presStyleLbl="alignAcc1" presStyleIdx="3" presStyleCnt="4" custScaleY="141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A53D2A-457A-4E71-A65D-3A0D9A0049EF}" type="presOf" srcId="{11511994-00C7-514B-ACC3-EFAA38304550}" destId="{4C13B996-206C-504E-916C-97B25E0BE158}" srcOrd="0" destOrd="0" presId="urn:microsoft.com/office/officeart/2005/8/layout/chevron2"/>
    <dgm:cxn modelId="{83116050-1811-4D4C-93DD-DF8DB755A527}" srcId="{11511994-00C7-514B-ACC3-EFAA38304550}" destId="{F3BE4503-85F6-6D4E-B99F-9550225B81C9}" srcOrd="4" destOrd="0" parTransId="{58F19E6E-4503-A04F-9A91-16E5B6F1BFC3}" sibTransId="{88EA3057-F3CB-0C4F-8969-2B1B60641684}"/>
    <dgm:cxn modelId="{717C77F1-39DE-4E03-B853-FF44AE96C337}" type="presOf" srcId="{EF7C6D23-3511-4E37-B1FD-408BF95A187A}" destId="{7C8FCE91-9694-8F47-B81B-2E3E8229E1AD}" srcOrd="0" destOrd="1" presId="urn:microsoft.com/office/officeart/2005/8/layout/chevron2"/>
    <dgm:cxn modelId="{47598CF7-6097-5547-B565-3D60C78BB9E9}" srcId="{BE221728-0C4C-4DD6-887D-6A1811AC2852}" destId="{11511994-00C7-514B-ACC3-EFAA38304550}" srcOrd="2" destOrd="0" parTransId="{1EEA3A6D-6019-A342-B209-57CEF052AB6A}" sibTransId="{ADEEB4D0-5569-4F4D-B249-A61653CBE11A}"/>
    <dgm:cxn modelId="{31D1B412-6C54-4611-813C-7EC3611C6857}" type="presOf" srcId="{91E3104A-A21F-4BAC-8389-70F672928782}" destId="{A733466B-67DA-1845-A495-DFDDB74A69D0}" srcOrd="0" destOrd="0" presId="urn:microsoft.com/office/officeart/2005/8/layout/chevron2"/>
    <dgm:cxn modelId="{D6F10978-9D48-4799-A316-2BCDFA06A23D}" type="presOf" srcId="{8FE021BC-7E90-154C-8F60-025ED68A2E67}" destId="{15FFB9A7-15D6-014A-95E7-FC9CA9AA0D05}" srcOrd="0" destOrd="1" presId="urn:microsoft.com/office/officeart/2005/8/layout/chevron2"/>
    <dgm:cxn modelId="{2696E66F-B72F-4190-8C42-2F9921DB45AB}" srcId="{EA5AB46D-B5C6-4514-B8EC-F57C5813CC88}" destId="{8FC1D5A5-1229-417B-AE04-6DCD86D56792}" srcOrd="2" destOrd="0" parTransId="{7DE154B2-0911-4B67-B957-789C1560C4A5}" sibTransId="{EB9D32B7-2172-4727-90F4-173D8052F236}"/>
    <dgm:cxn modelId="{AB5D547C-2EA2-4DFC-BFF3-9813F5743695}" srcId="{EA5AB46D-B5C6-4514-B8EC-F57C5813CC88}" destId="{62F1AE01-B6C9-4F98-87B3-8D31FE4E33B8}" srcOrd="1" destOrd="0" parTransId="{1D42B1FD-C3F5-4873-9596-B5C71B716DC4}" sibTransId="{93350F9D-6454-4FF4-93A1-4D5750B32869}"/>
    <dgm:cxn modelId="{A049F9BD-21DB-4C86-A343-9348E185124D}" type="presOf" srcId="{BE221728-0C4C-4DD6-887D-6A1811AC2852}" destId="{9AA4DE2A-B252-48E5-B235-6C40FD662C36}" srcOrd="0" destOrd="0" presId="urn:microsoft.com/office/officeart/2005/8/layout/chevron2"/>
    <dgm:cxn modelId="{F55ED010-47C1-41A1-8F72-96456ECD3F0A}" type="presOf" srcId="{438760CA-D887-487C-8680-9A6C8C996E2B}" destId="{F9B5ACA1-F5AE-4DEB-809B-D393239EC711}" srcOrd="0" destOrd="1" presId="urn:microsoft.com/office/officeart/2005/8/layout/chevron2"/>
    <dgm:cxn modelId="{415960ED-1107-425E-B279-87C96FB9DDDD}" srcId="{BE221728-0C4C-4DD6-887D-6A1811AC2852}" destId="{EA5AB46D-B5C6-4514-B8EC-F57C5813CC88}" srcOrd="0" destOrd="0" parTransId="{D5C3D973-52E6-457D-B3A8-BA3C3E9E96F0}" sibTransId="{B87001F4-68A5-4C0E-8C72-86C9FF1261CF}"/>
    <dgm:cxn modelId="{0C197D38-43AF-4A16-A7EF-BF563C26B6B1}" type="presOf" srcId="{598EB0E5-80D7-4200-BC58-C6D7FBD65A3F}" destId="{F9B5ACA1-F5AE-4DEB-809B-D393239EC711}" srcOrd="0" destOrd="0" presId="urn:microsoft.com/office/officeart/2005/8/layout/chevron2"/>
    <dgm:cxn modelId="{8D82D108-F79F-4EFA-9417-E999BB03A442}" srcId="{91E3104A-A21F-4BAC-8389-70F672928782}" destId="{2DB723D6-E62C-49CF-84EA-19E57759A08C}" srcOrd="2" destOrd="0" parTransId="{74D4B911-51A4-4CB9-9B62-2ADC43F42969}" sibTransId="{7B7AABE8-7E43-49B6-96B3-DBB7073752F3}"/>
    <dgm:cxn modelId="{4D0D36E8-ECA4-4331-8BCA-A54D96B42BDB}" srcId="{BE221728-0C4C-4DD6-887D-6A1811AC2852}" destId="{91E3104A-A21F-4BAC-8389-70F672928782}" srcOrd="3" destOrd="0" parTransId="{19FC2AFE-9B16-4FAE-988C-786BD99A8BD8}" sibTransId="{096A7A70-C809-42D1-8A68-CA90FA81A595}"/>
    <dgm:cxn modelId="{0368457F-267F-204A-B48D-7A31C15E9CBF}" srcId="{91E3104A-A21F-4BAC-8389-70F672928782}" destId="{1058E4C5-F1B1-364B-B49E-9C1372D8E6E9}" srcOrd="0" destOrd="0" parTransId="{96A6C663-35F1-FE41-B878-6B56C3D14691}" sibTransId="{E3C54C4D-EC67-7D4D-9DBF-2A99A52E2E21}"/>
    <dgm:cxn modelId="{4444C151-AACD-F641-B42F-C5A73F5597DF}" srcId="{11511994-00C7-514B-ACC3-EFAA38304550}" destId="{C6C58DD4-BC39-724A-A816-F8B01D715946}" srcOrd="2" destOrd="0" parTransId="{D5524D4B-35C4-FF40-B16C-3189DB59A94C}" sibTransId="{88F76B70-89BA-454C-B94C-27E5B703B315}"/>
    <dgm:cxn modelId="{2A888C73-89FC-4E08-865E-F4CB371E516A}" type="presOf" srcId="{051FE023-235C-F548-8D9C-6A8A3A8081D7}" destId="{15FFB9A7-15D6-014A-95E7-FC9CA9AA0D05}" srcOrd="0" destOrd="0" presId="urn:microsoft.com/office/officeart/2005/8/layout/chevron2"/>
    <dgm:cxn modelId="{9E036787-E3E5-6449-90C8-262F5CB4B95E}" srcId="{11511994-00C7-514B-ACC3-EFAA38304550}" destId="{98481938-2960-1546-BF0E-6909C75EFE7B}" srcOrd="6" destOrd="0" parTransId="{26791012-60F0-304C-82BF-64A762536949}" sibTransId="{C74DBAC2-C3DF-6348-97F5-06864D22C847}"/>
    <dgm:cxn modelId="{F4D86421-4DCB-4EA4-B362-BBAB6F74CC97}" type="presOf" srcId="{2DB723D6-E62C-49CF-84EA-19E57759A08C}" destId="{7C8FCE91-9694-8F47-B81B-2E3E8229E1AD}" srcOrd="0" destOrd="2" presId="urn:microsoft.com/office/officeart/2005/8/layout/chevron2"/>
    <dgm:cxn modelId="{773AA4F9-3935-450A-B585-FEDC3EE1106A}" srcId="{91E3104A-A21F-4BAC-8389-70F672928782}" destId="{EF7C6D23-3511-4E37-B1FD-408BF95A187A}" srcOrd="1" destOrd="0" parTransId="{3A8438F0-AF59-48A9-ABB4-06A11C9803FD}" sibTransId="{57D63880-B15F-4CE1-83A1-04C6311B8952}"/>
    <dgm:cxn modelId="{CCB3B079-5F54-4483-8C90-E04C46AB8B08}" type="presOf" srcId="{62F1AE01-B6C9-4F98-87B3-8D31FE4E33B8}" destId="{211CE96C-73B7-41A0-8D03-DC36D0C94A67}" srcOrd="0" destOrd="1" presId="urn:microsoft.com/office/officeart/2005/8/layout/chevron2"/>
    <dgm:cxn modelId="{8585F0CE-896C-4272-8E33-9077DC739D22}" type="presOf" srcId="{EA5AB46D-B5C6-4514-B8EC-F57C5813CC88}" destId="{1F709980-8F11-4FF1-8B7C-46B05F790C74}" srcOrd="0" destOrd="0" presId="urn:microsoft.com/office/officeart/2005/8/layout/chevron2"/>
    <dgm:cxn modelId="{C2C37D95-1AA5-4B61-A99C-C0629BCACE3C}" type="presOf" srcId="{8A175818-4BE7-4366-96C5-A8F08898C63C}" destId="{7C8FCE91-9694-8F47-B81B-2E3E8229E1AD}" srcOrd="0" destOrd="3" presId="urn:microsoft.com/office/officeart/2005/8/layout/chevron2"/>
    <dgm:cxn modelId="{E6361ABD-F88F-4F43-BA0B-D81FEFA2C378}" type="presOf" srcId="{A76311DE-7747-8B42-B09E-9965543027AC}" destId="{15FFB9A7-15D6-014A-95E7-FC9CA9AA0D05}" srcOrd="0" destOrd="3" presId="urn:microsoft.com/office/officeart/2005/8/layout/chevron2"/>
    <dgm:cxn modelId="{92F8A15E-6A53-470C-A986-2A612D7FA0D9}" type="presOf" srcId="{D7EADE58-72CA-4633-BECB-9817F3080A5A}" destId="{7C8FCE91-9694-8F47-B81B-2E3E8229E1AD}" srcOrd="0" destOrd="4" presId="urn:microsoft.com/office/officeart/2005/8/layout/chevron2"/>
    <dgm:cxn modelId="{9379A25C-EDA7-405B-A71D-57F2F09D5075}" type="presOf" srcId="{8FC1D5A5-1229-417B-AE04-6DCD86D56792}" destId="{211CE96C-73B7-41A0-8D03-DC36D0C94A67}" srcOrd="0" destOrd="2" presId="urn:microsoft.com/office/officeart/2005/8/layout/chevron2"/>
    <dgm:cxn modelId="{7888A424-6021-40D8-A8A7-2B9A869A3A97}" type="presOf" srcId="{C6C58DD4-BC39-724A-A816-F8B01D715946}" destId="{15FFB9A7-15D6-014A-95E7-FC9CA9AA0D05}" srcOrd="0" destOrd="2" presId="urn:microsoft.com/office/officeart/2005/8/layout/chevron2"/>
    <dgm:cxn modelId="{AC962254-FEBC-4951-9D46-AD8F2974CBC1}" type="presOf" srcId="{F3BE4503-85F6-6D4E-B99F-9550225B81C9}" destId="{15FFB9A7-15D6-014A-95E7-FC9CA9AA0D05}" srcOrd="0" destOrd="4" presId="urn:microsoft.com/office/officeart/2005/8/layout/chevron2"/>
    <dgm:cxn modelId="{0F0836EC-FF74-4A1E-B58C-FD1C12900E30}" srcId="{91E3104A-A21F-4BAC-8389-70F672928782}" destId="{8A175818-4BE7-4366-96C5-A8F08898C63C}" srcOrd="3" destOrd="0" parTransId="{60306D65-7D6D-4F09-B54F-ABE6EA57625A}" sibTransId="{D419CE42-9414-453C-9008-035CC2EC6E07}"/>
    <dgm:cxn modelId="{430726FF-6B23-4D64-800C-23C7AC8DBED5}" srcId="{91E3104A-A21F-4BAC-8389-70F672928782}" destId="{D7EADE58-72CA-4633-BECB-9817F3080A5A}" srcOrd="4" destOrd="0" parTransId="{E92E0612-389D-4844-A0C8-CED2ACD89A50}" sibTransId="{94103369-402C-43A1-AAA2-364705C3F4BE}"/>
    <dgm:cxn modelId="{51D743C7-5BF2-4B6F-9847-D25946F59AC1}" srcId="{759ECD1E-E6A4-4F9B-8C64-6A0F80F60E8F}" destId="{598EB0E5-80D7-4200-BC58-C6D7FBD65A3F}" srcOrd="0" destOrd="0" parTransId="{D4119B4E-A8F5-4191-A9C2-18C8E806EE16}" sibTransId="{6F835A7C-F3AB-4D06-8738-078B350BC987}"/>
    <dgm:cxn modelId="{372DEC3E-D175-DE47-9360-6782B39A301E}" srcId="{11511994-00C7-514B-ACC3-EFAA38304550}" destId="{A76311DE-7747-8B42-B09E-9965543027AC}" srcOrd="3" destOrd="0" parTransId="{DE819CBD-987E-9340-9F95-5EA5C9BABC13}" sibTransId="{DB053B48-B842-7D4C-B93D-716FFF087E46}"/>
    <dgm:cxn modelId="{FEF676EA-2C35-4283-BA58-0B2B23EBBB2A}" type="presOf" srcId="{759ECD1E-E6A4-4F9B-8C64-6A0F80F60E8F}" destId="{E30D9AB5-A5D6-41CF-894D-7EC5740BDB74}" srcOrd="0" destOrd="0" presId="urn:microsoft.com/office/officeart/2005/8/layout/chevron2"/>
    <dgm:cxn modelId="{1FEF4ED4-3236-D740-93DE-8BD663E1D736}" srcId="{EA5AB46D-B5C6-4514-B8EC-F57C5813CC88}" destId="{784FDC4D-66A6-C142-AD6C-C67F64724290}" srcOrd="0" destOrd="0" parTransId="{D3A8C6EB-5730-E141-B593-A52D6A9B2BC5}" sibTransId="{5AA32806-0BC2-BD49-AA3B-2EE4B81CA02D}"/>
    <dgm:cxn modelId="{A73C4398-91FB-4FB9-A94D-C2A96A287AB3}" srcId="{BE221728-0C4C-4DD6-887D-6A1811AC2852}" destId="{759ECD1E-E6A4-4F9B-8C64-6A0F80F60E8F}" srcOrd="1" destOrd="0" parTransId="{69C987EF-D408-4D23-A999-1F5F21744006}" sibTransId="{ECC1C34E-DF1D-4645-BFE1-1F7A75736752}"/>
    <dgm:cxn modelId="{DBEA4ADC-13C5-4A44-B18C-EBDE21CF51F0}" type="presOf" srcId="{784FDC4D-66A6-C142-AD6C-C67F64724290}" destId="{211CE96C-73B7-41A0-8D03-DC36D0C94A67}" srcOrd="0" destOrd="0" presId="urn:microsoft.com/office/officeart/2005/8/layout/chevron2"/>
    <dgm:cxn modelId="{4B8CFEBF-4750-4BD3-921D-7BE006D8210A}" type="presOf" srcId="{326AA298-A804-456F-860A-079409989FD3}" destId="{F9B5ACA1-F5AE-4DEB-809B-D393239EC711}" srcOrd="0" destOrd="2" presId="urn:microsoft.com/office/officeart/2005/8/layout/chevron2"/>
    <dgm:cxn modelId="{37D26153-9A30-FB42-9CB5-5777C4E29993}" srcId="{11511994-00C7-514B-ACC3-EFAA38304550}" destId="{B22B80E9-16A5-6F48-ADB2-D81101A03E1F}" srcOrd="5" destOrd="0" parTransId="{CC958320-C0D7-F841-9396-E7835411CAD5}" sibTransId="{1DF2C806-9B6B-C24F-A66B-D8B7F822B5D2}"/>
    <dgm:cxn modelId="{DD40D37E-62B7-48AB-9A04-3564AC72A3C6}" srcId="{759ECD1E-E6A4-4F9B-8C64-6A0F80F60E8F}" destId="{438760CA-D887-487C-8680-9A6C8C996E2B}" srcOrd="1" destOrd="0" parTransId="{495C775D-FD32-4E14-AC97-D9BD2905D888}" sibTransId="{1BA7AE1D-C106-4C06-BB46-32289A42AD02}"/>
    <dgm:cxn modelId="{30915002-10D6-0D4D-AB4F-C366FEF57987}" srcId="{11511994-00C7-514B-ACC3-EFAA38304550}" destId="{051FE023-235C-F548-8D9C-6A8A3A8081D7}" srcOrd="0" destOrd="0" parTransId="{91B5638C-C7CA-0148-B7DF-4BD1669E95E0}" sibTransId="{79E57276-EA00-824F-ADE7-FB24C6EE1CF6}"/>
    <dgm:cxn modelId="{4A258485-7CC0-4D63-B1B8-9843904B11B3}" srcId="{759ECD1E-E6A4-4F9B-8C64-6A0F80F60E8F}" destId="{326AA298-A804-456F-860A-079409989FD3}" srcOrd="2" destOrd="0" parTransId="{12486992-4168-4DD1-B5A9-FC8314BF58B6}" sibTransId="{6A881B25-DB68-4006-A70C-689C0D9C5445}"/>
    <dgm:cxn modelId="{CFAB17BE-896C-4954-BFF8-FCC1D0D2836B}" type="presOf" srcId="{1058E4C5-F1B1-364B-B49E-9C1372D8E6E9}" destId="{7C8FCE91-9694-8F47-B81B-2E3E8229E1AD}" srcOrd="0" destOrd="0" presId="urn:microsoft.com/office/officeart/2005/8/layout/chevron2"/>
    <dgm:cxn modelId="{EB81B588-2D2B-5F44-917F-4D1A663FEB35}" srcId="{11511994-00C7-514B-ACC3-EFAA38304550}" destId="{8FE021BC-7E90-154C-8F60-025ED68A2E67}" srcOrd="1" destOrd="0" parTransId="{4A7DB67C-1674-5642-A443-027D88932A2F}" sibTransId="{4F6D17AD-C8C4-604D-A33C-0AB5D52FC876}"/>
    <dgm:cxn modelId="{55D1A345-C9EE-4C7A-A90C-A3EFAB9F7C42}" type="presOf" srcId="{98481938-2960-1546-BF0E-6909C75EFE7B}" destId="{15FFB9A7-15D6-014A-95E7-FC9CA9AA0D05}" srcOrd="0" destOrd="6" presId="urn:microsoft.com/office/officeart/2005/8/layout/chevron2"/>
    <dgm:cxn modelId="{EEB7EA4F-43B1-49DD-A091-5BC2A0590B37}" type="presOf" srcId="{B22B80E9-16A5-6F48-ADB2-D81101A03E1F}" destId="{15FFB9A7-15D6-014A-95E7-FC9CA9AA0D05}" srcOrd="0" destOrd="5" presId="urn:microsoft.com/office/officeart/2005/8/layout/chevron2"/>
    <dgm:cxn modelId="{6044ED65-E121-4689-B267-0ECE96C3CA3B}" type="presParOf" srcId="{9AA4DE2A-B252-48E5-B235-6C40FD662C36}" destId="{89D216A8-47CF-4759-AD97-52510552C244}" srcOrd="0" destOrd="0" presId="urn:microsoft.com/office/officeart/2005/8/layout/chevron2"/>
    <dgm:cxn modelId="{95532645-E26C-4FEA-8E99-92159CB8D3C5}" type="presParOf" srcId="{89D216A8-47CF-4759-AD97-52510552C244}" destId="{1F709980-8F11-4FF1-8B7C-46B05F790C74}" srcOrd="0" destOrd="0" presId="urn:microsoft.com/office/officeart/2005/8/layout/chevron2"/>
    <dgm:cxn modelId="{6D5ADF4A-5C2A-410C-A125-67536655EEE6}" type="presParOf" srcId="{89D216A8-47CF-4759-AD97-52510552C244}" destId="{211CE96C-73B7-41A0-8D03-DC36D0C94A67}" srcOrd="1" destOrd="0" presId="urn:microsoft.com/office/officeart/2005/8/layout/chevron2"/>
    <dgm:cxn modelId="{6886B724-51A2-4420-8B06-C72B9E9006B0}" type="presParOf" srcId="{9AA4DE2A-B252-48E5-B235-6C40FD662C36}" destId="{2C5FD4F8-DE1B-4975-A431-D9D40FE7B0DE}" srcOrd="1" destOrd="0" presId="urn:microsoft.com/office/officeart/2005/8/layout/chevron2"/>
    <dgm:cxn modelId="{7EADAC3D-0C34-4229-A7D5-0E66BDA1C646}" type="presParOf" srcId="{9AA4DE2A-B252-48E5-B235-6C40FD662C36}" destId="{A6FC740D-A6FD-44AF-AC87-609C541C7618}" srcOrd="2" destOrd="0" presId="urn:microsoft.com/office/officeart/2005/8/layout/chevron2"/>
    <dgm:cxn modelId="{004453D4-5580-465A-AFD6-3DE2EEBA6615}" type="presParOf" srcId="{A6FC740D-A6FD-44AF-AC87-609C541C7618}" destId="{E30D9AB5-A5D6-41CF-894D-7EC5740BDB74}" srcOrd="0" destOrd="0" presId="urn:microsoft.com/office/officeart/2005/8/layout/chevron2"/>
    <dgm:cxn modelId="{E83DACA4-F0B2-4FBE-A87B-9F739DA7B74B}" type="presParOf" srcId="{A6FC740D-A6FD-44AF-AC87-609C541C7618}" destId="{F9B5ACA1-F5AE-4DEB-809B-D393239EC711}" srcOrd="1" destOrd="0" presId="urn:microsoft.com/office/officeart/2005/8/layout/chevron2"/>
    <dgm:cxn modelId="{D05D2980-1819-4989-BCBB-579D5AB26565}" type="presParOf" srcId="{9AA4DE2A-B252-48E5-B235-6C40FD662C36}" destId="{D3DC02A6-7628-4099-A1E7-E87BFFFFCD0A}" srcOrd="3" destOrd="0" presId="urn:microsoft.com/office/officeart/2005/8/layout/chevron2"/>
    <dgm:cxn modelId="{E693FB5B-8A0C-4974-9617-F05342CDE0DC}" type="presParOf" srcId="{9AA4DE2A-B252-48E5-B235-6C40FD662C36}" destId="{DD1AA704-03DE-8342-B364-F19628675DF9}" srcOrd="4" destOrd="0" presId="urn:microsoft.com/office/officeart/2005/8/layout/chevron2"/>
    <dgm:cxn modelId="{8EC08458-B9E4-48C9-891A-81ED2AC0F918}" type="presParOf" srcId="{DD1AA704-03DE-8342-B364-F19628675DF9}" destId="{4C13B996-206C-504E-916C-97B25E0BE158}" srcOrd="0" destOrd="0" presId="urn:microsoft.com/office/officeart/2005/8/layout/chevron2"/>
    <dgm:cxn modelId="{9850942F-91B8-45CE-ACD2-7BCEC569ECA6}" type="presParOf" srcId="{DD1AA704-03DE-8342-B364-F19628675DF9}" destId="{15FFB9A7-15D6-014A-95E7-FC9CA9AA0D05}" srcOrd="1" destOrd="0" presId="urn:microsoft.com/office/officeart/2005/8/layout/chevron2"/>
    <dgm:cxn modelId="{C5C405DD-1AF4-41A6-B122-28D3A62E6C8A}" type="presParOf" srcId="{9AA4DE2A-B252-48E5-B235-6C40FD662C36}" destId="{4F9CCB2A-90C0-5A43-B0D1-D1D3085FD5D4}" srcOrd="5" destOrd="0" presId="urn:microsoft.com/office/officeart/2005/8/layout/chevron2"/>
    <dgm:cxn modelId="{F24DF420-53C1-4EDB-AB11-A71962D23FB9}" type="presParOf" srcId="{9AA4DE2A-B252-48E5-B235-6C40FD662C36}" destId="{4885E482-286B-0A43-8871-F5E850EAC0FA}" srcOrd="6" destOrd="0" presId="urn:microsoft.com/office/officeart/2005/8/layout/chevron2"/>
    <dgm:cxn modelId="{D34E99AA-6A47-4B3E-844F-4F5895439BCF}" type="presParOf" srcId="{4885E482-286B-0A43-8871-F5E850EAC0FA}" destId="{A733466B-67DA-1845-A495-DFDDB74A69D0}" srcOrd="0" destOrd="0" presId="urn:microsoft.com/office/officeart/2005/8/layout/chevron2"/>
    <dgm:cxn modelId="{1DF28C27-7AD5-4FEE-A12C-C69B6C9095D5}" type="presParOf" srcId="{4885E482-286B-0A43-8871-F5E850EAC0FA}" destId="{7C8FCE91-9694-8F47-B81B-2E3E8229E1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889487-1B94-4720-A33C-4809103D49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7D87BF-7B12-464C-9924-BC37E2423896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dirty="0" smtClean="0"/>
            <a:t>Способствует формированию личности социально-развитого, критически мыслящего, конкурентоспособного выпускника, обладающего экономическим образом мышления, способного взять на себя ответственность за свое будущее, за будущее своих близких и своей страны</a:t>
          </a:r>
          <a:endParaRPr lang="ru-RU" b="1" dirty="0"/>
        </a:p>
      </dgm:t>
    </dgm:pt>
    <dgm:pt modelId="{493586E9-5D8E-4853-A8EB-D8A104648853}" type="parTrans" cxnId="{4404EEAF-D5A8-40EA-8457-EEA91AC8D234}">
      <dgm:prSet/>
      <dgm:spPr/>
      <dgm:t>
        <a:bodyPr/>
        <a:lstStyle/>
        <a:p>
          <a:endParaRPr lang="ru-RU"/>
        </a:p>
      </dgm:t>
    </dgm:pt>
    <dgm:pt modelId="{010EC350-24D0-4C31-B96C-9C8D6648731E}" type="sibTrans" cxnId="{4404EEAF-D5A8-40EA-8457-EEA91AC8D234}">
      <dgm:prSet/>
      <dgm:spPr/>
      <dgm:t>
        <a:bodyPr/>
        <a:lstStyle/>
        <a:p>
          <a:endParaRPr lang="ru-RU"/>
        </a:p>
      </dgm:t>
    </dgm:pt>
    <dgm:pt modelId="{5A35A545-F4EA-46AA-8446-A9C2D1386E32}" type="pres">
      <dgm:prSet presAssocID="{05889487-1B94-4720-A33C-4809103D49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2B9034-B7CE-4FC1-B00B-BEE9945C3127}" type="pres">
      <dgm:prSet presAssocID="{8D7D87BF-7B12-464C-9924-BC37E2423896}" presName="parentText" presStyleLbl="node1" presStyleIdx="0" presStyleCnt="1" custScaleY="1132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2C1D56-8F5F-4A17-8652-39828CAAB519}" type="presOf" srcId="{8D7D87BF-7B12-464C-9924-BC37E2423896}" destId="{052B9034-B7CE-4FC1-B00B-BEE9945C3127}" srcOrd="0" destOrd="0" presId="urn:microsoft.com/office/officeart/2005/8/layout/vList2"/>
    <dgm:cxn modelId="{70E20135-24E6-4B32-83C3-1919F66663DD}" type="presOf" srcId="{05889487-1B94-4720-A33C-4809103D4900}" destId="{5A35A545-F4EA-46AA-8446-A9C2D1386E32}" srcOrd="0" destOrd="0" presId="urn:microsoft.com/office/officeart/2005/8/layout/vList2"/>
    <dgm:cxn modelId="{4404EEAF-D5A8-40EA-8457-EEA91AC8D234}" srcId="{05889487-1B94-4720-A33C-4809103D4900}" destId="{8D7D87BF-7B12-464C-9924-BC37E2423896}" srcOrd="0" destOrd="0" parTransId="{493586E9-5D8E-4853-A8EB-D8A104648853}" sibTransId="{010EC350-24D0-4C31-B96C-9C8D6648731E}"/>
    <dgm:cxn modelId="{F8432675-10D6-483C-91A6-CD5729F0ACC4}" type="presParOf" srcId="{5A35A545-F4EA-46AA-8446-A9C2D1386E32}" destId="{052B9034-B7CE-4FC1-B00B-BEE9945C31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709980-8F11-4FF1-8B7C-46B05F790C74}">
      <dsp:nvSpPr>
        <dsp:cNvPr id="0" name=""/>
        <dsp:cNvSpPr/>
      </dsp:nvSpPr>
      <dsp:spPr>
        <a:xfrm rot="5400000">
          <a:off x="-191845" y="195018"/>
          <a:ext cx="1278969" cy="895278"/>
        </a:xfrm>
        <a:prstGeom prst="chevron">
          <a:avLst/>
        </a:prstGeom>
        <a:solidFill>
          <a:srgbClr val="AB5253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AB5253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ysClr val="window" lastClr="FFFFFF">
                  <a:lumMod val="95000"/>
                </a:sysClr>
              </a:solidFill>
              <a:latin typeface="Arial"/>
              <a:ea typeface="+mn-ea"/>
              <a:cs typeface="+mn-cs"/>
            </a:rPr>
            <a:t>Взаимодействие</a:t>
          </a:r>
          <a:endParaRPr lang="ru-RU" sz="800" b="1" kern="1200" dirty="0">
            <a:solidFill>
              <a:sysClr val="window" lastClr="FFFFFF">
                <a:lumMod val="95000"/>
              </a:sysClr>
            </a:solidFill>
            <a:latin typeface="Arial"/>
            <a:ea typeface="+mn-ea"/>
            <a:cs typeface="+mn-cs"/>
          </a:endParaRPr>
        </a:p>
      </dsp:txBody>
      <dsp:txXfrm rot="-5400000">
        <a:off x="1" y="450811"/>
        <a:ext cx="895278" cy="383691"/>
      </dsp:txXfrm>
    </dsp:sp>
    <dsp:sp modelId="{211CE96C-73B7-41A0-8D03-DC36D0C94A67}">
      <dsp:nvSpPr>
        <dsp:cNvPr id="0" name=""/>
        <dsp:cNvSpPr/>
      </dsp:nvSpPr>
      <dsp:spPr>
        <a:xfrm rot="5400000">
          <a:off x="4601229" y="-3702778"/>
          <a:ext cx="831330" cy="824323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соглашение + дорожная карта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с учетом предложений Банка России внедрение во все уровни образования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планируемый период внедрения -  2017-2021 гг.</a:t>
          </a:r>
        </a:p>
      </dsp:txBody>
      <dsp:txXfrm rot="-5400000">
        <a:off x="895279" y="43754"/>
        <a:ext cx="8202649" cy="750166"/>
      </dsp:txXfrm>
    </dsp:sp>
    <dsp:sp modelId="{E30D9AB5-A5D6-41CF-894D-7EC5740BDB74}">
      <dsp:nvSpPr>
        <dsp:cNvPr id="0" name=""/>
        <dsp:cNvSpPr/>
      </dsp:nvSpPr>
      <dsp:spPr>
        <a:xfrm rot="5400000">
          <a:off x="-191845" y="1340720"/>
          <a:ext cx="1278969" cy="895278"/>
        </a:xfrm>
        <a:prstGeom prst="chevron">
          <a:avLst/>
        </a:prstGeom>
        <a:solidFill>
          <a:srgbClr val="AB5253">
            <a:shade val="80000"/>
            <a:hueOff val="4364"/>
            <a:satOff val="-2891"/>
            <a:lumOff val="8801"/>
            <a:alphaOff val="0"/>
          </a:srgbClr>
        </a:solidFill>
        <a:ln w="12700" cap="flat" cmpd="sng" algn="ctr">
          <a:solidFill>
            <a:srgbClr val="AB5253">
              <a:shade val="80000"/>
              <a:hueOff val="4364"/>
              <a:satOff val="-2891"/>
              <a:lumOff val="8801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cap="none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Направления взаимодействия</a:t>
          </a:r>
          <a:endParaRPr lang="ru-RU" sz="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-5400000">
        <a:off x="1" y="1596513"/>
        <a:ext cx="895278" cy="383691"/>
      </dsp:txXfrm>
    </dsp:sp>
    <dsp:sp modelId="{F9B5ACA1-F5AE-4DEB-809B-D393239EC711}">
      <dsp:nvSpPr>
        <dsp:cNvPr id="0" name=""/>
        <dsp:cNvSpPr/>
      </dsp:nvSpPr>
      <dsp:spPr>
        <a:xfrm rot="5400000">
          <a:off x="4601229" y="-2557075"/>
          <a:ext cx="831330" cy="824323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4364"/>
              <a:satOff val="-2891"/>
              <a:lumOff val="8801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содействие в разработке и реализации образовательных программ повышения финансовой грамотности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разработка и внедрение системы мониторинга и оценки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информационное сопровождение мероприятий по финансовой грамотности</a:t>
          </a:r>
          <a:endParaRPr lang="ru-RU" sz="1200" b="1" kern="1200" dirty="0" smtClean="0">
            <a:solidFill>
              <a:schemeClr val="tx1"/>
            </a:solidFill>
            <a:latin typeface="Arial"/>
            <a:ea typeface="+mn-ea"/>
            <a:cs typeface="+mn-cs"/>
          </a:endParaRPr>
        </a:p>
      </dsp:txBody>
      <dsp:txXfrm rot="-5400000">
        <a:off x="895279" y="1189457"/>
        <a:ext cx="8202649" cy="750166"/>
      </dsp:txXfrm>
    </dsp:sp>
    <dsp:sp modelId="{4C13B996-206C-504E-916C-97B25E0BE158}">
      <dsp:nvSpPr>
        <dsp:cNvPr id="0" name=""/>
        <dsp:cNvSpPr/>
      </dsp:nvSpPr>
      <dsp:spPr>
        <a:xfrm rot="5400000">
          <a:off x="-191845" y="2733673"/>
          <a:ext cx="1278969" cy="895278"/>
        </a:xfrm>
        <a:prstGeom prst="chevron">
          <a:avLst/>
        </a:prstGeom>
        <a:solidFill>
          <a:srgbClr val="AB5253">
            <a:shade val="80000"/>
            <a:hueOff val="8728"/>
            <a:satOff val="-5783"/>
            <a:lumOff val="17601"/>
            <a:alphaOff val="0"/>
          </a:srgb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Уровни образования</a:t>
          </a:r>
          <a:endParaRPr lang="ru-RU" sz="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-5400000">
        <a:off x="1" y="2989466"/>
        <a:ext cx="895278" cy="383691"/>
      </dsp:txXfrm>
    </dsp:sp>
    <dsp:sp modelId="{15FFB9A7-15D6-014A-95E7-FC9CA9AA0D05}">
      <dsp:nvSpPr>
        <dsp:cNvPr id="0" name=""/>
        <dsp:cNvSpPr/>
      </dsp:nvSpPr>
      <dsp:spPr>
        <a:xfrm rot="5400000">
          <a:off x="4353979" y="-1164122"/>
          <a:ext cx="1325830" cy="824323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8728"/>
              <a:satOff val="-5783"/>
              <a:lumOff val="17601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дошкольное образования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начальное общее образование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основное общее образование</a:t>
          </a:r>
          <a:endParaRPr lang="ru-RU" sz="1200" b="1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среднее общее образование</a:t>
          </a:r>
          <a:endParaRPr lang="ru-RU" sz="1200" b="1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среднее профессиональное образование</a:t>
          </a:r>
          <a:endParaRPr lang="ru-RU" sz="1200" b="1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высшее образование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дополнительное образование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</dsp:txBody>
      <dsp:txXfrm rot="-5400000">
        <a:off x="895279" y="2359300"/>
        <a:ext cx="8178509" cy="1196386"/>
      </dsp:txXfrm>
    </dsp:sp>
    <dsp:sp modelId="{A733466B-67DA-1845-A495-DFDDB74A69D0}">
      <dsp:nvSpPr>
        <dsp:cNvPr id="0" name=""/>
        <dsp:cNvSpPr/>
      </dsp:nvSpPr>
      <dsp:spPr>
        <a:xfrm rot="5400000">
          <a:off x="-191845" y="4050663"/>
          <a:ext cx="1278969" cy="895278"/>
        </a:xfrm>
        <a:prstGeom prst="chevron">
          <a:avLst/>
        </a:prstGeom>
        <a:solidFill>
          <a:srgbClr val="AB5253">
            <a:shade val="80000"/>
            <a:hueOff val="13092"/>
            <a:satOff val="-8674"/>
            <a:lumOff val="26402"/>
            <a:alphaOff val="0"/>
          </a:srgb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Формы реализации (школа)</a:t>
          </a:r>
          <a:endParaRPr lang="ru-RU" sz="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-5400000">
        <a:off x="1" y="4306456"/>
        <a:ext cx="895278" cy="383691"/>
      </dsp:txXfrm>
    </dsp:sp>
    <dsp:sp modelId="{7C8FCE91-9694-8F47-B81B-2E3E8229E1AD}">
      <dsp:nvSpPr>
        <dsp:cNvPr id="0" name=""/>
        <dsp:cNvSpPr/>
      </dsp:nvSpPr>
      <dsp:spPr>
        <a:xfrm rot="5400000">
          <a:off x="4429941" y="152867"/>
          <a:ext cx="1173904" cy="8243231"/>
        </a:xfrm>
        <a:prstGeom prst="round2Same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AB5253">
              <a:shade val="80000"/>
              <a:hueOff val="13092"/>
              <a:satOff val="-8674"/>
              <a:lumOff val="26402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обязательный курс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элективный курс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модули, интегрированные в предметы (математика, экономика, информатика, обществознание, право, ОБЖ)</a:t>
          </a:r>
          <a:endParaRPr lang="ru-RU" sz="1200" kern="1200" dirty="0" smtClean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факультативный курс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>
              <a:solidFill>
                <a:schemeClr val="tx1"/>
              </a:solidFill>
              <a:latin typeface="Arial"/>
              <a:ea typeface="+mn-ea"/>
              <a:cs typeface="+mn-cs"/>
            </a:rPr>
            <a:t>в форме внеурочной деятельности</a:t>
          </a:r>
          <a:endParaRPr lang="ru-RU" sz="12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</dsp:txBody>
      <dsp:txXfrm rot="-5400000">
        <a:off x="895278" y="3744836"/>
        <a:ext cx="8185926" cy="1059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B9034-B7CE-4FC1-B00B-BEE9945C3127}">
      <dsp:nvSpPr>
        <dsp:cNvPr id="0" name=""/>
        <dsp:cNvSpPr/>
      </dsp:nvSpPr>
      <dsp:spPr>
        <a:xfrm>
          <a:off x="0" y="6541"/>
          <a:ext cx="4832389" cy="2034375"/>
        </a:xfrm>
        <a:prstGeom prst="round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Способствует формированию личности социально-развитого, критически мыслящего, конкурентоспособного выпускника, обладающего экономическим образом мышления, способного взять на себя ответственность за свое будущее, за будущее своих близких и своей страны</a:t>
          </a:r>
          <a:endParaRPr lang="ru-RU" sz="1600" b="1" kern="1200" dirty="0"/>
        </a:p>
      </dsp:txBody>
      <dsp:txXfrm>
        <a:off x="99310" y="105851"/>
        <a:ext cx="4633769" cy="1835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50951" cy="496967"/>
          </a:xfrm>
          <a:prstGeom prst="rect">
            <a:avLst/>
          </a:prstGeom>
        </p:spPr>
        <p:txBody>
          <a:bodyPr vert="horz" lIns="91394" tIns="45696" rIns="91394" bIns="456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252" y="3"/>
            <a:ext cx="2950951" cy="496967"/>
          </a:xfrm>
          <a:prstGeom prst="rect">
            <a:avLst/>
          </a:prstGeom>
        </p:spPr>
        <p:txBody>
          <a:bodyPr vert="horz" lIns="91394" tIns="45696" rIns="91394" bIns="456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6D9E2B-E957-4BCA-8A62-380255D798E3}" type="datetimeFigureOut">
              <a:rPr lang="en-US"/>
              <a:pPr>
                <a:defRPr/>
              </a:pPr>
              <a:t>9/12/2018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42371"/>
            <a:ext cx="2950951" cy="496966"/>
          </a:xfrm>
          <a:prstGeom prst="rect">
            <a:avLst/>
          </a:prstGeom>
        </p:spPr>
        <p:txBody>
          <a:bodyPr vert="horz" lIns="91394" tIns="45696" rIns="91394" bIns="456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252" y="9442371"/>
            <a:ext cx="2950951" cy="496966"/>
          </a:xfrm>
          <a:prstGeom prst="rect">
            <a:avLst/>
          </a:prstGeom>
        </p:spPr>
        <p:txBody>
          <a:bodyPr vert="horz" lIns="91394" tIns="45696" rIns="91394" bIns="456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92E8DC-6A3D-4264-9010-B1B001015E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618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50951" cy="496967"/>
          </a:xfrm>
          <a:prstGeom prst="rect">
            <a:avLst/>
          </a:prstGeom>
        </p:spPr>
        <p:txBody>
          <a:bodyPr vert="horz" lIns="91394" tIns="45696" rIns="91394" bIns="456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252" y="3"/>
            <a:ext cx="2950951" cy="496967"/>
          </a:xfrm>
          <a:prstGeom prst="rect">
            <a:avLst/>
          </a:prstGeom>
        </p:spPr>
        <p:txBody>
          <a:bodyPr vert="horz" lIns="91394" tIns="45696" rIns="91394" bIns="456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8BD5B7-D03F-44CE-A28E-68B8EB0CEC64}" type="datetimeFigureOut">
              <a:rPr lang="en-US"/>
              <a:pPr>
                <a:defRPr/>
              </a:pPr>
              <a:t>9/12/2018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3212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4" tIns="45696" rIns="91394" bIns="4569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356" y="4721980"/>
            <a:ext cx="5446077" cy="4472702"/>
          </a:xfrm>
          <a:prstGeom prst="rect">
            <a:avLst/>
          </a:prstGeom>
        </p:spPr>
        <p:txBody>
          <a:bodyPr vert="horz" lIns="91394" tIns="45696" rIns="91394" bIns="4569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42371"/>
            <a:ext cx="2950951" cy="496966"/>
          </a:xfrm>
          <a:prstGeom prst="rect">
            <a:avLst/>
          </a:prstGeom>
        </p:spPr>
        <p:txBody>
          <a:bodyPr vert="horz" lIns="91394" tIns="45696" rIns="91394" bIns="456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252" y="9442371"/>
            <a:ext cx="2950951" cy="496966"/>
          </a:xfrm>
          <a:prstGeom prst="rect">
            <a:avLst/>
          </a:prstGeom>
        </p:spPr>
        <p:txBody>
          <a:bodyPr vert="horz" lIns="91394" tIns="45696" rIns="91394" bIns="456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49245BE-CF51-45E8-87C5-E8352ACF60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986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37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173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83212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70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77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83212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2347" y="4721979"/>
            <a:ext cx="6497053" cy="5047663"/>
          </a:xfrm>
        </p:spPr>
        <p:txBody>
          <a:bodyPr/>
          <a:lstStyle/>
          <a:p>
            <a:pPr algn="just"/>
            <a:endParaRPr lang="ru-RU" sz="11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01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339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83212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3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2788" y="746125"/>
            <a:ext cx="5383212" cy="37258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420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51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76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895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9245BE-CF51-45E8-87C5-E8352ACF607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286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 userDrawn="1"/>
        </p:nvSpPr>
        <p:spPr>
          <a:xfrm>
            <a:off x="0" y="0"/>
            <a:ext cx="99060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7" name="Picture 12" descr="CBRF_titul-1.jpg"/>
          <p:cNvPicPr>
            <a:picLocks noChangeAspect="1"/>
          </p:cNvPicPr>
          <p:nvPr userDrawn="1"/>
        </p:nvPicPr>
        <p:blipFill>
          <a:blip r:embed="rId2"/>
          <a:srcRect l="6770" r="13049"/>
          <a:stretch>
            <a:fillRect/>
          </a:stretch>
        </p:blipFill>
        <p:spPr bwMode="auto">
          <a:xfrm>
            <a:off x="0" y="1366838"/>
            <a:ext cx="9906000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alllogo-02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65513" y="-309563"/>
            <a:ext cx="3649662" cy="201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/>
          <p:nvPr userDrawn="1"/>
        </p:nvSpPr>
        <p:spPr>
          <a:xfrm>
            <a:off x="0" y="4105279"/>
            <a:ext cx="9906000" cy="2752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0692" y="5594870"/>
            <a:ext cx="4685269" cy="65902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930690" y="4118919"/>
            <a:ext cx="4685270" cy="1359244"/>
          </a:xfrm>
        </p:spPr>
        <p:txBody>
          <a:bodyPr anchor="b">
            <a:norm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446217" y="5594869"/>
            <a:ext cx="4396412" cy="665893"/>
          </a:xfrm>
        </p:spPr>
        <p:txBody>
          <a:bodyPr>
            <a:noAutofit/>
          </a:bodyPr>
          <a:lstStyle>
            <a:lvl1pPr marL="0" indent="0" algn="r">
              <a:buNone/>
              <a:defRPr sz="20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26"/>
          <p:cNvSpPr>
            <a:spLocks noGrp="1"/>
          </p:cNvSpPr>
          <p:nvPr>
            <p:ph type="dt" sz="half" idx="11"/>
          </p:nvPr>
        </p:nvSpPr>
        <p:spPr>
          <a:xfrm>
            <a:off x="4957763" y="6315079"/>
            <a:ext cx="23114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105188"/>
            <a:ext cx="9906000" cy="27528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9906000" cy="136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3" y="4118922"/>
            <a:ext cx="4266803" cy="74140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3" y="4942712"/>
            <a:ext cx="4266803" cy="114694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2" name="Picture 11" descr="CBRF-Razdel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2973"/>
            <a:ext cx="9906000" cy="2740800"/>
          </a:xfrm>
          <a:prstGeom prst="rect">
            <a:avLst/>
          </a:prstGeom>
        </p:spPr>
      </p:pic>
      <p:pic>
        <p:nvPicPr>
          <p:cNvPr id="8" name="Picture 7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19" y="-308918"/>
            <a:ext cx="2965660" cy="20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83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6" y="1825625"/>
            <a:ext cx="449507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05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461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095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9811" y="1208216"/>
            <a:ext cx="5360173" cy="713946"/>
          </a:xfrm>
        </p:spPr>
        <p:txBody>
          <a:bodyPr anchor="t"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58344" y="1208217"/>
            <a:ext cx="3268359" cy="50372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49811" y="2114382"/>
            <a:ext cx="5360173" cy="41390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1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999082"/>
            <a:ext cx="9906000" cy="2858922"/>
          </a:xfrm>
          <a:prstGeom prst="rect">
            <a:avLst/>
          </a:prstGeom>
          <a:solidFill>
            <a:schemeClr val="accent6"/>
          </a:solidFill>
          <a:ln>
            <a:solidFill>
              <a:srgbClr val="AB52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906000" cy="136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930696" y="5594866"/>
            <a:ext cx="4685269" cy="659026"/>
          </a:xfrm>
        </p:spPr>
        <p:txBody>
          <a:bodyPr>
            <a:normAutofit/>
          </a:bodyPr>
          <a:lstStyle>
            <a:lvl1pPr marL="0" indent="0" algn="l">
              <a:buNone/>
              <a:defRPr sz="1500" baseline="0">
                <a:solidFill>
                  <a:schemeClr val="bg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ru-RU" dirty="0" smtClean="0"/>
              <a:t>Роль территориальных учреждений Банка России и территориальных подразделений Службы по защите прав потребителей и обеспечению доступности финансовых услуг в их организации</a:t>
            </a:r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>
          <a:xfrm>
            <a:off x="4930694" y="4118920"/>
            <a:ext cx="4685270" cy="1359244"/>
          </a:xfrm>
        </p:spPr>
        <p:txBody>
          <a:bodyPr anchor="b">
            <a:norm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r>
              <a:rPr lang="ru-RU" dirty="0" smtClean="0"/>
              <a:t>Организация и проведение мероприятий по финансовой грамотности</a:t>
            </a:r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171087" y="5308959"/>
            <a:ext cx="4396412" cy="665894"/>
          </a:xfrm>
        </p:spPr>
        <p:txBody>
          <a:bodyPr>
            <a:noAutofit/>
          </a:bodyPr>
          <a:lstStyle>
            <a:lvl1pPr marL="0" indent="0" algn="r">
              <a:buNone/>
              <a:defRPr sz="1500" baseline="0">
                <a:solidFill>
                  <a:schemeClr val="bg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r>
              <a:rPr lang="ru-RU" sz="1600" dirty="0" smtClean="0">
                <a:solidFill>
                  <a:schemeClr val="bg1"/>
                </a:solidFill>
              </a:rPr>
              <a:t>А. </a:t>
            </a:r>
            <a:r>
              <a:rPr lang="ru-RU" sz="1600" dirty="0" err="1" smtClean="0">
                <a:solidFill>
                  <a:schemeClr val="bg1"/>
                </a:solidFill>
              </a:rPr>
              <a:t>Коланьков</a:t>
            </a:r>
            <a:r>
              <a:rPr lang="ru-RU" sz="1600" dirty="0" smtClean="0">
                <a:solidFill>
                  <a:schemeClr val="bg1"/>
                </a:solidFill>
              </a:rPr>
              <a:t>,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советник экономический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Службы по защите прав потребителей финансовых услуг и миноритарных акционеров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3" name="Picture 12" descr="alllogo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20" y="-308916"/>
            <a:ext cx="3470400" cy="20228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3"/>
          <a:stretch/>
        </p:blipFill>
        <p:spPr>
          <a:xfrm>
            <a:off x="0" y="1458786"/>
            <a:ext cx="9906000" cy="254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6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>
                <a:solidFill>
                  <a:srgbClr val="8A8A8D"/>
                </a:solidFill>
              </a:rPr>
              <a:pPr/>
              <a:t>‹#›</a:t>
            </a:fld>
            <a:endParaRPr lang="ru-RU">
              <a:solidFill>
                <a:srgbClr val="8A8A8D"/>
              </a:solidFill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2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26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04574"/>
            <a:ext cx="9906000" cy="2853430"/>
          </a:xfrm>
          <a:prstGeom prst="rect">
            <a:avLst/>
          </a:prstGeom>
          <a:solidFill>
            <a:srgbClr val="AB5253"/>
          </a:solidFill>
          <a:ln>
            <a:solidFill>
              <a:srgbClr val="AB525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906000" cy="136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457189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1" y="4118922"/>
            <a:ext cx="4266804" cy="741405"/>
          </a:xfrm>
        </p:spPr>
        <p:txBody>
          <a:bodyPr anchor="b"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1" y="4942706"/>
            <a:ext cx="4266804" cy="1146946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E7E6E6"/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2" name="Picture 11" descr="CBRF-Razdelitel.jp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2974"/>
            <a:ext cx="9906000" cy="2631600"/>
          </a:xfrm>
          <a:prstGeom prst="rect">
            <a:avLst/>
          </a:prstGeom>
        </p:spPr>
      </p:pic>
      <p:pic>
        <p:nvPicPr>
          <p:cNvPr id="8" name="Picture 7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20" y="-308916"/>
            <a:ext cx="3470400" cy="202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86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7" y="1825625"/>
            <a:ext cx="449507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>
                <a:solidFill>
                  <a:srgbClr val="8A8A8D"/>
                </a:solidFill>
              </a:rPr>
              <a:pPr/>
              <a:t>‹#›</a:t>
            </a:fld>
            <a:endParaRPr lang="ru-RU">
              <a:solidFill>
                <a:srgbClr val="8A8A8D"/>
              </a:solidFill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2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72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8BEA8-314F-40D3-A521-57B666AC8A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>
                <a:solidFill>
                  <a:srgbClr val="8A8A8D"/>
                </a:solidFill>
              </a:rPr>
              <a:pPr/>
              <a:t>‹#›</a:t>
            </a:fld>
            <a:endParaRPr lang="ru-RU">
              <a:solidFill>
                <a:srgbClr val="8A8A8D"/>
              </a:solidFill>
            </a:endParaRP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2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436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>
                <a:solidFill>
                  <a:srgbClr val="8A8A8D"/>
                </a:solidFill>
              </a:rPr>
              <a:pPr/>
              <a:t>‹#›</a:t>
            </a:fld>
            <a:endParaRPr lang="ru-RU">
              <a:solidFill>
                <a:srgbClr val="8A8A8D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2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066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9815" y="1208225"/>
            <a:ext cx="5360173" cy="713947"/>
          </a:xfrm>
        </p:spPr>
        <p:txBody>
          <a:bodyPr anchor="t">
            <a:normAutofit/>
          </a:bodyPr>
          <a:lstStyle>
            <a:lvl1pPr>
              <a:defRPr sz="15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58349" y="1208218"/>
            <a:ext cx="3268359" cy="5037267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49815" y="2114382"/>
            <a:ext cx="5360173" cy="4139043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>
                <a:solidFill>
                  <a:srgbClr val="8A8A8D"/>
                </a:solidFill>
              </a:rPr>
              <a:pPr/>
              <a:t>‹#›</a:t>
            </a:fld>
            <a:endParaRPr lang="ru-RU">
              <a:solidFill>
                <a:srgbClr val="8A8A8D"/>
              </a:solidFill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2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6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877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13" y="1268413"/>
            <a:ext cx="9127699" cy="5040312"/>
          </a:xfrm>
        </p:spPr>
        <p:txBody>
          <a:bodyPr/>
          <a:lstStyle>
            <a:lvl1pPr>
              <a:spcBef>
                <a:spcPts val="500"/>
              </a:spcBef>
              <a:defRPr/>
            </a:lvl1pPr>
            <a:lvl2pPr>
              <a:spcBef>
                <a:spcPts val="500"/>
              </a:spcBef>
              <a:defRPr/>
            </a:lvl2pPr>
            <a:lvl4pPr>
              <a:spcBef>
                <a:spcPts val="300"/>
              </a:spcBef>
              <a:defRPr/>
            </a:lvl4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1720AF-EAE9-441D-B1D5-8A995793CAEF}" type="slidenum">
              <a:rPr lang="ru-RU" altLang="ru-RU">
                <a:solidFill>
                  <a:srgbClr val="8A8A8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8A8A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0397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BRF_titul-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7481"/>
            <a:ext cx="9906000" cy="27432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4105188"/>
            <a:ext cx="9906000" cy="27528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9906000" cy="136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0690" y="5594866"/>
            <a:ext cx="4685269" cy="65902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930690" y="4118919"/>
            <a:ext cx="4685270" cy="1359244"/>
          </a:xfrm>
        </p:spPr>
        <p:txBody>
          <a:bodyPr anchor="b">
            <a:norm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en-US" dirty="0"/>
          </a:p>
        </p:txBody>
      </p:sp>
      <p:sp>
        <p:nvSpPr>
          <p:cNvPr id="16" name="Date Placeholder 26"/>
          <p:cNvSpPr>
            <a:spLocks noGrp="1"/>
          </p:cNvSpPr>
          <p:nvPr>
            <p:ph type="dt" sz="half" idx="2"/>
          </p:nvPr>
        </p:nvSpPr>
        <p:spPr>
          <a:xfrm>
            <a:off x="4957462" y="6315163"/>
            <a:ext cx="23114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446216" y="5594865"/>
            <a:ext cx="4396412" cy="665893"/>
          </a:xfrm>
        </p:spPr>
        <p:txBody>
          <a:bodyPr>
            <a:noAutofit/>
          </a:bodyPr>
          <a:lstStyle>
            <a:lvl1pPr marL="0" indent="0" algn="r">
              <a:buNone/>
              <a:defRPr sz="20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 smtClean="0"/>
              <a:t>Введите имя автора презентации</a:t>
            </a:r>
            <a:endParaRPr lang="ru-RU" dirty="0"/>
          </a:p>
        </p:txBody>
      </p:sp>
      <p:pic>
        <p:nvPicPr>
          <p:cNvPr id="12" name="Picture 11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19" y="-308918"/>
            <a:ext cx="2965660" cy="20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9400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105188"/>
            <a:ext cx="9906000" cy="27528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9906000" cy="136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4118919"/>
            <a:ext cx="4266803" cy="74140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0" y="4942704"/>
            <a:ext cx="4266803" cy="114694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2" name="Picture 11" descr="CBRF-Razdel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2973"/>
            <a:ext cx="9906000" cy="2740800"/>
          </a:xfrm>
          <a:prstGeom prst="rect">
            <a:avLst/>
          </a:prstGeom>
        </p:spPr>
      </p:pic>
      <p:pic>
        <p:nvPicPr>
          <p:cNvPr id="8" name="Picture 7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19" y="-308918"/>
            <a:ext cx="2965660" cy="20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84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2" y="1825625"/>
            <a:ext cx="449507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199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330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2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0"/>
            <a:ext cx="99060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10" descr="CBRF-Razdelitel.jpg"/>
          <p:cNvPicPr>
            <a:picLocks noChangeAspect="1"/>
          </p:cNvPicPr>
          <p:nvPr userDrawn="1"/>
        </p:nvPicPr>
        <p:blipFill>
          <a:blip r:embed="rId2"/>
          <a:srcRect l="9721" r="9467"/>
          <a:stretch>
            <a:fillRect/>
          </a:stretch>
        </p:blipFill>
        <p:spPr bwMode="auto">
          <a:xfrm>
            <a:off x="0" y="1373188"/>
            <a:ext cx="99060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lllogo-02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65513" y="-309563"/>
            <a:ext cx="3649662" cy="201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8"/>
          <p:cNvSpPr/>
          <p:nvPr userDrawn="1"/>
        </p:nvSpPr>
        <p:spPr>
          <a:xfrm>
            <a:off x="0" y="4105279"/>
            <a:ext cx="9906000" cy="2752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2" y="4118922"/>
            <a:ext cx="4266803" cy="74140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2" y="4942708"/>
            <a:ext cx="4266803" cy="114694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9811" y="1208216"/>
            <a:ext cx="5360173" cy="713946"/>
          </a:xfrm>
        </p:spPr>
        <p:txBody>
          <a:bodyPr anchor="t"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58344" y="1208217"/>
            <a:ext cx="3268359" cy="50372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49811" y="2114379"/>
            <a:ext cx="5360173" cy="41390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EB27-9ADE-42C2-9A98-47F5822B2E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dirty="0" smtClean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80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4" y="1825625"/>
            <a:ext cx="449507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5616D-E2AB-47AE-94BA-289BC40667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D0774-ACE4-41FB-B443-51D5927A36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98C6-CFAF-49B2-94F6-3D8F71B980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9811" y="1208216"/>
            <a:ext cx="5360173" cy="713946"/>
          </a:xfrm>
        </p:spPr>
        <p:txBody>
          <a:bodyPr anchor="t"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58344" y="1208217"/>
            <a:ext cx="3268359" cy="50372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49811" y="2114382"/>
            <a:ext cx="5360173" cy="41390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23FC3-73F6-433B-A3CE-7765AD7614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39140" y="336378"/>
            <a:ext cx="2899569" cy="521730"/>
          </a:xfrm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73128" y="305898"/>
            <a:ext cx="1966707" cy="521730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>
              <a:buNone/>
              <a:defRPr sz="800" cap="all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13880-F41A-47D4-B804-DE32055AE7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BRF_titul-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7481"/>
            <a:ext cx="9906000" cy="27432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4105188"/>
            <a:ext cx="9906000" cy="27528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9906000" cy="136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0694" y="5594874"/>
            <a:ext cx="4685269" cy="65902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930690" y="4118919"/>
            <a:ext cx="4685270" cy="1359244"/>
          </a:xfrm>
        </p:spPr>
        <p:txBody>
          <a:bodyPr anchor="b">
            <a:norm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title</a:t>
            </a:r>
            <a:r>
              <a:rPr lang="ru-RU" dirty="0" smtClean="0"/>
              <a:t> </a:t>
            </a:r>
            <a:r>
              <a:rPr lang="ru-RU" dirty="0" err="1" smtClean="0"/>
              <a:t>style</a:t>
            </a:r>
            <a:endParaRPr lang="en-US" dirty="0"/>
          </a:p>
        </p:txBody>
      </p:sp>
      <p:sp>
        <p:nvSpPr>
          <p:cNvPr id="16" name="Date Placeholder 26"/>
          <p:cNvSpPr>
            <a:spLocks noGrp="1"/>
          </p:cNvSpPr>
          <p:nvPr>
            <p:ph type="dt" sz="half" idx="2"/>
          </p:nvPr>
        </p:nvSpPr>
        <p:spPr>
          <a:xfrm>
            <a:off x="4957462" y="6315171"/>
            <a:ext cx="23114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446217" y="5594873"/>
            <a:ext cx="4396412" cy="665893"/>
          </a:xfrm>
        </p:spPr>
        <p:txBody>
          <a:bodyPr>
            <a:noAutofit/>
          </a:bodyPr>
          <a:lstStyle>
            <a:lvl1pPr marL="0" indent="0" algn="r">
              <a:buNone/>
              <a:defRPr sz="20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 smtClean="0"/>
              <a:t>Введите имя автора презентации</a:t>
            </a:r>
            <a:endParaRPr lang="ru-RU" dirty="0"/>
          </a:p>
        </p:txBody>
      </p:sp>
      <p:pic>
        <p:nvPicPr>
          <p:cNvPr id="12" name="Picture 11" descr="alllogo-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19" y="-308918"/>
            <a:ext cx="2965660" cy="201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81038" y="850901"/>
            <a:ext cx="88296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81038" y="1736729"/>
            <a:ext cx="8829675" cy="471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24952" y="344488"/>
            <a:ext cx="388938" cy="4699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rgbClr val="77777A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38BE0-5ED4-4929-BBD1-1727267A78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68288" y="838200"/>
            <a:ext cx="390525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58815" y="847725"/>
            <a:ext cx="1990725" cy="0"/>
          </a:xfrm>
          <a:prstGeom prst="line">
            <a:avLst/>
          </a:prstGeom>
          <a:ln w="285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2636840" y="838200"/>
            <a:ext cx="6873875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60400" y="307975"/>
            <a:ext cx="0" cy="53975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2646363" y="307975"/>
            <a:ext cx="0" cy="53975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755652" y="523879"/>
            <a:ext cx="1852613" cy="12382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cap="all" dirty="0">
                <a:solidFill>
                  <a:srgbClr val="000000"/>
                </a:solidFill>
                <a:latin typeface="+mn-lt"/>
                <a:cs typeface="+mn-cs"/>
              </a:rPr>
              <a:t>Название презентации</a:t>
            </a:r>
            <a:endParaRPr lang="en-US" sz="800" cap="all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1035" name="Picture 12" descr="CBRF-Logo_20mm.png"/>
          <p:cNvPicPr>
            <a:picLocks noChangeAspect="1"/>
          </p:cNvPicPr>
          <p:nvPr userDrawn="1"/>
        </p:nvPicPr>
        <p:blipFill>
          <a:blip r:embed="rId10"/>
          <a:srcRect r="70300"/>
          <a:stretch>
            <a:fillRect/>
          </a:stretch>
        </p:blipFill>
        <p:spPr bwMode="auto">
          <a:xfrm>
            <a:off x="271464" y="415925"/>
            <a:ext cx="3254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  <p:sldLayoutId id="2147483655" r:id="rId4"/>
    <p:sldLayoutId id="2147483654" r:id="rId5"/>
    <p:sldLayoutId id="2147483653" r:id="rId6"/>
    <p:sldLayoutId id="2147483652" r:id="rId7"/>
    <p:sldLayoutId id="2147483651" r:id="rId8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88900" indent="-88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177800" indent="-889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268288" indent="-90488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357188" indent="-889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446088" indent="-889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7" y="851414"/>
            <a:ext cx="8828946" cy="88556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7" y="1736981"/>
            <a:ext cx="8828946" cy="4715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24344" y="344615"/>
            <a:ext cx="390193" cy="46985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77777A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C4EB27-9ADE-42C2-9A98-47F5822B2EE7}" type="slidenum">
              <a:rPr lang="ru-RU" smtClean="0"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latin typeface="Arial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67732" y="838028"/>
            <a:ext cx="390439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58171" y="847553"/>
            <a:ext cx="1991239" cy="0"/>
          </a:xfrm>
          <a:prstGeom prst="line">
            <a:avLst/>
          </a:prstGeom>
          <a:ln w="285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2636441" y="838028"/>
            <a:ext cx="6873542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60400" y="307975"/>
            <a:ext cx="0" cy="53975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2646759" y="307975"/>
            <a:ext cx="0" cy="53975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755848" y="523878"/>
            <a:ext cx="18522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800" cap="all" dirty="0" smtClean="0">
                <a:solidFill>
                  <a:srgbClr val="000000"/>
                </a:solidFill>
                <a:latin typeface="Arial"/>
              </a:rPr>
              <a:t>Название презентации</a:t>
            </a:r>
            <a:endParaRPr lang="en-US" sz="800" cap="all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 descr="CBRF-Logo_20mm.png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01"/>
          <a:stretch/>
        </p:blipFill>
        <p:spPr>
          <a:xfrm>
            <a:off x="301341" y="415925"/>
            <a:ext cx="281032" cy="33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34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8900" indent="-88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177800" indent="-88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268288" indent="-904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357188" indent="-88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446088" indent="-88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9" y="851415"/>
            <a:ext cx="8828946" cy="88556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9" y="1736982"/>
            <a:ext cx="8828946" cy="4715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67734" y="399779"/>
            <a:ext cx="39019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00">
                <a:solidFill>
                  <a:schemeClr val="tx1"/>
                </a:solidFill>
              </a:defRPr>
            </a:lvl1pPr>
          </a:lstStyle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fld id="{2EC4EB27-9ADE-42C2-9A98-47F5822B2EE7}" type="slidenum">
              <a:rPr lang="ru-RU" smtClean="0">
                <a:solidFill>
                  <a:srgbClr val="8A8A8D"/>
                </a:solidFill>
                <a:latin typeface="Arial"/>
              </a:rPr>
              <a:pPr defTabSz="45718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srgbClr val="8A8A8D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67736" y="838028"/>
            <a:ext cx="390439" cy="0"/>
          </a:xfrm>
          <a:prstGeom prst="line">
            <a:avLst/>
          </a:prstGeom>
          <a:ln w="3175" cmpd="sng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58172" y="847554"/>
            <a:ext cx="1991239" cy="0"/>
          </a:xfrm>
          <a:prstGeom prst="line">
            <a:avLst/>
          </a:prstGeom>
          <a:ln w="285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2636441" y="838028"/>
            <a:ext cx="6873542" cy="0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60400" y="307978"/>
            <a:ext cx="0" cy="539751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2646760" y="307978"/>
            <a:ext cx="0" cy="539751"/>
          </a:xfrm>
          <a:prstGeom prst="line">
            <a:avLst/>
          </a:prstGeom>
          <a:ln w="3175" cmpd="sng">
            <a:solidFill>
              <a:srgbClr val="AB525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755849" y="493101"/>
            <a:ext cx="185221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457189" fontAlgn="auto">
              <a:spcBef>
                <a:spcPts val="0"/>
              </a:spcBef>
              <a:spcAft>
                <a:spcPts val="0"/>
              </a:spcAft>
            </a:pPr>
            <a:r>
              <a:rPr lang="ru-RU" sz="600" cap="all" dirty="0" smtClean="0">
                <a:solidFill>
                  <a:srgbClr val="8A8A8D"/>
                </a:solidFill>
                <a:latin typeface="Arial"/>
              </a:rPr>
              <a:t>Основные мероприятия по тематике финансовой грамотности в 2017 году</a:t>
            </a:r>
            <a:endParaRPr lang="en-US" sz="600" cap="all" dirty="0">
              <a:solidFill>
                <a:srgbClr val="8A8A8D"/>
              </a:solidFill>
              <a:latin typeface="Arial"/>
            </a:endParaRPr>
          </a:p>
        </p:txBody>
      </p:sp>
      <p:pic>
        <p:nvPicPr>
          <p:cNvPr id="5" name="Picture 4" descr="CBRF-Logo_20mm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708" y="215025"/>
            <a:ext cx="1518870" cy="4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5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66674" indent="-66674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100" kern="1200">
          <a:solidFill>
            <a:srgbClr val="8A8A8D"/>
          </a:solidFill>
          <a:latin typeface="+mn-lt"/>
          <a:ea typeface="+mn-ea"/>
          <a:cs typeface="+mn-cs"/>
        </a:defRPr>
      </a:lvl1pPr>
      <a:lvl2pPr marL="133347" indent="-66674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8A8A8D"/>
          </a:solidFill>
          <a:latin typeface="+mn-lt"/>
          <a:ea typeface="+mn-ea"/>
          <a:cs typeface="+mn-cs"/>
        </a:defRPr>
      </a:lvl2pPr>
      <a:lvl3pPr marL="201211" indent="-67865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8A8A8D"/>
          </a:solidFill>
          <a:latin typeface="+mn-lt"/>
          <a:ea typeface="+mn-ea"/>
          <a:cs typeface="+mn-cs"/>
        </a:defRPr>
      </a:lvl3pPr>
      <a:lvl4pPr marL="267884" indent="-66674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8A8A8D"/>
          </a:solidFill>
          <a:latin typeface="+mn-lt"/>
          <a:ea typeface="+mn-ea"/>
          <a:cs typeface="+mn-cs"/>
        </a:defRPr>
      </a:lvl4pPr>
      <a:lvl5pPr marL="334558" indent="-66674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rgbClr val="8A8A8D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7" y="851414"/>
            <a:ext cx="8828946" cy="88556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7" y="1736981"/>
            <a:ext cx="8828946" cy="47159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24341" y="344615"/>
            <a:ext cx="390193" cy="46985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77777A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C4EB27-9ADE-42C2-9A98-47F5822B2EE7}" type="slidenum">
              <a:rPr lang="ru-RU" smtClean="0"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latin typeface="Arial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67730" y="838028"/>
            <a:ext cx="390439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58170" y="847553"/>
            <a:ext cx="1991239" cy="0"/>
          </a:xfrm>
          <a:prstGeom prst="line">
            <a:avLst/>
          </a:prstGeom>
          <a:ln w="285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H="1">
            <a:off x="2636441" y="838028"/>
            <a:ext cx="6873542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60400" y="307975"/>
            <a:ext cx="0" cy="53975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2646759" y="307975"/>
            <a:ext cx="0" cy="53975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755848" y="523876"/>
            <a:ext cx="1852216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800" cap="all" dirty="0" smtClean="0">
                <a:solidFill>
                  <a:srgbClr val="000000"/>
                </a:solidFill>
                <a:latin typeface="Arial"/>
              </a:rPr>
              <a:t>Название презентации</a:t>
            </a:r>
            <a:endParaRPr lang="en-US" sz="800" cap="all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 descr="CBRF-Logo_20mm.png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01"/>
          <a:stretch/>
        </p:blipFill>
        <p:spPr>
          <a:xfrm>
            <a:off x="301341" y="415925"/>
            <a:ext cx="281032" cy="33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56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8900" indent="-88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177800" indent="-88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268288" indent="-904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357188" indent="-88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446088" indent="-88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7069" y="6494248"/>
            <a:ext cx="4685269" cy="363752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13 </a:t>
            </a:r>
            <a:r>
              <a:rPr lang="ru-RU" sz="1800" dirty="0" smtClean="0"/>
              <a:t>сентября </a:t>
            </a:r>
            <a:r>
              <a:rPr lang="ru-RU" sz="1800" dirty="0" smtClean="0"/>
              <a:t>2018 года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0693" y="4118924"/>
            <a:ext cx="4908635" cy="1424631"/>
          </a:xfrm>
        </p:spPr>
        <p:txBody>
          <a:bodyPr/>
          <a:lstStyle/>
          <a:p>
            <a:r>
              <a:rPr lang="ru-RU" b="1" dirty="0"/>
              <a:t>Внедрение   основ   финансовой грамотности в образовательные процессы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79518" y="5251973"/>
            <a:ext cx="4396412" cy="665893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Богомолова Наталья Николаевна</a:t>
            </a:r>
          </a:p>
          <a:p>
            <a:pPr algn="l"/>
            <a:r>
              <a:rPr lang="ru-RU" sz="1600" dirty="0">
                <a:solidFill>
                  <a:schemeClr val="bg1"/>
                </a:solidFill>
              </a:rPr>
              <a:t>Отделение по Тюменской области </a:t>
            </a:r>
            <a:r>
              <a:rPr lang="ru-RU" sz="1600" dirty="0" smtClean="0">
                <a:solidFill>
                  <a:schemeClr val="bg1"/>
                </a:solidFill>
              </a:rPr>
              <a:t>Уральского </a:t>
            </a:r>
            <a:r>
              <a:rPr lang="ru-RU" sz="1600" dirty="0">
                <a:solidFill>
                  <a:schemeClr val="bg1"/>
                </a:solidFill>
              </a:rPr>
              <a:t>главного управления Центрального банка Российской Федерации</a:t>
            </a:r>
          </a:p>
          <a:p>
            <a:pPr algn="just"/>
            <a:endParaRPr lang="ru-RU" sz="1600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4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57175"/>
            <a:ext cx="2419350" cy="580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55163"/>
            <a:ext cx="94869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4"/>
          <p:cNvSpPr>
            <a:spLocks noGrp="1"/>
          </p:cNvSpPr>
          <p:nvPr>
            <p:ph type="body" sz="quarter" idx="14"/>
          </p:nvPr>
        </p:nvSpPr>
        <p:spPr>
          <a:xfrm>
            <a:off x="733153" y="287015"/>
            <a:ext cx="5918172" cy="583014"/>
          </a:xfrm>
        </p:spPr>
        <p:txBody>
          <a:bodyPr>
            <a:noAutofit/>
          </a:bodyPr>
          <a:lstStyle/>
          <a:p>
            <a:pPr algn="l"/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41" y="873667"/>
            <a:ext cx="8737306" cy="533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3250" y="5854699"/>
            <a:ext cx="9188449" cy="869951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>
                <a:solidFill>
                  <a:srgbClr val="7E97AD">
                    <a:lumMod val="50000"/>
                  </a:srgbClr>
                </a:solidFill>
              </a:rPr>
              <a:t>     </a:t>
            </a:r>
            <a:endParaRPr lang="ru-RU" b="1" dirty="0" smtClean="0">
              <a:solidFill>
                <a:srgbClr val="7E97AD">
                  <a:lumMod val="50000"/>
                </a:srgbClr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1700" b="1" dirty="0" smtClean="0">
                <a:solidFill>
                  <a:srgbClr val="7E97AD">
                    <a:lumMod val="50000"/>
                  </a:srgbClr>
                </a:solidFill>
              </a:rPr>
              <a:t> В Тюменской области уроков - 679, прослушиваний – 13543, количество  </a:t>
            </a:r>
          </a:p>
          <a:p>
            <a:pPr algn="ctr">
              <a:lnSpc>
                <a:spcPct val="90000"/>
              </a:lnSpc>
            </a:pPr>
            <a:r>
              <a:rPr lang="ru-RU" sz="1700" b="1" dirty="0" smtClean="0">
                <a:solidFill>
                  <a:srgbClr val="7E97AD">
                    <a:lumMod val="50000"/>
                  </a:srgbClr>
                </a:solidFill>
              </a:rPr>
              <a:t>образовательных   организаций, принявших участие - 105          </a:t>
            </a:r>
          </a:p>
        </p:txBody>
      </p:sp>
    </p:spTree>
    <p:extLst>
      <p:ext uri="{BB962C8B-B14F-4D97-AF65-F5344CB8AC3E}">
        <p14:creationId xmlns:p14="http://schemas.microsoft.com/office/powerpoint/2010/main" val="379242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8650" y="295275"/>
            <a:ext cx="2400300" cy="624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250774"/>
              </p:ext>
            </p:extLst>
          </p:nvPr>
        </p:nvGraphicFramePr>
        <p:xfrm>
          <a:off x="1000125" y="3225275"/>
          <a:ext cx="7781926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8676"/>
                <a:gridCol w="37132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ФИО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Контакты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33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Богомолова Наталья Николаевна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Серкова Наталья Владимировна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Сундуков Максим Юрьевич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телефон +7(3452) 497- 537</a:t>
                      </a:r>
                    </a:p>
                    <a:p>
                      <a:pPr algn="r"/>
                      <a:endParaRPr lang="ru-RU" sz="1800" b="1" dirty="0" smtClean="0"/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телефон +7(3452) 497- 550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algn="r"/>
                      <a:r>
                        <a:rPr lang="ru-RU" sz="1800" b="1" dirty="0" smtClean="0"/>
                        <a:t>телефон +7(3452) 497- 515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424" y="1768481"/>
            <a:ext cx="8829675" cy="885825"/>
          </a:xfrm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Контактная информация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Отделение </a:t>
            </a:r>
            <a:r>
              <a:rPr lang="ru-RU" sz="2000" b="1" dirty="0">
                <a:solidFill>
                  <a:srgbClr val="C00000"/>
                </a:solidFill>
              </a:rPr>
              <a:t>Тюмень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Уральского ГУ Банка </a:t>
            </a:r>
            <a:r>
              <a:rPr lang="ru-RU" sz="2000" b="1" dirty="0" smtClean="0">
                <a:solidFill>
                  <a:srgbClr val="C00000"/>
                </a:solidFill>
              </a:rPr>
              <a:t>России</a:t>
            </a: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Адрес </a:t>
            </a:r>
            <a:r>
              <a:rPr lang="ru-RU" sz="1800" b="1" dirty="0"/>
              <a:t>электронной </a:t>
            </a:r>
            <a:r>
              <a:rPr lang="ru-RU" sz="1800" b="1" dirty="0" smtClean="0"/>
              <a:t>почты: </a:t>
            </a:r>
            <a:r>
              <a:rPr lang="ru-RU" sz="3200" b="1" dirty="0" smtClean="0"/>
              <a:t>71</a:t>
            </a:r>
            <a:r>
              <a:rPr lang="en-US" sz="3200" b="1" dirty="0"/>
              <a:t>svcoffice@cbr.ru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55163"/>
            <a:ext cx="94869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Текст 4"/>
          <p:cNvSpPr>
            <a:spLocks noGrp="1"/>
          </p:cNvSpPr>
          <p:nvPr>
            <p:ph type="body" sz="quarter" idx="14"/>
          </p:nvPr>
        </p:nvSpPr>
        <p:spPr>
          <a:xfrm>
            <a:off x="733153" y="287015"/>
            <a:ext cx="5918172" cy="583014"/>
          </a:xfrm>
        </p:spPr>
        <p:txBody>
          <a:bodyPr>
            <a:noAutofit/>
          </a:bodyPr>
          <a:lstStyle/>
          <a:p>
            <a:r>
              <a:rPr lang="ru-RU" sz="1000" b="1" dirty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</a:t>
            </a:r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0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66748" y="837712"/>
            <a:ext cx="8828946" cy="533401"/>
          </a:xfrm>
        </p:spPr>
        <p:txBody>
          <a:bodyPr/>
          <a:lstStyle/>
          <a:p>
            <a:r>
              <a:rPr lang="ru-RU" b="1" spc="-20" dirty="0" smtClean="0">
                <a:solidFill>
                  <a:schemeClr val="tx1"/>
                </a:solidFill>
              </a:rPr>
              <a:t>Взаимодействие Банка </a:t>
            </a:r>
            <a:r>
              <a:rPr lang="ru-RU" b="1" spc="-20" dirty="0">
                <a:solidFill>
                  <a:schemeClr val="tx1"/>
                </a:solidFill>
              </a:rPr>
              <a:t>России и Минобрнауки </a:t>
            </a:r>
            <a:r>
              <a:rPr lang="ru-RU" b="1" spc="-20" dirty="0" smtClean="0">
                <a:solidFill>
                  <a:schemeClr val="tx1"/>
                </a:solidFill>
              </a:rPr>
              <a:t>России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74571315"/>
              </p:ext>
            </p:extLst>
          </p:nvPr>
        </p:nvGraphicFramePr>
        <p:xfrm>
          <a:off x="371475" y="1493521"/>
          <a:ext cx="9138510" cy="514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38125" y="794607"/>
            <a:ext cx="9486900" cy="162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4"/>
          </p:nvPr>
        </p:nvSpPr>
        <p:spPr>
          <a:xfrm>
            <a:off x="709611" y="325021"/>
            <a:ext cx="6843714" cy="521730"/>
          </a:xfrm>
        </p:spPr>
        <p:txBody>
          <a:bodyPr>
            <a:noAutofit/>
          </a:bodyPr>
          <a:lstStyle/>
          <a:p>
            <a:r>
              <a:rPr lang="ru-RU" sz="1000" b="1" dirty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</a:t>
            </a:r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процессы</a:t>
            </a:r>
            <a:endParaRPr lang="ru-RU" sz="10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3886" y="247649"/>
            <a:ext cx="85725" cy="590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0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566" y="932964"/>
            <a:ext cx="6586534" cy="885825"/>
          </a:xfrm>
        </p:spPr>
        <p:txBody>
          <a:bodyPr/>
          <a:lstStyle/>
          <a:p>
            <a:r>
              <a:rPr lang="ru-RU" b="1" dirty="0" smtClean="0"/>
              <a:t>Учебно-методический </a:t>
            </a:r>
            <a:r>
              <a:rPr lang="ru-RU" b="1" dirty="0"/>
              <a:t>комплект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Основы финансовой грамотности»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223" y="2013208"/>
            <a:ext cx="8852056" cy="914400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noAutofit/>
          </a:bodyPr>
          <a:lstStyle/>
          <a:p>
            <a:pPr algn="l">
              <a:lnSpc>
                <a:spcPct val="90000"/>
              </a:lnSpc>
            </a:pPr>
            <a:r>
              <a:rPr lang="ru-RU" sz="1400" cap="none" baseline="0" dirty="0" smtClean="0"/>
              <a:t>Учебное пособие для общеобразовательных организаций,</a:t>
            </a:r>
          </a:p>
          <a:p>
            <a:pPr algn="l">
              <a:lnSpc>
                <a:spcPct val="90000"/>
              </a:lnSpc>
            </a:pPr>
            <a:r>
              <a:rPr lang="ru-RU" sz="1400" cap="none" baseline="0" dirty="0" smtClean="0"/>
              <a:t> разработанное с</a:t>
            </a:r>
            <a:r>
              <a:rPr lang="ru-RU" sz="1400" cap="none" dirty="0" smtClean="0"/>
              <a:t> учетом требований ПООП ООО</a:t>
            </a:r>
          </a:p>
          <a:p>
            <a:pPr algn="l">
              <a:lnSpc>
                <a:spcPct val="90000"/>
              </a:lnSpc>
            </a:pPr>
            <a:endParaRPr lang="ru-RU" sz="1400" cap="none" baseline="0" dirty="0" smtClean="0"/>
          </a:p>
          <a:p>
            <a:pPr algn="l">
              <a:lnSpc>
                <a:spcPct val="90000"/>
              </a:lnSpc>
            </a:pPr>
            <a:r>
              <a:rPr lang="ru-RU" sz="1400" dirty="0" smtClean="0"/>
              <a:t>Выпущено в 2016 году с грифом «Одобрено Центральным Банком Российской </a:t>
            </a:r>
          </a:p>
          <a:p>
            <a:pPr algn="l">
              <a:lnSpc>
                <a:spcPct val="90000"/>
              </a:lnSpc>
            </a:pPr>
            <a:r>
              <a:rPr lang="ru-RU" sz="1400" dirty="0" smtClean="0"/>
              <a:t>Федерации»</a:t>
            </a:r>
          </a:p>
          <a:p>
            <a:pPr algn="l">
              <a:lnSpc>
                <a:spcPct val="90000"/>
              </a:lnSpc>
            </a:pPr>
            <a:endParaRPr lang="ru-RU" sz="1400" dirty="0" smtClean="0"/>
          </a:p>
          <a:p>
            <a:pPr algn="l">
              <a:lnSpc>
                <a:spcPct val="90000"/>
              </a:lnSpc>
            </a:pPr>
            <a:r>
              <a:rPr lang="ru-RU" sz="1400" b="1" cap="none" dirty="0" smtClean="0">
                <a:solidFill>
                  <a:srgbClr val="C00000"/>
                </a:solidFill>
              </a:rPr>
              <a:t>Предназначено для </a:t>
            </a:r>
            <a:endParaRPr lang="ru-RU" sz="1400" b="1" dirty="0" smtClean="0">
              <a:solidFill>
                <a:srgbClr val="C00000"/>
              </a:solidFill>
            </a:endParaRPr>
          </a:p>
          <a:p>
            <a:pPr algn="l">
              <a:lnSpc>
                <a:spcPct val="90000"/>
              </a:lnSpc>
            </a:pPr>
            <a:endParaRPr lang="ru-RU" sz="1400" b="1" cap="none" dirty="0" smtClean="0">
              <a:solidFill>
                <a:srgbClr val="C00000"/>
              </a:solidFill>
            </a:endParaRPr>
          </a:p>
          <a:p>
            <a:pPr marL="285750" indent="-285750" algn="l">
              <a:lnSpc>
                <a:spcPct val="90000"/>
              </a:lnSpc>
              <a:buFontTx/>
              <a:buChar char="-"/>
            </a:pPr>
            <a:r>
              <a:rPr lang="ru-RU" sz="1400" cap="none" dirty="0" smtClean="0"/>
              <a:t>учащихся в рамках изучения предметов «Обществознание» и «Экономика»</a:t>
            </a:r>
          </a:p>
          <a:p>
            <a:pPr marL="285750" indent="-285750" algn="l">
              <a:lnSpc>
                <a:spcPct val="90000"/>
              </a:lnSpc>
              <a:buFontTx/>
              <a:buChar char="-"/>
            </a:pPr>
            <a:r>
              <a:rPr lang="ru-RU" sz="1400" dirty="0" smtClean="0"/>
              <a:t>дополнительных уроков по тематике финансовой грамотности  </a:t>
            </a:r>
          </a:p>
          <a:p>
            <a:pPr algn="l">
              <a:lnSpc>
                <a:spcPct val="90000"/>
              </a:lnSpc>
            </a:pPr>
            <a:endParaRPr lang="ru-RU" sz="1400" dirty="0"/>
          </a:p>
          <a:p>
            <a:pPr algn="l">
              <a:lnSpc>
                <a:spcPct val="90000"/>
              </a:lnSpc>
            </a:pPr>
            <a:r>
              <a:rPr lang="ru-RU" sz="1400" dirty="0" smtClean="0"/>
              <a:t>Рекомендовано для использования в </a:t>
            </a:r>
            <a:r>
              <a:rPr lang="ru-RU" sz="1400" cap="none" dirty="0" smtClean="0"/>
              <a:t>системе профессионального образования</a:t>
            </a:r>
          </a:p>
          <a:p>
            <a:endParaRPr lang="ru-RU" sz="1400" dirty="0"/>
          </a:p>
          <a:p>
            <a:r>
              <a:rPr lang="ru-RU" sz="1400" b="1" dirty="0">
                <a:solidFill>
                  <a:srgbClr val="C00000"/>
                </a:solidFill>
              </a:rPr>
              <a:t>Учебно-методический комплект (УМК) включает: </a:t>
            </a:r>
            <a:endParaRPr lang="ru-RU" sz="1400" b="1" dirty="0" smtClean="0">
              <a:solidFill>
                <a:srgbClr val="C00000"/>
              </a:solidFill>
            </a:endParaRPr>
          </a:p>
          <a:p>
            <a:endParaRPr lang="ru-RU" sz="1400" b="1" dirty="0">
              <a:solidFill>
                <a:srgbClr val="C00000"/>
              </a:solidFill>
            </a:endParaRPr>
          </a:p>
          <a:p>
            <a:r>
              <a:rPr lang="ru-RU" sz="1400" dirty="0"/>
              <a:t>−учебное пособие </a:t>
            </a:r>
          </a:p>
          <a:p>
            <a:r>
              <a:rPr lang="ru-RU" sz="1400" dirty="0"/>
              <a:t>−рабочую тетрадь </a:t>
            </a:r>
          </a:p>
          <a:p>
            <a:r>
              <a:rPr lang="ru-RU" sz="1400" dirty="0"/>
              <a:t>−методические </a:t>
            </a:r>
            <a:r>
              <a:rPr lang="ru-RU" sz="1400" dirty="0" smtClean="0"/>
              <a:t>рекомендации по организации и проведению уроков</a:t>
            </a:r>
            <a:endParaRPr lang="ru-RU" sz="1400" dirty="0"/>
          </a:p>
          <a:p>
            <a:pPr algn="l">
              <a:lnSpc>
                <a:spcPct val="90000"/>
              </a:lnSpc>
            </a:pPr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/>
              <a:t>Российская </a:t>
            </a:r>
            <a:r>
              <a:rPr lang="ru-RU" sz="1400" dirty="0"/>
              <a:t>академия образования (РАО) в своем заключении от 15.02.2016 </a:t>
            </a:r>
            <a:endParaRPr lang="ru-RU" sz="1400" dirty="0" smtClean="0"/>
          </a:p>
          <a:p>
            <a:r>
              <a:rPr lang="ru-RU" sz="1400" dirty="0" smtClean="0"/>
              <a:t>№ </a:t>
            </a:r>
            <a:r>
              <a:rPr lang="ru-RU" sz="1400" dirty="0"/>
              <a:t>01-96/1513 дала </a:t>
            </a:r>
            <a:r>
              <a:rPr lang="ru-RU" sz="1400" dirty="0" smtClean="0"/>
              <a:t>положительную </a:t>
            </a:r>
            <a:r>
              <a:rPr lang="ru-RU" sz="1400" dirty="0"/>
              <a:t>оценку качеству </a:t>
            </a:r>
            <a:r>
              <a:rPr lang="ru-RU" sz="1400" dirty="0" smtClean="0"/>
              <a:t>данного </a:t>
            </a:r>
            <a:r>
              <a:rPr lang="ru-RU" sz="1400" dirty="0"/>
              <a:t>учебного </a:t>
            </a:r>
            <a:r>
              <a:rPr lang="ru-RU" sz="1400" dirty="0" smtClean="0"/>
              <a:t> материала </a:t>
            </a:r>
          </a:p>
          <a:p>
            <a:endParaRPr lang="ru-RU" sz="1400" cap="none" dirty="0"/>
          </a:p>
          <a:p>
            <a:endParaRPr lang="ru-RU" sz="1100" cap="none" dirty="0" smtClean="0"/>
          </a:p>
          <a:p>
            <a:pPr algn="l">
              <a:lnSpc>
                <a:spcPct val="90000"/>
              </a:lnSpc>
            </a:pPr>
            <a:endParaRPr lang="ru-RU" sz="1400" cap="non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9122" y="4650982"/>
            <a:ext cx="1022273" cy="133775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232" y="1051183"/>
            <a:ext cx="2399754" cy="32232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628" y="4650982"/>
            <a:ext cx="989645" cy="133775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55163"/>
            <a:ext cx="94869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9599" y="247650"/>
            <a:ext cx="2200275" cy="590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14"/>
          </p:nvPr>
        </p:nvSpPr>
        <p:spPr>
          <a:xfrm>
            <a:off x="781736" y="315983"/>
            <a:ext cx="6843714" cy="521730"/>
          </a:xfrm>
        </p:spPr>
        <p:txBody>
          <a:bodyPr>
            <a:noAutofit/>
          </a:bodyPr>
          <a:lstStyle/>
          <a:p>
            <a:pPr algn="l"/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ПРОЦЕССЫ</a:t>
            </a:r>
            <a:endParaRPr lang="ru-RU" sz="10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850903"/>
            <a:ext cx="8829675" cy="720725"/>
          </a:xfrm>
        </p:spPr>
        <p:txBody>
          <a:bodyPr/>
          <a:lstStyle/>
          <a:p>
            <a:r>
              <a:rPr lang="ru-RU" dirty="0" smtClean="0"/>
              <a:t>Реализация курса «Основы финансовой грамотности»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8" y="1736726"/>
            <a:ext cx="5213962" cy="2317480"/>
          </a:xfrm>
        </p:spPr>
        <p:txBody>
          <a:bodyPr/>
          <a:lstStyle/>
          <a:p>
            <a:r>
              <a:rPr lang="ru-RU" sz="1800" dirty="0" smtClean="0"/>
              <a:t> 35 часов</a:t>
            </a:r>
          </a:p>
          <a:p>
            <a:pPr algn="just"/>
            <a:r>
              <a:rPr lang="ru-RU" sz="1800" dirty="0" smtClean="0"/>
              <a:t> отдельный курс</a:t>
            </a:r>
            <a:r>
              <a:rPr lang="en-US" sz="1800" dirty="0" smtClean="0"/>
              <a:t> </a:t>
            </a:r>
            <a:r>
              <a:rPr lang="ru-RU" sz="1800" dirty="0" smtClean="0"/>
              <a:t>за счет части учебного плана</a:t>
            </a:r>
          </a:p>
          <a:p>
            <a:r>
              <a:rPr lang="ru-RU" sz="1800" dirty="0" smtClean="0"/>
              <a:t> интеграция  </a:t>
            </a:r>
            <a:r>
              <a:rPr lang="ru-RU" sz="1800" dirty="0"/>
              <a:t>с другими предметами: экономикой, математикой, информатикой, обществознанием, правом, </a:t>
            </a:r>
            <a:r>
              <a:rPr lang="ru-RU" sz="1800" dirty="0" smtClean="0"/>
              <a:t>ОБЖ</a:t>
            </a:r>
          </a:p>
          <a:p>
            <a:r>
              <a:rPr lang="ru-RU" sz="1800" dirty="0" smtClean="0"/>
              <a:t> дополнительное </a:t>
            </a:r>
            <a:r>
              <a:rPr lang="ru-RU" sz="1800" dirty="0"/>
              <a:t>образования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или элективные курсы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017" y="1571625"/>
            <a:ext cx="4158372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62625" y="4887328"/>
            <a:ext cx="37712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Основы </a:t>
            </a:r>
            <a:r>
              <a:rPr lang="ru-RU" sz="1600" dirty="0" smtClean="0">
                <a:solidFill>
                  <a:schemeClr val="bg1"/>
                </a:solidFill>
              </a:rPr>
              <a:t>финансовой грамотности</a:t>
            </a:r>
            <a:endParaRPr lang="ru-RU" sz="1600" dirty="0">
              <a:solidFill>
                <a:schemeClr val="bg1"/>
              </a:solidFill>
            </a:endParaRP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Методические рекомендации </a:t>
            </a:r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по </a:t>
            </a:r>
            <a:r>
              <a:rPr lang="ru-RU" sz="1600" dirty="0">
                <a:solidFill>
                  <a:schemeClr val="bg1"/>
                </a:solidFill>
              </a:rPr>
              <a:t>разработке и реализации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программы курса в общеобразовательных организациях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695698826"/>
              </p:ext>
            </p:extLst>
          </p:nvPr>
        </p:nvGraphicFramePr>
        <p:xfrm>
          <a:off x="187286" y="4331308"/>
          <a:ext cx="4832389" cy="2047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Текст 4"/>
          <p:cNvSpPr>
            <a:spLocks noGrp="1"/>
          </p:cNvSpPr>
          <p:nvPr>
            <p:ph type="body" sz="quarter" idx="14"/>
          </p:nvPr>
        </p:nvSpPr>
        <p:spPr>
          <a:xfrm>
            <a:off x="714375" y="315983"/>
            <a:ext cx="6257925" cy="521730"/>
          </a:xfrm>
        </p:spPr>
        <p:txBody>
          <a:bodyPr>
            <a:noAutofit/>
          </a:bodyPr>
          <a:lstStyle/>
          <a:p>
            <a:r>
              <a:rPr lang="ru-RU" sz="1000" b="1" dirty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</a:t>
            </a:r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8125" y="837713"/>
            <a:ext cx="9486900" cy="162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8175" y="276225"/>
            <a:ext cx="76200" cy="561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kaliningradlib.ru/system/files/imagecache/picture_600/educatie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4961" y="2991254"/>
            <a:ext cx="4015138" cy="3285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66700" y="864287"/>
            <a:ext cx="9343010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Авторы пособия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</a:rPr>
              <a:t>Алексей Горяев</a:t>
            </a:r>
            <a:r>
              <a:rPr lang="ru-RU" sz="2000" dirty="0" smtClean="0">
                <a:solidFill>
                  <a:srgbClr val="000000"/>
                </a:solidFill>
              </a:rPr>
              <a:t>,</a:t>
            </a:r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профессор, директор программы Masters in Finance Российской экономической школы</a:t>
            </a:r>
          </a:p>
          <a:p>
            <a:pPr algn="just"/>
            <a:endParaRPr lang="ru-RU" dirty="0" smtClean="0">
              <a:solidFill>
                <a:srgbClr val="00000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</a:rPr>
              <a:t>Валерий Чумаченко</a:t>
            </a:r>
            <a:r>
              <a:rPr lang="ru-RU" dirty="0" smtClean="0">
                <a:solidFill>
                  <a:srgbClr val="000000"/>
                </a:solidFill>
              </a:rPr>
              <a:t>, директор и соавтор проекта </a:t>
            </a:r>
            <a:r>
              <a:rPr lang="en-US" dirty="0" smtClean="0">
                <a:solidFill>
                  <a:srgbClr val="000000"/>
                </a:solidFill>
              </a:rPr>
              <a:t>«</a:t>
            </a:r>
            <a:r>
              <a:rPr lang="ru-RU" dirty="0" smtClean="0">
                <a:solidFill>
                  <a:srgbClr val="000000"/>
                </a:solidFill>
              </a:rPr>
              <a:t>Финансовая грамота</a:t>
            </a:r>
            <a:r>
              <a:rPr lang="en-US" dirty="0" smtClean="0">
                <a:solidFill>
                  <a:srgbClr val="000000"/>
                </a:solidFill>
              </a:rPr>
              <a:t>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2846" y="2424045"/>
            <a:ext cx="5695981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УМК простым и ясным языком освещает вопросы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sz="1400" b="1" dirty="0" smtClean="0">
              <a:solidFill>
                <a:srgbClr val="FF0000"/>
              </a:solidFill>
            </a:endParaRP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b="1" i="1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Личное финансовое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планирование, 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  расходы и доходы семьи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Как сохранить и приумножить сбережения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Кредитование и возможные риски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Мобильные платежи и защита от мошенников 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Страхование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Инвестиции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Налоги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ru-RU" dirty="0" smtClean="0">
                <a:solidFill>
                  <a:srgbClr val="000000"/>
                </a:solidFill>
              </a:rPr>
              <a:t>Пенсия </a:t>
            </a:r>
          </a:p>
          <a:p>
            <a:pPr marL="180975" indent="-180975" algn="just">
              <a:buClr>
                <a:srgbClr val="CC33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</a:t>
            </a:r>
            <a:r>
              <a:rPr lang="ru-RU" dirty="0" smtClean="0">
                <a:solidFill>
                  <a:srgbClr val="000000"/>
                </a:solidFill>
              </a:rPr>
              <a:t> Защита от финансовых махинаций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8125" y="837713"/>
            <a:ext cx="9486900" cy="162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257175"/>
            <a:ext cx="228600" cy="580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4"/>
          </p:nvPr>
        </p:nvSpPr>
        <p:spPr>
          <a:xfrm>
            <a:off x="723900" y="280714"/>
            <a:ext cx="6591300" cy="556999"/>
          </a:xfrm>
        </p:spPr>
        <p:txBody>
          <a:bodyPr>
            <a:noAutofit/>
          </a:bodyPr>
          <a:lstStyle/>
          <a:p>
            <a:r>
              <a:rPr lang="ru-RU" sz="1000" b="1" dirty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</a:t>
            </a:r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процессы</a:t>
            </a:r>
            <a:endParaRPr lang="ru-RU" sz="10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3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1038" y="850901"/>
            <a:ext cx="8829675" cy="520700"/>
          </a:xfrm>
        </p:spPr>
        <p:txBody>
          <a:bodyPr/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Опорные </a:t>
            </a:r>
            <a:r>
              <a:rPr lang="ru-RU" sz="2200" b="1" dirty="0">
                <a:solidFill>
                  <a:srgbClr val="C00000"/>
                </a:solidFill>
              </a:rPr>
              <a:t>и </a:t>
            </a:r>
            <a:r>
              <a:rPr lang="ru-RU" sz="2200" b="1" dirty="0" smtClean="0">
                <a:solidFill>
                  <a:srgbClr val="C00000"/>
                </a:solidFill>
              </a:rPr>
              <a:t>пилотные школы Тюменской области </a:t>
            </a:r>
            <a:endParaRPr lang="ru-RU" sz="22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400752"/>
              </p:ext>
            </p:extLst>
          </p:nvPr>
        </p:nvGraphicFramePr>
        <p:xfrm>
          <a:off x="595153" y="1325880"/>
          <a:ext cx="8709346" cy="4792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2625"/>
                <a:gridCol w="3442019"/>
                <a:gridCol w="2343151"/>
                <a:gridCol w="2241551"/>
              </a:tblGrid>
              <a:tr h="612775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/>
                        <a:t>№</a:t>
                      </a:r>
                      <a:r>
                        <a:rPr lang="ru-RU" sz="1800" b="0" kern="1200" baseline="0" dirty="0" smtClean="0"/>
                        <a:t> п/п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/>
                        <a:t>Название населенного пункта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dirty="0" smtClean="0">
                          <a:effectLst/>
                        </a:rPr>
                        <a:t>Количество пилотных  школ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u="none" strike="noStrike" kern="1200" dirty="0" smtClean="0">
                          <a:effectLst/>
                        </a:rPr>
                        <a:t>Количество опорных школ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</a:tr>
              <a:tr h="147955"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80975" algn="l" fontAlgn="ctr"/>
                      <a:r>
                        <a:rPr lang="ru-RU" sz="1800" u="none" strike="noStrike" dirty="0" smtClean="0">
                          <a:effectLst/>
                        </a:rPr>
                        <a:t>г</a:t>
                      </a:r>
                      <a:r>
                        <a:rPr lang="ru-RU" sz="1800" u="none" strike="noStrike" dirty="0">
                          <a:effectLst/>
                        </a:rPr>
                        <a:t>. </a:t>
                      </a:r>
                      <a:r>
                        <a:rPr lang="ru-RU" sz="1800" u="none" strike="noStrike" dirty="0" smtClean="0">
                          <a:effectLst/>
                        </a:rPr>
                        <a:t>Тюмень</a:t>
                      </a:r>
                    </a:p>
                    <a:p>
                      <a:pPr marL="0" indent="180975" algn="l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r>
                        <a:rPr lang="ru-RU" sz="1800" u="none" strike="noStrike" dirty="0" smtClean="0">
                          <a:effectLst/>
                        </a:rPr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80975" algn="l" defTabSz="914400" rtl="0" eaLnBrk="1" fontAlgn="ctr" latinLnBrk="0" hangingPunct="1"/>
                      <a:r>
                        <a:rPr lang="ru-RU" sz="1800" u="none" strike="noStrike" kern="1200" dirty="0">
                          <a:effectLst/>
                        </a:rPr>
                        <a:t>г. </a:t>
                      </a:r>
                      <a:r>
                        <a:rPr lang="ru-RU" sz="1800" u="none" strike="noStrike" kern="1200" dirty="0" smtClean="0">
                          <a:effectLst/>
                        </a:rPr>
                        <a:t>Ишим</a:t>
                      </a:r>
                    </a:p>
                    <a:p>
                      <a:pPr marL="0" indent="180975" algn="l" defTabSz="914400" rtl="0" eaLnBrk="1" fontAlgn="ctr" latinLnBrk="0" hangingPunct="1"/>
                      <a:endParaRPr lang="ru-RU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r>
                        <a:rPr lang="ru-RU" sz="1800" u="none" strike="noStrike" dirty="0" smtClean="0">
                          <a:effectLst/>
                        </a:rPr>
                        <a:t>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180975" algn="l" defTabSz="914400" rtl="0" eaLnBrk="1" fontAlgn="ctr" latinLnBrk="0" hangingPunct="1"/>
                      <a:r>
                        <a:rPr lang="ru-RU" sz="1800" u="none" strike="noStrike" kern="1200" dirty="0" smtClean="0">
                          <a:effectLst/>
                        </a:rPr>
                        <a:t>г . Тобольск </a:t>
                      </a:r>
                    </a:p>
                    <a:p>
                      <a:pPr marL="0" indent="180975" algn="l" defTabSz="914400" rtl="0" eaLnBrk="1" fontAlgn="ctr" latinLnBrk="0" hangingPunct="1"/>
                      <a:endParaRPr lang="ru-RU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800" dirty="0" smtClean="0"/>
                        <a:t>4</a:t>
                      </a:r>
                      <a:endParaRPr lang="ru-RU" sz="1800" dirty="0"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effectLst/>
                        </a:rPr>
                        <a:t> п. </a:t>
                      </a:r>
                      <a:r>
                        <a:rPr lang="ru-RU" sz="1800" u="none" strike="noStrike" kern="1200" dirty="0" err="1" smtClean="0">
                          <a:effectLst/>
                        </a:rPr>
                        <a:t>Новоселезнево</a:t>
                      </a:r>
                      <a:r>
                        <a:rPr lang="ru-RU" sz="1800" u="none" strike="noStrike" kern="1200" dirty="0" smtClean="0">
                          <a:effectLst/>
                        </a:rPr>
                        <a:t>, Казанский район</a:t>
                      </a:r>
                      <a:endParaRPr lang="ru-RU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-</a:t>
                      </a:r>
                      <a:endParaRPr lang="ru-RU" sz="18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effectLst/>
                        </a:rPr>
                        <a:t>5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effectLst/>
                        </a:rPr>
                        <a:t> п. Комсомольский </a:t>
                      </a:r>
                      <a:r>
                        <a:rPr lang="ru-RU" sz="1800" u="none" strike="noStrike" kern="1200" dirty="0" err="1" smtClean="0">
                          <a:effectLst/>
                        </a:rPr>
                        <a:t>Заводоуковский</a:t>
                      </a:r>
                      <a:r>
                        <a:rPr lang="ru-RU" sz="1800" u="none" strike="noStrike" kern="1200" dirty="0" smtClean="0">
                          <a:effectLst/>
                        </a:rPr>
                        <a:t> район</a:t>
                      </a:r>
                      <a:endParaRPr lang="ru-RU" sz="180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-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effectLst/>
                        </a:rPr>
                        <a:t>6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effectLst/>
                        </a:rPr>
                        <a:t> с. </a:t>
                      </a:r>
                      <a:r>
                        <a:rPr lang="ru-RU" sz="1800" u="none" strike="noStrike" kern="1200" dirty="0" err="1" smtClean="0">
                          <a:effectLst/>
                        </a:rPr>
                        <a:t>Абатское</a:t>
                      </a:r>
                      <a:r>
                        <a:rPr lang="ru-RU" sz="1800" u="none" strike="noStrike" kern="1200" dirty="0" smtClean="0">
                          <a:effectLst/>
                        </a:rPr>
                        <a:t> Абатский район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dirty="0" smtClean="0">
                          <a:effectLst/>
                        </a:rPr>
                        <a:t>1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 smtClean="0">
                          <a:effectLst/>
                        </a:rPr>
                        <a:t>-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624">
                <a:tc gridSpan="2">
                  <a:txBody>
                    <a:bodyPr/>
                    <a:lstStyle/>
                    <a:p>
                      <a:pPr marL="0" indent="0" algn="l" fontAlgn="ctr">
                        <a:buFont typeface="+mj-lt"/>
                        <a:buNone/>
                      </a:pPr>
                      <a:r>
                        <a:rPr lang="ru-RU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           Итого  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5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4</a:t>
                      </a:r>
                      <a:endParaRPr lang="ru-RU" sz="18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2FE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38125" y="837713"/>
            <a:ext cx="9486900" cy="162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247650"/>
            <a:ext cx="2247900" cy="590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4"/>
          </p:nvPr>
        </p:nvSpPr>
        <p:spPr>
          <a:xfrm>
            <a:off x="609600" y="254699"/>
            <a:ext cx="5698825" cy="583014"/>
          </a:xfrm>
        </p:spPr>
        <p:txBody>
          <a:bodyPr>
            <a:noAutofit/>
          </a:bodyPr>
          <a:lstStyle/>
          <a:p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5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9331" y="792163"/>
            <a:ext cx="4891088" cy="796924"/>
          </a:xfrm>
        </p:spPr>
        <p:txBody>
          <a:bodyPr/>
          <a:lstStyle/>
          <a:p>
            <a:pPr algn="ctr"/>
            <a:r>
              <a:rPr lang="en-US" sz="4400" b="1" dirty="0" smtClean="0"/>
              <a:t>www.fincult.info</a:t>
            </a:r>
            <a:endParaRPr lang="ru-RU" sz="4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" b="-334"/>
          <a:stretch/>
        </p:blipFill>
        <p:spPr bwMode="auto">
          <a:xfrm>
            <a:off x="1781176" y="1589087"/>
            <a:ext cx="6435725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876336" y="1876425"/>
            <a:ext cx="962490" cy="390525"/>
          </a:xfrm>
          <a:prstGeom prst="roundRect">
            <a:avLst/>
          </a:prstGeom>
          <a:noFill/>
          <a:ln w="222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55163"/>
            <a:ext cx="94869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09600" y="295275"/>
            <a:ext cx="2428875" cy="624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4"/>
          </p:nvPr>
        </p:nvSpPr>
        <p:spPr>
          <a:xfrm>
            <a:off x="733153" y="287015"/>
            <a:ext cx="5918172" cy="583014"/>
          </a:xfrm>
        </p:spPr>
        <p:txBody>
          <a:bodyPr>
            <a:noAutofit/>
          </a:bodyPr>
          <a:lstStyle/>
          <a:p>
            <a:r>
              <a:rPr lang="ru-RU" sz="1000" b="1" dirty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</a:t>
            </a:r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79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228600"/>
            <a:ext cx="2228850" cy="598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1" y="826763"/>
            <a:ext cx="8770747" cy="603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550" y="826763"/>
            <a:ext cx="508001" cy="1257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4"/>
          </p:nvPr>
        </p:nvSpPr>
        <p:spPr>
          <a:xfrm>
            <a:off x="609600" y="254699"/>
            <a:ext cx="5698825" cy="583014"/>
          </a:xfrm>
        </p:spPr>
        <p:txBody>
          <a:bodyPr>
            <a:noAutofit/>
          </a:bodyPr>
          <a:lstStyle/>
          <a:p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0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57175"/>
            <a:ext cx="2419350" cy="580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6" y="946086"/>
            <a:ext cx="8677274" cy="591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55163"/>
            <a:ext cx="94869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4"/>
          <p:cNvSpPr>
            <a:spLocks noGrp="1"/>
          </p:cNvSpPr>
          <p:nvPr>
            <p:ph type="body" sz="quarter" idx="14"/>
          </p:nvPr>
        </p:nvSpPr>
        <p:spPr>
          <a:xfrm>
            <a:off x="733153" y="287015"/>
            <a:ext cx="5918172" cy="583014"/>
          </a:xfrm>
        </p:spPr>
        <p:txBody>
          <a:bodyPr>
            <a:noAutofit/>
          </a:bodyPr>
          <a:lstStyle/>
          <a:p>
            <a:pPr algn="l"/>
            <a:r>
              <a:rPr lang="ru-RU" sz="1000" b="1" dirty="0" smtClean="0">
                <a:solidFill>
                  <a:schemeClr val="bg1">
                    <a:lumMod val="75000"/>
                  </a:schemeClr>
                </a:solidFill>
              </a:rPr>
              <a:t>ВНЕДРЕНИЕ ОСНОВ ФИНАНСОВОЙ ГРАМОТНОСТИ В ОБРАЗОВАТЕЛЬНЫЕ ПРОЦЕССЫ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BRF Gray ENG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 anchorCtr="0">
        <a:noAutofit/>
      </a:bodyPr>
      <a:lstStyle>
        <a:defPPr algn="l">
          <a:lnSpc>
            <a:spcPct val="90000"/>
          </a:lnSpc>
          <a:defRPr sz="2000" cap="none" baseline="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BRF Gray ENG">
  <a:themeElements>
    <a:clrScheme name="CBRF new">
      <a:dk1>
        <a:srgbClr val="8A8A8D"/>
      </a:dk1>
      <a:lt1>
        <a:sysClr val="window" lastClr="FFFFFF"/>
      </a:lt1>
      <a:dk2>
        <a:srgbClr val="B9B8BA"/>
      </a:dk2>
      <a:lt2>
        <a:srgbClr val="E7E6E6"/>
      </a:lt2>
      <a:accent1>
        <a:srgbClr val="77777A"/>
      </a:accent1>
      <a:accent2>
        <a:srgbClr val="3E96DB"/>
      </a:accent2>
      <a:accent3>
        <a:srgbClr val="A89B9D"/>
      </a:accent3>
      <a:accent4>
        <a:srgbClr val="8586C6"/>
      </a:accent4>
      <a:accent5>
        <a:srgbClr val="B46E28"/>
      </a:accent5>
      <a:accent6>
        <a:srgbClr val="AB5253"/>
      </a:accent6>
      <a:hlink>
        <a:srgbClr val="77777A"/>
      </a:hlink>
      <a:folHlink>
        <a:srgbClr val="77777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 anchorCtr="0">
        <a:noAutofit/>
      </a:bodyPr>
      <a:lstStyle>
        <a:defPPr algn="l">
          <a:lnSpc>
            <a:spcPct val="90000"/>
          </a:lnSpc>
          <a:defRPr sz="2000" cap="none" baseline="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BRF Terracotta">
  <a:themeElements>
    <a:clrScheme name="CBRF new">
      <a:dk1>
        <a:srgbClr val="8A8A8D"/>
      </a:dk1>
      <a:lt1>
        <a:sysClr val="window" lastClr="FFFFFF"/>
      </a:lt1>
      <a:dk2>
        <a:srgbClr val="B9B8BA"/>
      </a:dk2>
      <a:lt2>
        <a:srgbClr val="E7E6E6"/>
      </a:lt2>
      <a:accent1>
        <a:srgbClr val="77777A"/>
      </a:accent1>
      <a:accent2>
        <a:srgbClr val="3E96DB"/>
      </a:accent2>
      <a:accent3>
        <a:srgbClr val="A89B9D"/>
      </a:accent3>
      <a:accent4>
        <a:srgbClr val="8586C6"/>
      </a:accent4>
      <a:accent5>
        <a:srgbClr val="B46E28"/>
      </a:accent5>
      <a:accent6>
        <a:srgbClr val="AB5253"/>
      </a:accent6>
      <a:hlink>
        <a:srgbClr val="77777A"/>
      </a:hlink>
      <a:folHlink>
        <a:srgbClr val="77777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 anchorCtr="0">
        <a:noAutofit/>
      </a:bodyPr>
      <a:lstStyle>
        <a:defPPr algn="l">
          <a:lnSpc>
            <a:spcPct val="90000"/>
          </a:lnSpc>
          <a:defRPr sz="2000" cap="none" baseline="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BRF Gray ENG">
  <a:themeElements>
    <a:clrScheme name="CBRF new">
      <a:dk1>
        <a:srgbClr val="8A8A8D"/>
      </a:dk1>
      <a:lt1>
        <a:sysClr val="window" lastClr="FFFFFF"/>
      </a:lt1>
      <a:dk2>
        <a:srgbClr val="B9B8BA"/>
      </a:dk2>
      <a:lt2>
        <a:srgbClr val="E7E6E6"/>
      </a:lt2>
      <a:accent1>
        <a:srgbClr val="77777A"/>
      </a:accent1>
      <a:accent2>
        <a:srgbClr val="3E96DB"/>
      </a:accent2>
      <a:accent3>
        <a:srgbClr val="A89B9D"/>
      </a:accent3>
      <a:accent4>
        <a:srgbClr val="8586C6"/>
      </a:accent4>
      <a:accent5>
        <a:srgbClr val="B46E28"/>
      </a:accent5>
      <a:accent6>
        <a:srgbClr val="AB5253"/>
      </a:accent6>
      <a:hlink>
        <a:srgbClr val="77777A"/>
      </a:hlink>
      <a:folHlink>
        <a:srgbClr val="77777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t" anchorCtr="0">
        <a:noAutofit/>
      </a:bodyPr>
      <a:lstStyle>
        <a:defPPr algn="l">
          <a:lnSpc>
            <a:spcPct val="90000"/>
          </a:lnSpc>
          <a:defRPr sz="2000" cap="none" baseline="0"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9088</TotalTime>
  <Words>583</Words>
  <Application>Microsoft Office PowerPoint</Application>
  <PresentationFormat>Лист A4 (210x297 мм)</PresentationFormat>
  <Paragraphs>153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CBRF Gray ENG</vt:lpstr>
      <vt:lpstr>1_CBRF Gray ENG</vt:lpstr>
      <vt:lpstr>CBRF Terracotta</vt:lpstr>
      <vt:lpstr>2_CBRF Gray ENG</vt:lpstr>
      <vt:lpstr>Внедрение   основ   финансовой грамотности в образовательные процессы </vt:lpstr>
      <vt:lpstr>Взаимодействие Банка России и Минобрнауки России</vt:lpstr>
      <vt:lpstr>Учебно-методический комплект  «Основы финансовой грамотности»</vt:lpstr>
      <vt:lpstr>Реализация курса «Основы финансовой грамотности»</vt:lpstr>
      <vt:lpstr>Презентация PowerPoint</vt:lpstr>
      <vt:lpstr>Опорные и пилотные школы Тюменской области </vt:lpstr>
      <vt:lpstr>www.fincult.info</vt:lpstr>
      <vt:lpstr>Презентация PowerPoint</vt:lpstr>
      <vt:lpstr>Презентация PowerPoint</vt:lpstr>
      <vt:lpstr>Презентация PowerPoint</vt:lpstr>
      <vt:lpstr>Контактная информация  Отделение Тюмень Уральского ГУ Банка России  Адрес электронной почты: 71svcoffice@cbr.ru  </vt:lpstr>
      <vt:lpstr>СПАСИБО ЗА ВНИМАНИЕ</vt:lpstr>
    </vt:vector>
  </TitlesOfParts>
  <Company>Publicis Groupe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Kislova Ekaterina</dc:creator>
  <cp:lastModifiedBy>Богомолова Наталья Николаевна</cp:lastModifiedBy>
  <cp:revision>480</cp:revision>
  <cp:lastPrinted>2018-07-26T11:33:08Z</cp:lastPrinted>
  <dcterms:created xsi:type="dcterms:W3CDTF">2014-11-11T13:51:28Z</dcterms:created>
  <dcterms:modified xsi:type="dcterms:W3CDTF">2018-09-12T12:01:49Z</dcterms:modified>
</cp:coreProperties>
</file>