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sldIdLst>
    <p:sldId id="256" r:id="rId4"/>
    <p:sldId id="257" r:id="rId5"/>
    <p:sldId id="258" r:id="rId6"/>
    <p:sldId id="259" r:id="rId7"/>
    <p:sldId id="260" r:id="rId8"/>
    <p:sldId id="261" r:id="rId9"/>
    <p:sldId id="262" r:id="rId10"/>
    <p:sldId id="263" r:id="rId11"/>
    <p:sldId id="264" r:id="rId12"/>
    <p:sldId id="265" r:id="rId13"/>
    <p:sldId id="267" r:id="rId14"/>
    <p:sldId id="266" r:id="rId15"/>
    <p:sldId id="268" r:id="rId16"/>
    <p:sldId id="269" r:id="rId17"/>
    <p:sldId id="270" r:id="rId18"/>
    <p:sldId id="271" r:id="rId19"/>
    <p:sldId id="272"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2908229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1311131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3328914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1397182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3866564-DC71-441D-B37B-E395230A6E5A}" type="datetimeFigureOut">
              <a:rPr lang="ru-RU" smtClean="0"/>
              <a:t>01.12.2014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3676684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3866564-DC71-441D-B37B-E395230A6E5A}" type="datetimeFigureOut">
              <a:rPr lang="ru-RU" smtClean="0"/>
              <a:t>01.12.2014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2767839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866564-DC71-441D-B37B-E395230A6E5A}" type="datetimeFigureOut">
              <a:rPr lang="ru-RU" smtClean="0"/>
              <a:t>01.12.2014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3484091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2089535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2878729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3595661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B95E93-0A63-4A6B-B2A0-F330CB2D07BF}" type="slidenum">
              <a:rPr lang="ru-RU" smtClean="0"/>
              <a:t>‹#›</a:t>
            </a:fld>
            <a:endParaRPr lang="ru-RU"/>
          </a:p>
        </p:txBody>
      </p:sp>
    </p:spTree>
    <p:extLst>
      <p:ext uri="{BB962C8B-B14F-4D97-AF65-F5344CB8AC3E}">
        <p14:creationId xmlns:p14="http://schemas.microsoft.com/office/powerpoint/2010/main" val="2569735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3866564-DC71-441D-B37B-E395230A6E5A}" type="datetimeFigureOut">
              <a:rPr lang="ru-RU" smtClean="0"/>
              <a:t>01.12.2014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3866564-DC71-441D-B37B-E395230A6E5A}" type="datetimeFigureOut">
              <a:rPr lang="ru-RU" smtClean="0"/>
              <a:t>01.12.2014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3866564-DC71-441D-B37B-E395230A6E5A}" type="datetimeFigureOut">
              <a:rPr lang="ru-RU" smtClean="0"/>
              <a:t>01.12.2014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866564-DC71-441D-B37B-E395230A6E5A}" type="datetimeFigureOut">
              <a:rPr lang="ru-RU" smtClean="0"/>
              <a:t>01.12.2014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B95E93-0A63-4A6B-B2A0-F330CB2D07BF}"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3866564-DC71-441D-B37B-E395230A6E5A}" type="datetimeFigureOut">
              <a:rPr lang="ru-RU" smtClean="0"/>
              <a:t>01.12.2014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3866564-DC71-441D-B37B-E395230A6E5A}" type="datetimeFigureOut">
              <a:rPr lang="ru-RU" smtClean="0"/>
              <a:t>01.12.2014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3866564-DC71-441D-B37B-E395230A6E5A}" type="datetimeFigureOut">
              <a:rPr lang="ru-RU" smtClean="0"/>
              <a:t>01.12.2014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AB95E93-0A63-4A6B-B2A0-F330CB2D07B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866564-DC71-441D-B37B-E395230A6E5A}" type="datetimeFigureOut">
              <a:rPr lang="ru-RU" smtClean="0"/>
              <a:t>01.12.2014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B95E93-0A63-4A6B-B2A0-F330CB2D07BF}"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3866564-DC71-441D-B37B-E395230A6E5A}" type="datetimeFigureOut">
              <a:rPr lang="ru-RU" smtClean="0"/>
              <a:t>01.12.2014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AB95E93-0A63-4A6B-B2A0-F330CB2D07BF}"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66564-DC71-441D-B37B-E395230A6E5A}" type="datetimeFigureOut">
              <a:rPr lang="ru-RU" smtClean="0"/>
              <a:t>01.12.2014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5E93-0A63-4A6B-B2A0-F330CB2D07BF}" type="slidenum">
              <a:rPr lang="ru-RU" smtClean="0"/>
              <a:t>‹#›</a:t>
            </a:fld>
            <a:endParaRPr lang="ru-RU"/>
          </a:p>
        </p:txBody>
      </p:sp>
    </p:spTree>
    <p:extLst>
      <p:ext uri="{BB962C8B-B14F-4D97-AF65-F5344CB8AC3E}">
        <p14:creationId xmlns:p14="http://schemas.microsoft.com/office/powerpoint/2010/main" val="36500935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3866564-DC71-441D-B37B-E395230A6E5A}" type="datetimeFigureOut">
              <a:rPr lang="ru-RU" smtClean="0"/>
              <a:t>01.12.2014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AB95E93-0A63-4A6B-B2A0-F330CB2D07BF}"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28%20&#1087;&#1088;&#1086;&#1092;&#1077;&#1089;&#1089;&#1080;&#1081;%20&#1073;&#1091;&#1076;&#1091;&#1097;&#1077;&#1075;&#1086;.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vk.com/it4youth?w=wall-45037714_146" TargetMode="External"/><Relationship Id="rId2" Type="http://schemas.openxmlformats.org/officeDocument/2006/relationships/hyperlink" Target="https://vk.com/it4youth?w=wall-45037714_133" TargetMode="External"/><Relationship Id="rId1" Type="http://schemas.openxmlformats.org/officeDocument/2006/relationships/slideLayout" Target="../slideLayouts/slideLayout2.xml"/><Relationship Id="rId4" Type="http://schemas.openxmlformats.org/officeDocument/2006/relationships/hyperlink" Target="https://vk.com/it4youth?w=wall-45037714_11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1048;&#1058;%20&#1087;&#1088;&#1072;&#1079;&#1076;&#1085;&#1080;&#1082;&#1080;.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OptqxagZDfM" TargetMode="External"/><Relationship Id="rId2" Type="http://schemas.openxmlformats.org/officeDocument/2006/relationships/hyperlink" Target="http://www.youtube.com/watch?v=a6cNdhOKwi0" TargetMode="External"/><Relationship Id="rId1" Type="http://schemas.openxmlformats.org/officeDocument/2006/relationships/slideLayout" Target="../slideLayouts/slideLayout24.xml"/><Relationship Id="rId4" Type="http://schemas.openxmlformats.org/officeDocument/2006/relationships/hyperlink" Target="http://www.youtube.com/watch?v=eSes8Qydm94" TargetMode="Externa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6.xml"/><Relationship Id="rId1" Type="http://schemas.openxmlformats.org/officeDocument/2006/relationships/slideLayout" Target="../slideLayouts/slideLayout24.xml"/><Relationship Id="rId6" Type="http://schemas.openxmlformats.org/officeDocument/2006/relationships/slide" Target="slide10.xml"/><Relationship Id="rId5" Type="http://schemas.openxmlformats.org/officeDocument/2006/relationships/slide" Target="slide9.xml"/><Relationship Id="rId4" Type="http://schemas.openxmlformats.org/officeDocument/2006/relationships/slide" Target="slide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16632"/>
            <a:ext cx="7064486" cy="6612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9291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pPr marL="0" indent="0">
              <a:buNone/>
            </a:pPr>
            <a:r>
              <a:rPr lang="ru-RU" dirty="0" smtClean="0"/>
              <a:t>Виртуальная реальность, голографические 4D</a:t>
            </a:r>
          </a:p>
          <a:p>
            <a:pPr marL="0" indent="0" algn="just">
              <a:buNone/>
            </a:pPr>
            <a:r>
              <a:rPr lang="ru-RU" dirty="0" smtClean="0"/>
              <a:t>дисплеи, 3D сканирование и печать, свободное межязыковое общение при помощи онлайн переводчиков. </a:t>
            </a:r>
          </a:p>
          <a:p>
            <a:pPr marL="0" indent="0" algn="just">
              <a:buNone/>
            </a:pPr>
            <a:r>
              <a:rPr lang="ru-RU" dirty="0" smtClean="0"/>
              <a:t>С помощью этих технологий вы сможете легко пообщаться (провести встречу) с человеком из другой страны, например, японцем, не зная японского языка, и видеть его голограмму в полный рост в своей комнате. </a:t>
            </a:r>
            <a:endParaRPr lang="ru-RU" dirty="0"/>
          </a:p>
        </p:txBody>
      </p:sp>
    </p:spTree>
    <p:extLst>
      <p:ext uri="{BB962C8B-B14F-4D97-AF65-F5344CB8AC3E}">
        <p14:creationId xmlns:p14="http://schemas.microsoft.com/office/powerpoint/2010/main" val="3802550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Штриховая стрелка вправо 3">
            <a:hlinkClick r:id="rId2" action="ppaction://hlinkfile"/>
          </p:cNvPr>
          <p:cNvSpPr/>
          <p:nvPr/>
        </p:nvSpPr>
        <p:spPr>
          <a:xfrm>
            <a:off x="2123728" y="5157192"/>
            <a:ext cx="4896544" cy="10081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ru-RU"/>
          </a:p>
        </p:txBody>
      </p:sp>
      <p:sp>
        <p:nvSpPr>
          <p:cNvPr id="3" name="Объект 2"/>
          <p:cNvSpPr>
            <a:spLocks noGrp="1"/>
          </p:cNvSpPr>
          <p:nvPr>
            <p:ph idx="1"/>
          </p:nvPr>
        </p:nvSpPr>
        <p:spPr>
          <a:xfrm>
            <a:off x="872067" y="2204864"/>
            <a:ext cx="7408333" cy="3921299"/>
          </a:xfrm>
        </p:spPr>
        <p:txBody>
          <a:bodyPr>
            <a:normAutofit/>
          </a:bodyPr>
          <a:lstStyle/>
          <a:p>
            <a:pPr marL="0" indent="0" algn="just">
              <a:buNone/>
            </a:pPr>
            <a:r>
              <a:rPr lang="ru-RU" dirty="0"/>
              <a:t>В</a:t>
            </a:r>
            <a:r>
              <a:rPr lang="ru-RU" dirty="0" smtClean="0"/>
              <a:t>се эти вещи будут создаваться людьми, которые сегодня учатся в школах и вузах, т.е. вами! </a:t>
            </a:r>
          </a:p>
          <a:p>
            <a:pPr marL="0" indent="0" algn="just">
              <a:buNone/>
            </a:pPr>
            <a:r>
              <a:rPr lang="ru-RU" dirty="0" smtClean="0"/>
              <a:t>ИТ-технологии могут воплотить в жизнь любые фантазии, а их разработчики всегда становятся первыми обладателями всех новинок и всегда находятся в тренде. </a:t>
            </a:r>
          </a:p>
          <a:p>
            <a:pPr marL="0" indent="0" algn="just">
              <a:buNone/>
            </a:pPr>
            <a:endParaRPr lang="ru-RU" dirty="0"/>
          </a:p>
          <a:p>
            <a:pPr marL="0" indent="0" algn="just">
              <a:buNone/>
            </a:pPr>
            <a:endParaRPr lang="ru-RU" dirty="0"/>
          </a:p>
        </p:txBody>
      </p:sp>
      <p:sp>
        <p:nvSpPr>
          <p:cNvPr id="2" name="Заголовок 1"/>
          <p:cNvSpPr>
            <a:spLocks noGrp="1"/>
          </p:cNvSpPr>
          <p:nvPr>
            <p:ph type="title"/>
          </p:nvPr>
        </p:nvSpPr>
        <p:spPr/>
        <p:txBody>
          <a:bodyPr/>
          <a:lstStyle/>
          <a:p>
            <a:r>
              <a:rPr lang="ru-RU" dirty="0" smtClean="0"/>
              <a:t>ИТ-профессии</a:t>
            </a:r>
            <a:endParaRPr lang="ru-RU" dirty="0"/>
          </a:p>
        </p:txBody>
      </p:sp>
      <p:sp>
        <p:nvSpPr>
          <p:cNvPr id="5" name="TextBox 4"/>
          <p:cNvSpPr txBox="1"/>
          <p:nvPr/>
        </p:nvSpPr>
        <p:spPr>
          <a:xfrm>
            <a:off x="2628911" y="5461193"/>
            <a:ext cx="3240360" cy="400110"/>
          </a:xfrm>
          <a:prstGeom prst="rect">
            <a:avLst/>
          </a:prstGeom>
          <a:noFill/>
        </p:spPr>
        <p:txBody>
          <a:bodyPr wrap="square" rtlCol="0">
            <a:spAutoFit/>
          </a:bodyPr>
          <a:lstStyle/>
          <a:p>
            <a:r>
              <a:rPr lang="ru-RU" sz="2000" b="1" dirty="0" smtClean="0"/>
              <a:t>Профессии будущего</a:t>
            </a:r>
            <a:endParaRPr lang="ru-RU" sz="2000" b="1" dirty="0"/>
          </a:p>
        </p:txBody>
      </p:sp>
    </p:spTree>
    <p:extLst>
      <p:ext uri="{BB962C8B-B14F-4D97-AF65-F5344CB8AC3E}">
        <p14:creationId xmlns:p14="http://schemas.microsoft.com/office/powerpoint/2010/main" val="34108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457200" y="692150"/>
            <a:ext cx="8229600" cy="543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defRPr>
            </a:lvl1pPr>
            <a:lvl2pPr fontAlgn="base">
              <a:spcBef>
                <a:spcPct val="0"/>
              </a:spcBef>
              <a:spcAft>
                <a:spcPct val="0"/>
              </a:spcAft>
              <a:defRPr>
                <a:solidFill>
                  <a:schemeClr val="tx1"/>
                </a:solidFill>
                <a:latin typeface="Arial" pitchFamily="34" charset="0"/>
              </a:defRPr>
            </a:lvl2pPr>
            <a:lvl3pPr fontAlgn="base">
              <a:spcBef>
                <a:spcPct val="0"/>
              </a:spcBef>
              <a:spcAft>
                <a:spcPct val="0"/>
              </a:spcAft>
              <a:defRPr>
                <a:solidFill>
                  <a:schemeClr val="tx1"/>
                </a:solidFill>
                <a:latin typeface="Arial" pitchFamily="34" charset="0"/>
              </a:defRPr>
            </a:lvl3pPr>
            <a:lvl4pPr fontAlgn="base">
              <a:spcBef>
                <a:spcPct val="0"/>
              </a:spcBef>
              <a:spcAft>
                <a:spcPct val="0"/>
              </a:spcAft>
              <a:defRPr>
                <a:solidFill>
                  <a:schemeClr val="tx1"/>
                </a:solidFill>
                <a:latin typeface="Arial" pitchFamily="34" charset="0"/>
              </a:defRPr>
            </a:lvl4pPr>
            <a:lvl5pPr fontAlgn="base">
              <a:spcBef>
                <a:spcPct val="0"/>
              </a:spcBef>
              <a:spcAft>
                <a:spcPct val="0"/>
              </a:spcAft>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333333"/>
                </a:solidFill>
                <a:effectLst/>
                <a:latin typeface="Noto Serif"/>
              </a:rPr>
              <a:t>   </a:t>
            </a:r>
            <a:r>
              <a:rPr kumimoji="0" lang="ru-RU" altLang="ru-RU" sz="800" b="0" i="0" u="none" strike="noStrike" cap="none" normalizeH="0" baseline="0" smtClean="0">
                <a:ln>
                  <a:noFill/>
                </a:ln>
                <a:solidFill>
                  <a:schemeClr val="tx1"/>
                </a:solidFill>
                <a:effectLst/>
                <a:latin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defRPr>
            </a:lvl1pPr>
            <a:lvl2pPr fontAlgn="base">
              <a:spcBef>
                <a:spcPct val="0"/>
              </a:spcBef>
              <a:spcAft>
                <a:spcPct val="0"/>
              </a:spcAft>
              <a:defRPr>
                <a:solidFill>
                  <a:schemeClr val="tx1"/>
                </a:solidFill>
                <a:latin typeface="Arial" pitchFamily="34" charset="0"/>
              </a:defRPr>
            </a:lvl2pPr>
            <a:lvl3pPr fontAlgn="base">
              <a:spcBef>
                <a:spcPct val="0"/>
              </a:spcBef>
              <a:spcAft>
                <a:spcPct val="0"/>
              </a:spcAft>
              <a:defRPr>
                <a:solidFill>
                  <a:schemeClr val="tx1"/>
                </a:solidFill>
                <a:latin typeface="Arial" pitchFamily="34" charset="0"/>
              </a:defRPr>
            </a:lvl3pPr>
            <a:lvl4pPr fontAlgn="base">
              <a:spcBef>
                <a:spcPct val="0"/>
              </a:spcBef>
              <a:spcAft>
                <a:spcPct val="0"/>
              </a:spcAft>
              <a:defRPr>
                <a:solidFill>
                  <a:schemeClr val="tx1"/>
                </a:solidFill>
                <a:latin typeface="Arial" pitchFamily="34" charset="0"/>
              </a:defRPr>
            </a:lvl4pPr>
            <a:lvl5pPr fontAlgn="base">
              <a:spcBef>
                <a:spcPct val="0"/>
              </a:spcBef>
              <a:spcAft>
                <a:spcPct val="0"/>
              </a:spcAft>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333333"/>
                </a:solidFill>
                <a:effectLst/>
                <a:latin typeface="Noto Serif"/>
              </a:rPr>
              <a:t>   </a:t>
            </a:r>
            <a:r>
              <a:rPr kumimoji="0" lang="ru-RU" altLang="ru-RU" sz="800" b="0" i="0" u="none" strike="noStrike" cap="none" normalizeH="0" baseline="0" smtClean="0">
                <a:ln>
                  <a:noFill/>
                </a:ln>
                <a:solidFill>
                  <a:schemeClr val="tx1"/>
                </a:solidFill>
                <a:effectLst/>
                <a:latin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endParaRPr>
          </a:p>
        </p:txBody>
      </p:sp>
      <p:pic>
        <p:nvPicPr>
          <p:cNvPr id="2061"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70061"/>
            <a:ext cx="8496944" cy="6787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6871412" y="1503625"/>
            <a:ext cx="792088" cy="646331"/>
          </a:xfrm>
          <a:prstGeom prst="rect">
            <a:avLst/>
          </a:prstGeom>
          <a:noFill/>
        </p:spPr>
        <p:txBody>
          <a:bodyPr wrap="square" rtlCol="0">
            <a:spAutoFit/>
          </a:bodyPr>
          <a:lstStyle/>
          <a:p>
            <a:r>
              <a:rPr lang="ru-RU" sz="3600" dirty="0" smtClean="0"/>
              <a:t>81</a:t>
            </a:r>
            <a:endParaRPr lang="ru-RU" sz="3600" dirty="0"/>
          </a:p>
        </p:txBody>
      </p:sp>
      <p:sp>
        <p:nvSpPr>
          <p:cNvPr id="19" name="TextBox 18"/>
          <p:cNvSpPr txBox="1"/>
          <p:nvPr/>
        </p:nvSpPr>
        <p:spPr>
          <a:xfrm>
            <a:off x="6813502" y="1984437"/>
            <a:ext cx="792088" cy="646331"/>
          </a:xfrm>
          <a:prstGeom prst="rect">
            <a:avLst/>
          </a:prstGeom>
          <a:noFill/>
        </p:spPr>
        <p:txBody>
          <a:bodyPr wrap="square" rtlCol="0">
            <a:spAutoFit/>
          </a:bodyPr>
          <a:lstStyle/>
          <a:p>
            <a:r>
              <a:rPr lang="ru-RU" sz="3600" dirty="0" smtClean="0"/>
              <a:t>79</a:t>
            </a:r>
            <a:endParaRPr lang="ru-RU" sz="3600" dirty="0"/>
          </a:p>
        </p:txBody>
      </p:sp>
      <p:sp>
        <p:nvSpPr>
          <p:cNvPr id="20" name="TextBox 19"/>
          <p:cNvSpPr txBox="1"/>
          <p:nvPr/>
        </p:nvSpPr>
        <p:spPr>
          <a:xfrm>
            <a:off x="6672383" y="2518363"/>
            <a:ext cx="792088" cy="646331"/>
          </a:xfrm>
          <a:prstGeom prst="rect">
            <a:avLst/>
          </a:prstGeom>
          <a:noFill/>
        </p:spPr>
        <p:txBody>
          <a:bodyPr wrap="square" rtlCol="0">
            <a:spAutoFit/>
          </a:bodyPr>
          <a:lstStyle/>
          <a:p>
            <a:r>
              <a:rPr lang="ru-RU" sz="3600" dirty="0" smtClean="0"/>
              <a:t>78</a:t>
            </a:r>
            <a:endParaRPr lang="ru-RU" sz="3600" dirty="0"/>
          </a:p>
        </p:txBody>
      </p:sp>
      <p:sp>
        <p:nvSpPr>
          <p:cNvPr id="21" name="TextBox 20"/>
          <p:cNvSpPr txBox="1"/>
          <p:nvPr/>
        </p:nvSpPr>
        <p:spPr>
          <a:xfrm>
            <a:off x="6489747" y="3018475"/>
            <a:ext cx="792088" cy="646331"/>
          </a:xfrm>
          <a:prstGeom prst="rect">
            <a:avLst/>
          </a:prstGeom>
          <a:noFill/>
        </p:spPr>
        <p:txBody>
          <a:bodyPr wrap="square" rtlCol="0">
            <a:spAutoFit/>
          </a:bodyPr>
          <a:lstStyle/>
          <a:p>
            <a:r>
              <a:rPr lang="ru-RU" sz="3600" dirty="0" smtClean="0"/>
              <a:t>75</a:t>
            </a:r>
            <a:endParaRPr lang="ru-RU" sz="3600" dirty="0"/>
          </a:p>
        </p:txBody>
      </p:sp>
      <p:sp>
        <p:nvSpPr>
          <p:cNvPr id="22" name="TextBox 21"/>
          <p:cNvSpPr txBox="1"/>
          <p:nvPr/>
        </p:nvSpPr>
        <p:spPr>
          <a:xfrm>
            <a:off x="6489747" y="3464030"/>
            <a:ext cx="792088" cy="646331"/>
          </a:xfrm>
          <a:prstGeom prst="rect">
            <a:avLst/>
          </a:prstGeom>
          <a:noFill/>
        </p:spPr>
        <p:txBody>
          <a:bodyPr wrap="square" rtlCol="0">
            <a:spAutoFit/>
          </a:bodyPr>
          <a:lstStyle/>
          <a:p>
            <a:r>
              <a:rPr lang="ru-RU" sz="3600" dirty="0" smtClean="0"/>
              <a:t>74</a:t>
            </a:r>
            <a:endParaRPr lang="ru-RU" sz="3600" dirty="0"/>
          </a:p>
        </p:txBody>
      </p:sp>
      <p:sp>
        <p:nvSpPr>
          <p:cNvPr id="23" name="TextBox 22"/>
          <p:cNvSpPr txBox="1"/>
          <p:nvPr/>
        </p:nvSpPr>
        <p:spPr>
          <a:xfrm>
            <a:off x="6275383" y="4047728"/>
            <a:ext cx="792088" cy="646331"/>
          </a:xfrm>
          <a:prstGeom prst="rect">
            <a:avLst/>
          </a:prstGeom>
          <a:noFill/>
        </p:spPr>
        <p:txBody>
          <a:bodyPr wrap="square" rtlCol="0">
            <a:spAutoFit/>
          </a:bodyPr>
          <a:lstStyle/>
          <a:p>
            <a:r>
              <a:rPr lang="ru-RU" sz="3600" dirty="0"/>
              <a:t>7</a:t>
            </a:r>
            <a:r>
              <a:rPr lang="ru-RU" sz="3600" dirty="0" smtClean="0"/>
              <a:t>1</a:t>
            </a:r>
            <a:endParaRPr lang="ru-RU" sz="3600" dirty="0"/>
          </a:p>
        </p:txBody>
      </p:sp>
      <p:sp>
        <p:nvSpPr>
          <p:cNvPr id="24" name="TextBox 23"/>
          <p:cNvSpPr txBox="1"/>
          <p:nvPr/>
        </p:nvSpPr>
        <p:spPr>
          <a:xfrm>
            <a:off x="5925026" y="4489783"/>
            <a:ext cx="792088" cy="646331"/>
          </a:xfrm>
          <a:prstGeom prst="rect">
            <a:avLst/>
          </a:prstGeom>
          <a:noFill/>
        </p:spPr>
        <p:txBody>
          <a:bodyPr wrap="square" rtlCol="0">
            <a:spAutoFit/>
          </a:bodyPr>
          <a:lstStyle/>
          <a:p>
            <a:r>
              <a:rPr lang="ru-RU" sz="3600" dirty="0" smtClean="0"/>
              <a:t>69</a:t>
            </a:r>
            <a:endParaRPr lang="ru-RU" sz="3600" dirty="0"/>
          </a:p>
        </p:txBody>
      </p:sp>
      <p:sp>
        <p:nvSpPr>
          <p:cNvPr id="25" name="TextBox 24"/>
          <p:cNvSpPr txBox="1"/>
          <p:nvPr/>
        </p:nvSpPr>
        <p:spPr>
          <a:xfrm>
            <a:off x="5879339" y="5004407"/>
            <a:ext cx="792088" cy="646331"/>
          </a:xfrm>
          <a:prstGeom prst="rect">
            <a:avLst/>
          </a:prstGeom>
          <a:noFill/>
        </p:spPr>
        <p:txBody>
          <a:bodyPr wrap="square" rtlCol="0">
            <a:spAutoFit/>
          </a:bodyPr>
          <a:lstStyle/>
          <a:p>
            <a:r>
              <a:rPr lang="ru-RU" sz="3600" dirty="0" smtClean="0"/>
              <a:t>67</a:t>
            </a:r>
            <a:endParaRPr lang="ru-RU" sz="3600" dirty="0"/>
          </a:p>
        </p:txBody>
      </p:sp>
      <p:sp>
        <p:nvSpPr>
          <p:cNvPr id="26" name="TextBox 25"/>
          <p:cNvSpPr txBox="1"/>
          <p:nvPr/>
        </p:nvSpPr>
        <p:spPr>
          <a:xfrm>
            <a:off x="5835643" y="5336341"/>
            <a:ext cx="792088" cy="646331"/>
          </a:xfrm>
          <a:prstGeom prst="rect">
            <a:avLst/>
          </a:prstGeom>
          <a:noFill/>
        </p:spPr>
        <p:txBody>
          <a:bodyPr wrap="square" rtlCol="0">
            <a:spAutoFit/>
          </a:bodyPr>
          <a:lstStyle/>
          <a:p>
            <a:r>
              <a:rPr lang="ru-RU" sz="3600" dirty="0" smtClean="0"/>
              <a:t>65</a:t>
            </a:r>
            <a:endParaRPr lang="ru-RU" sz="3600" dirty="0"/>
          </a:p>
        </p:txBody>
      </p:sp>
      <p:sp>
        <p:nvSpPr>
          <p:cNvPr id="27" name="TextBox 26"/>
          <p:cNvSpPr txBox="1"/>
          <p:nvPr/>
        </p:nvSpPr>
        <p:spPr>
          <a:xfrm>
            <a:off x="5915570" y="5890773"/>
            <a:ext cx="792088" cy="646331"/>
          </a:xfrm>
          <a:prstGeom prst="rect">
            <a:avLst/>
          </a:prstGeom>
          <a:noFill/>
        </p:spPr>
        <p:txBody>
          <a:bodyPr wrap="square" rtlCol="0">
            <a:spAutoFit/>
          </a:bodyPr>
          <a:lstStyle/>
          <a:p>
            <a:r>
              <a:rPr lang="ru-RU" sz="3600" dirty="0" smtClean="0"/>
              <a:t>61</a:t>
            </a:r>
            <a:endParaRPr lang="ru-RU" sz="3600" dirty="0"/>
          </a:p>
        </p:txBody>
      </p:sp>
    </p:spTree>
    <p:extLst>
      <p:ext uri="{BB962C8B-B14F-4D97-AF65-F5344CB8AC3E}">
        <p14:creationId xmlns:p14="http://schemas.microsoft.com/office/powerpoint/2010/main" val="3787508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348880"/>
            <a:ext cx="7931224" cy="3456384"/>
          </a:xfrm>
        </p:spPr>
        <p:txBody>
          <a:bodyPr>
            <a:normAutofit/>
          </a:bodyPr>
          <a:lstStyle/>
          <a:p>
            <a:r>
              <a:rPr lang="ru-RU" dirty="0" smtClean="0">
                <a:hlinkClick r:id="rId2"/>
              </a:rPr>
              <a:t>https://vk.com/it4youth?w=wall-45037714_133</a:t>
            </a:r>
            <a:endParaRPr lang="ru-RU" dirty="0" smtClean="0"/>
          </a:p>
          <a:p>
            <a:pPr marL="0" indent="0">
              <a:buNone/>
            </a:pPr>
            <a:endParaRPr lang="ru-RU" dirty="0" smtClean="0"/>
          </a:p>
          <a:p>
            <a:r>
              <a:rPr lang="ru-RU" dirty="0" smtClean="0">
                <a:hlinkClick r:id="rId3"/>
              </a:rPr>
              <a:t>https://vk.com/it4youth?w=wall-45037714_146</a:t>
            </a:r>
            <a:endParaRPr lang="ru-RU" dirty="0" smtClean="0"/>
          </a:p>
          <a:p>
            <a:pPr marL="0" indent="0">
              <a:buNone/>
            </a:pPr>
            <a:endParaRPr lang="ru-RU" dirty="0" smtClean="0"/>
          </a:p>
          <a:p>
            <a:r>
              <a:rPr lang="ru-RU" dirty="0" smtClean="0">
                <a:hlinkClick r:id="rId4"/>
              </a:rPr>
              <a:t>https://vk.com/it4youth?w=wall-45037714_110</a:t>
            </a:r>
            <a:endParaRPr lang="ru-RU" dirty="0" smtClean="0"/>
          </a:p>
          <a:p>
            <a:pPr marL="0" indent="0">
              <a:buNone/>
            </a:pPr>
            <a:endParaRPr lang="ru-RU" dirty="0" smtClean="0"/>
          </a:p>
        </p:txBody>
      </p:sp>
      <p:sp>
        <p:nvSpPr>
          <p:cNvPr id="2" name="Заголовок 1"/>
          <p:cNvSpPr>
            <a:spLocks noGrp="1"/>
          </p:cNvSpPr>
          <p:nvPr>
            <p:ph type="title"/>
          </p:nvPr>
        </p:nvSpPr>
        <p:spPr>
          <a:xfrm>
            <a:off x="467544" y="332656"/>
            <a:ext cx="8229600" cy="1143000"/>
          </a:xfrm>
        </p:spPr>
        <p:txBody>
          <a:bodyPr>
            <a:normAutofit fontScale="90000"/>
          </a:bodyPr>
          <a:lstStyle/>
          <a:p>
            <a:r>
              <a:rPr lang="ru-RU" sz="2800" b="1" dirty="0" smtClean="0"/>
              <a:t>Программисты и ИТ-специалисты</a:t>
            </a:r>
            <a:br>
              <a:rPr lang="ru-RU" sz="2800" b="1" dirty="0" smtClean="0"/>
            </a:br>
            <a:r>
              <a:rPr lang="ru-RU" sz="2800" b="1" dirty="0" smtClean="0"/>
              <a:t> - герои нашего времени и супер-герои будущего</a:t>
            </a:r>
            <a:br>
              <a:rPr lang="ru-RU" sz="2800" b="1" dirty="0" smtClean="0"/>
            </a:br>
            <a:endParaRPr lang="ru-RU" sz="2800" b="1" dirty="0"/>
          </a:p>
        </p:txBody>
      </p:sp>
    </p:spTree>
    <p:extLst>
      <p:ext uri="{BB962C8B-B14F-4D97-AF65-F5344CB8AC3E}">
        <p14:creationId xmlns:p14="http://schemas.microsoft.com/office/powerpoint/2010/main" val="71236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2492896"/>
            <a:ext cx="8056405" cy="3666720"/>
          </a:xfrm>
        </p:spPr>
        <p:txBody>
          <a:bodyPr>
            <a:normAutofit/>
          </a:bodyPr>
          <a:lstStyle/>
          <a:p>
            <a:pPr marL="0" indent="0">
              <a:buNone/>
            </a:pPr>
            <a:r>
              <a:rPr lang="ru-RU" dirty="0"/>
              <a:t>Люди этих профессий нужны сегодня в любой стране, компании, в любой сфере. </a:t>
            </a:r>
            <a:r>
              <a:rPr lang="ru-RU" dirty="0" smtClean="0"/>
              <a:t>От работы </a:t>
            </a:r>
            <a:r>
              <a:rPr lang="ru-RU" dirty="0"/>
              <a:t>этих специалистов напрямую зависит процветание и доходы, </a:t>
            </a:r>
            <a:r>
              <a:rPr lang="ru-RU" dirty="0" smtClean="0"/>
              <a:t>скорость развития </a:t>
            </a:r>
            <a:r>
              <a:rPr lang="ru-RU" dirty="0"/>
              <a:t>всех сфер жизни, эффективность работы и общения сотрудников, </a:t>
            </a:r>
            <a:r>
              <a:rPr lang="ru-RU" dirty="0" smtClean="0"/>
              <a:t>одним словом </a:t>
            </a:r>
            <a:r>
              <a:rPr lang="ru-RU" dirty="0"/>
              <a:t>- конкурентоспособность (страны, города, предприятий и бизнесов, </a:t>
            </a:r>
            <a:r>
              <a:rPr lang="ru-RU" dirty="0" smtClean="0"/>
              <a:t>школ, семьи</a:t>
            </a:r>
            <a:r>
              <a:rPr lang="ru-RU" dirty="0"/>
              <a:t>, человека).</a:t>
            </a:r>
          </a:p>
          <a:p>
            <a:pPr marL="0" indent="0">
              <a:buNone/>
            </a:pPr>
            <a:r>
              <a:rPr lang="ru-RU" b="1" dirty="0"/>
              <a:t>Факт: </a:t>
            </a:r>
            <a:r>
              <a:rPr lang="ru-RU" dirty="0"/>
              <a:t>один сотрудник в ИТ-отрасли в год создает продукцию и услуги на сумму </a:t>
            </a:r>
            <a:r>
              <a:rPr lang="ru-RU" dirty="0" smtClean="0"/>
              <a:t>в среднем </a:t>
            </a:r>
            <a:r>
              <a:rPr lang="ru-RU" dirty="0"/>
              <a:t>более 2 млн руб.</a:t>
            </a:r>
          </a:p>
        </p:txBody>
      </p:sp>
      <p:sp>
        <p:nvSpPr>
          <p:cNvPr id="3" name="Заголовок 2"/>
          <p:cNvSpPr>
            <a:spLocks noGrp="1"/>
          </p:cNvSpPr>
          <p:nvPr>
            <p:ph type="title"/>
          </p:nvPr>
        </p:nvSpPr>
        <p:spPr>
          <a:xfrm>
            <a:off x="179512" y="332656"/>
            <a:ext cx="8856984" cy="1296144"/>
          </a:xfrm>
        </p:spPr>
        <p:txBody>
          <a:bodyPr>
            <a:normAutofit fontScale="90000"/>
          </a:bodyPr>
          <a:lstStyle/>
          <a:p>
            <a:r>
              <a:rPr lang="ru-RU" dirty="0"/>
              <a:t>Почему компании создают программистам самые лучшие условия для работы и жизни?</a:t>
            </a:r>
          </a:p>
        </p:txBody>
      </p:sp>
    </p:spTree>
    <p:extLst>
      <p:ext uri="{BB962C8B-B14F-4D97-AF65-F5344CB8AC3E}">
        <p14:creationId xmlns:p14="http://schemas.microsoft.com/office/powerpoint/2010/main" val="322794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dirty="0"/>
              <a:t>К</a:t>
            </a:r>
            <a:r>
              <a:rPr lang="ru-RU" dirty="0" smtClean="0"/>
              <a:t>адровые потребности ИТ-сферы России</a:t>
            </a:r>
            <a:endParaRPr lang="ru-RU" dirty="0"/>
          </a:p>
        </p:txBody>
      </p:sp>
      <p:sp>
        <p:nvSpPr>
          <p:cNvPr id="2" name="Объект 1"/>
          <p:cNvSpPr>
            <a:spLocks noGrp="1"/>
          </p:cNvSpPr>
          <p:nvPr>
            <p:ph idx="1"/>
          </p:nvPr>
        </p:nvSpPr>
        <p:spPr>
          <a:xfrm>
            <a:off x="251520" y="1600200"/>
            <a:ext cx="8640960" cy="4781128"/>
          </a:xfrm>
        </p:spPr>
        <p:txBody>
          <a:bodyPr>
            <a:normAutofit fontScale="55000" lnSpcReduction="20000"/>
          </a:bodyPr>
          <a:lstStyle/>
          <a:p>
            <a:pPr marL="0" indent="0" algn="just">
              <a:buNone/>
            </a:pPr>
            <a:r>
              <a:rPr lang="ru-RU" dirty="0">
                <a:latin typeface="Arial" panose="020B0604020202020204" pitchFamily="34" charset="0"/>
                <a:cs typeface="Arial" panose="020B0604020202020204" pitchFamily="34" charset="0"/>
              </a:rPr>
              <a:t>К </a:t>
            </a:r>
            <a:r>
              <a:rPr lang="ru-RU" sz="4000" dirty="0">
                <a:latin typeface="Arial" panose="020B0604020202020204" pitchFamily="34" charset="0"/>
                <a:cs typeface="Arial" panose="020B0604020202020204" pitchFamily="34" charset="0"/>
              </a:rPr>
              <a:t>2020-2025 г. России потребуется не </a:t>
            </a:r>
            <a:r>
              <a:rPr lang="ru-RU" sz="4000" dirty="0" smtClean="0">
                <a:latin typeface="Arial" panose="020B0604020202020204" pitchFamily="34" charset="0"/>
                <a:cs typeface="Arial" panose="020B0604020202020204" pitchFamily="34" charset="0"/>
              </a:rPr>
              <a:t>менее 1 </a:t>
            </a:r>
            <a:r>
              <a:rPr lang="ru-RU" sz="4000" dirty="0">
                <a:latin typeface="Arial" panose="020B0604020202020204" pitchFamily="34" charset="0"/>
                <a:cs typeface="Arial" panose="020B0604020202020204" pitchFamily="34" charset="0"/>
              </a:rPr>
              <a:t>000 000 программистов, чтобы оставаться одной из ведущих ИТ-государств мира.</a:t>
            </a:r>
          </a:p>
          <a:p>
            <a:pPr marL="0" indent="0" algn="just">
              <a:buNone/>
            </a:pPr>
            <a:r>
              <a:rPr lang="ru-RU" sz="4000" dirty="0">
                <a:latin typeface="Arial" panose="020B0604020202020204" pitchFamily="34" charset="0"/>
                <a:cs typeface="Arial" panose="020B0604020202020204" pitchFamily="34" charset="0"/>
              </a:rPr>
              <a:t>Сегодня в нашей стране около 350 </a:t>
            </a:r>
            <a:r>
              <a:rPr lang="ru-RU" sz="4000" dirty="0" smtClean="0">
                <a:latin typeface="Arial" panose="020B0604020202020204" pitchFamily="34" charset="0"/>
                <a:cs typeface="Arial" panose="020B0604020202020204" pitchFamily="34" charset="0"/>
              </a:rPr>
              <a:t>тысяч высококвалифицированных ИТ- специалистов</a:t>
            </a:r>
            <a:r>
              <a:rPr lang="ru-RU" sz="4000" dirty="0">
                <a:latin typeface="Arial" panose="020B0604020202020204" pitchFamily="34" charset="0"/>
                <a:cs typeface="Arial" panose="020B0604020202020204" pitchFamily="34" charset="0"/>
              </a:rPr>
              <a:t>. В среднем ежемесячная зарплата ИТ-специалиста в зависимости </a:t>
            </a:r>
            <a:r>
              <a:rPr lang="ru-RU" sz="4000" dirty="0" smtClean="0">
                <a:latin typeface="Arial" panose="020B0604020202020204" pitchFamily="34" charset="0"/>
                <a:cs typeface="Arial" panose="020B0604020202020204" pitchFamily="34" charset="0"/>
              </a:rPr>
              <a:t>от уровня </a:t>
            </a:r>
            <a:r>
              <a:rPr lang="ru-RU" sz="4000" dirty="0">
                <a:latin typeface="Arial" panose="020B0604020202020204" pitchFamily="34" charset="0"/>
                <a:cs typeface="Arial" panose="020B0604020202020204" pitchFamily="34" charset="0"/>
              </a:rPr>
              <a:t>подготовки и должности в нашей стране составляет от 40 000 до 250 </a:t>
            </a:r>
            <a:r>
              <a:rPr lang="ru-RU" sz="4000" dirty="0" smtClean="0">
                <a:latin typeface="Arial" panose="020B0604020202020204" pitchFamily="34" charset="0"/>
                <a:cs typeface="Arial" panose="020B0604020202020204" pitchFamily="34" charset="0"/>
              </a:rPr>
              <a:t>000 рублей </a:t>
            </a:r>
            <a:r>
              <a:rPr lang="ru-RU" sz="4000" dirty="0">
                <a:latin typeface="Arial" panose="020B0604020202020204" pitchFamily="34" charset="0"/>
                <a:cs typeface="Arial" panose="020B0604020202020204" pitchFamily="34" charset="0"/>
              </a:rPr>
              <a:t>и выше. Компании ИТ-отрасли предлагают высокие зарплаты и </a:t>
            </a:r>
            <a:r>
              <a:rPr lang="ru-RU" sz="4000" dirty="0" smtClean="0">
                <a:latin typeface="Arial" panose="020B0604020202020204" pitchFamily="34" charset="0"/>
                <a:cs typeface="Arial" panose="020B0604020202020204" pitchFamily="34" charset="0"/>
              </a:rPr>
              <a:t>для молодых </a:t>
            </a:r>
            <a:r>
              <a:rPr lang="ru-RU" sz="4000" dirty="0">
                <a:latin typeface="Arial" panose="020B0604020202020204" pitchFamily="34" charset="0"/>
                <a:cs typeface="Arial" panose="020B0604020202020204" pitchFamily="34" charset="0"/>
              </a:rPr>
              <a:t>специалистов - самые высокие на рынке </a:t>
            </a:r>
            <a:r>
              <a:rPr lang="ru-RU" sz="4000" dirty="0" smtClean="0">
                <a:latin typeface="Arial" panose="020B0604020202020204" pitchFamily="34" charset="0"/>
                <a:cs typeface="Arial" panose="020B0604020202020204" pitchFamily="34" charset="0"/>
              </a:rPr>
              <a:t>труда.</a:t>
            </a:r>
          </a:p>
          <a:p>
            <a:pPr marL="0" indent="0" algn="just">
              <a:buNone/>
            </a:pPr>
            <a:r>
              <a:rPr lang="ru-RU" sz="4000" dirty="0" smtClean="0">
                <a:latin typeface="Arial" panose="020B0604020202020204" pitchFamily="34" charset="0"/>
                <a:cs typeface="Arial" panose="020B0604020202020204" pitchFamily="34" charset="0"/>
              </a:rPr>
              <a:t>В </a:t>
            </a:r>
            <a:r>
              <a:rPr lang="ru-RU" sz="4000" dirty="0">
                <a:latin typeface="Arial" panose="020B0604020202020204" pitchFamily="34" charset="0"/>
                <a:cs typeface="Arial" panose="020B0604020202020204" pitchFamily="34" charset="0"/>
              </a:rPr>
              <a:t>связи с нехваткой кадров рост зарплат ИТ-специалистов ежегодно составляет </a:t>
            </a:r>
            <a:r>
              <a:rPr lang="ru-RU" sz="4000" dirty="0" smtClean="0">
                <a:latin typeface="Arial" panose="020B0604020202020204" pitchFamily="34" charset="0"/>
                <a:cs typeface="Arial" panose="020B0604020202020204" pitchFamily="34" charset="0"/>
              </a:rPr>
              <a:t>от 13 </a:t>
            </a:r>
            <a:r>
              <a:rPr lang="ru-RU" sz="4000" dirty="0">
                <a:latin typeface="Arial" panose="020B0604020202020204" pitchFamily="34" charset="0"/>
                <a:cs typeface="Arial" panose="020B0604020202020204" pitchFamily="34" charset="0"/>
              </a:rPr>
              <a:t>до 30 процентов (в зависимости от специальности), при этом каждый год на </a:t>
            </a:r>
            <a:r>
              <a:rPr lang="ru-RU" sz="4000" dirty="0" smtClean="0">
                <a:latin typeface="Arial" panose="020B0604020202020204" pitchFamily="34" charset="0"/>
                <a:cs typeface="Arial" panose="020B0604020202020204" pitchFamily="34" charset="0"/>
              </a:rPr>
              <a:t>50- 60</a:t>
            </a:r>
            <a:r>
              <a:rPr lang="ru-RU" sz="4000" dirty="0">
                <a:latin typeface="Arial" panose="020B0604020202020204" pitchFamily="34" charset="0"/>
                <a:cs typeface="Arial" panose="020B0604020202020204" pitchFamily="34" charset="0"/>
              </a:rPr>
              <a:t>% идет прирост вакансий для начинающих специалистов: каждая 6 вакансия на</a:t>
            </a:r>
          </a:p>
          <a:p>
            <a:pPr marL="0" indent="0" algn="just">
              <a:buNone/>
            </a:pPr>
            <a:r>
              <a:rPr lang="ru-RU" sz="4000" dirty="0">
                <a:latin typeface="Arial" panose="020B0604020202020204" pitchFamily="34" charset="0"/>
                <a:cs typeface="Arial" panose="020B0604020202020204" pitchFamily="34" charset="0"/>
              </a:rPr>
              <a:t>рынке ИТ - для молодого специалиста! </a:t>
            </a:r>
          </a:p>
        </p:txBody>
      </p:sp>
    </p:spTree>
    <p:extLst>
      <p:ext uri="{BB962C8B-B14F-4D97-AF65-F5344CB8AC3E}">
        <p14:creationId xmlns:p14="http://schemas.microsoft.com/office/powerpoint/2010/main" val="3738237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2067" y="1988840"/>
            <a:ext cx="7408333" cy="4137323"/>
          </a:xfrm>
        </p:spPr>
        <p:txBody>
          <a:bodyPr>
            <a:normAutofit fontScale="92500"/>
          </a:bodyPr>
          <a:lstStyle/>
          <a:p>
            <a:pPr marL="0" indent="0">
              <a:buNone/>
            </a:pPr>
            <a:r>
              <a:rPr lang="ru-RU" dirty="0"/>
              <a:t>ИТ-специалистов готовят во множестве высших учебных заведений во всех </a:t>
            </a:r>
            <a:r>
              <a:rPr lang="ru-RU" dirty="0" smtClean="0"/>
              <a:t>городах нашей </a:t>
            </a:r>
            <a:r>
              <a:rPr lang="ru-RU" dirty="0"/>
              <a:t>страны. Одними из самых авторитетных в Москве считаются МГУ им. М. В.</a:t>
            </a:r>
          </a:p>
          <a:p>
            <a:pPr marL="0" indent="0">
              <a:buNone/>
            </a:pPr>
            <a:r>
              <a:rPr lang="ru-RU" dirty="0"/>
              <a:t>Ломоносова, МФТИ, МИФИ, МГТУ им. Н. Э. Баумана, МИРЭА, МИЭМ, МЭСИ, МАИ.</a:t>
            </a:r>
          </a:p>
          <a:p>
            <a:pPr marL="0" indent="0">
              <a:buNone/>
            </a:pPr>
            <a:r>
              <a:rPr lang="ru-RU" dirty="0"/>
              <a:t>Чтобы обеспечить себя ценными кадрами государство и ИТ-компании прилагают </a:t>
            </a:r>
            <a:r>
              <a:rPr lang="ru-RU" dirty="0" smtClean="0"/>
              <a:t>все больше </a:t>
            </a:r>
            <a:r>
              <a:rPr lang="ru-RU" dirty="0"/>
              <a:t>усилий и создают условия для обучению программирования и изучению</a:t>
            </a:r>
          </a:p>
          <a:p>
            <a:pPr marL="0" indent="0">
              <a:buNone/>
            </a:pPr>
            <a:r>
              <a:rPr lang="ru-RU" dirty="0"/>
              <a:t>информатики для каждого школьника - специалиста будущего.</a:t>
            </a:r>
          </a:p>
          <a:p>
            <a:endParaRPr lang="ru-RU" dirty="0"/>
          </a:p>
        </p:txBody>
      </p:sp>
      <p:sp>
        <p:nvSpPr>
          <p:cNvPr id="2" name="Заголовок 1"/>
          <p:cNvSpPr>
            <a:spLocks noGrp="1"/>
          </p:cNvSpPr>
          <p:nvPr>
            <p:ph type="title"/>
          </p:nvPr>
        </p:nvSpPr>
        <p:spPr/>
        <p:txBody>
          <a:bodyPr>
            <a:normAutofit fontScale="90000"/>
          </a:bodyPr>
          <a:lstStyle/>
          <a:p>
            <a:r>
              <a:rPr lang="ru-RU" dirty="0" smtClean="0"/>
              <a:t>Существующие условия и</a:t>
            </a:r>
            <a:br>
              <a:rPr lang="ru-RU" dirty="0" smtClean="0"/>
            </a:br>
            <a:r>
              <a:rPr lang="ru-RU" dirty="0" smtClean="0"/>
              <a:t>преимущества обучению ИТ-</a:t>
            </a:r>
            <a:br>
              <a:rPr lang="ru-RU" dirty="0" smtClean="0"/>
            </a:br>
            <a:r>
              <a:rPr lang="ru-RU" dirty="0" smtClean="0"/>
              <a:t>специальностям в России </a:t>
            </a:r>
            <a:endParaRPr lang="ru-RU" dirty="0"/>
          </a:p>
        </p:txBody>
      </p:sp>
    </p:spTree>
    <p:extLst>
      <p:ext uri="{BB962C8B-B14F-4D97-AF65-F5344CB8AC3E}">
        <p14:creationId xmlns:p14="http://schemas.microsoft.com/office/powerpoint/2010/main" val="1215939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3" y="2132856"/>
            <a:ext cx="7740848" cy="3993307"/>
          </a:xfrm>
        </p:spPr>
        <p:txBody>
          <a:bodyPr>
            <a:normAutofit/>
          </a:bodyPr>
          <a:lstStyle/>
          <a:p>
            <a:pPr marL="0" indent="0" algn="just">
              <a:buNone/>
            </a:pPr>
            <a:r>
              <a:rPr lang="ru-RU" dirty="0"/>
              <a:t>Одним из ключей к успеху в современном мире является владение </a:t>
            </a:r>
            <a:r>
              <a:rPr lang="ru-RU" dirty="0" smtClean="0"/>
              <a:t>информационными технологиями </a:t>
            </a:r>
            <a:r>
              <a:rPr lang="ru-RU" dirty="0"/>
              <a:t>и пониманию того, как они устроены. Какое бы занятие и направление </a:t>
            </a:r>
            <a:r>
              <a:rPr lang="ru-RU" dirty="0" smtClean="0"/>
              <a:t>вы ни </a:t>
            </a:r>
            <a:r>
              <a:rPr lang="ru-RU" dirty="0"/>
              <a:t>выбрали во взрослой жизни (бизнес или работу по профессии), возможность </a:t>
            </a:r>
            <a:r>
              <a:rPr lang="ru-RU" dirty="0" smtClean="0"/>
              <a:t>добиться успеха </a:t>
            </a:r>
            <a:r>
              <a:rPr lang="ru-RU" dirty="0"/>
              <a:t>в XXI веке будет во многом зависеть от понимания того, как устроены и </a:t>
            </a:r>
            <a:r>
              <a:rPr lang="ru-RU" dirty="0" smtClean="0"/>
              <a:t>работают высокотехнологичные </a:t>
            </a:r>
            <a:r>
              <a:rPr lang="ru-RU" dirty="0"/>
              <a:t>устройства и программы. </a:t>
            </a:r>
          </a:p>
        </p:txBody>
      </p:sp>
      <p:sp>
        <p:nvSpPr>
          <p:cNvPr id="3" name="Заголовок 2"/>
          <p:cNvSpPr>
            <a:spLocks noGrp="1"/>
          </p:cNvSpPr>
          <p:nvPr>
            <p:ph type="title"/>
          </p:nvPr>
        </p:nvSpPr>
        <p:spPr/>
        <p:txBody>
          <a:bodyPr/>
          <a:lstStyle/>
          <a:p>
            <a:r>
              <a:rPr lang="ru-RU" dirty="0" smtClean="0"/>
              <a:t>Заключение</a:t>
            </a:r>
            <a:endParaRPr lang="ru-RU" dirty="0"/>
          </a:p>
        </p:txBody>
      </p:sp>
    </p:spTree>
    <p:extLst>
      <p:ext uri="{BB962C8B-B14F-4D97-AF65-F5344CB8AC3E}">
        <p14:creationId xmlns:p14="http://schemas.microsoft.com/office/powerpoint/2010/main" val="1653490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88841"/>
            <a:ext cx="8496944" cy="2952327"/>
          </a:xfrm>
        </p:spPr>
        <p:txBody>
          <a:bodyPr>
            <a:noAutofit/>
          </a:bodyPr>
          <a:lstStyle/>
          <a:p>
            <a:pPr marL="0" indent="0" algn="ctr">
              <a:buNone/>
            </a:pPr>
            <a:r>
              <a:rPr lang="ru-RU" sz="4000" dirty="0" smtClean="0"/>
              <a:t>пройдет в рамках Международной недели изучения информатики и </a:t>
            </a:r>
          </a:p>
          <a:p>
            <a:pPr marL="0" indent="0" algn="ctr">
              <a:buNone/>
            </a:pPr>
            <a:r>
              <a:rPr lang="ru-RU" sz="4000" dirty="0" smtClean="0"/>
              <a:t>Дня информатики в России с 4 по 12 декабря 2014г. </a:t>
            </a:r>
            <a:endParaRPr lang="ru-RU" sz="4000" dirty="0"/>
          </a:p>
        </p:txBody>
      </p:sp>
      <p:sp>
        <p:nvSpPr>
          <p:cNvPr id="2" name="Заголовок 1"/>
          <p:cNvSpPr>
            <a:spLocks noGrp="1"/>
          </p:cNvSpPr>
          <p:nvPr>
            <p:ph type="title"/>
          </p:nvPr>
        </p:nvSpPr>
        <p:spPr/>
        <p:txBody>
          <a:bodyPr>
            <a:normAutofit/>
          </a:bodyPr>
          <a:lstStyle/>
          <a:p>
            <a:r>
              <a:rPr lang="ru-RU" dirty="0" smtClean="0"/>
              <a:t>Всероссийская акция «Час кода» </a:t>
            </a:r>
            <a:endParaRPr lang="ru-RU" dirty="0"/>
          </a:p>
        </p:txBody>
      </p:sp>
      <p:sp>
        <p:nvSpPr>
          <p:cNvPr id="5" name="Штриховая стрелка вправо 4">
            <a:hlinkClick r:id="rId2" action="ppaction://hlinkfile"/>
          </p:cNvPr>
          <p:cNvSpPr/>
          <p:nvPr/>
        </p:nvSpPr>
        <p:spPr>
          <a:xfrm>
            <a:off x="2627784" y="5294416"/>
            <a:ext cx="4680520" cy="73366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ru-RU"/>
          </a:p>
        </p:txBody>
      </p:sp>
      <p:sp>
        <p:nvSpPr>
          <p:cNvPr id="4" name="Прямоугольник 3"/>
          <p:cNvSpPr/>
          <p:nvPr/>
        </p:nvSpPr>
        <p:spPr>
          <a:xfrm>
            <a:off x="2627784" y="5373216"/>
            <a:ext cx="3960439" cy="523220"/>
          </a:xfrm>
          <a:prstGeom prst="rect">
            <a:avLst/>
          </a:prstGeom>
        </p:spPr>
        <p:txBody>
          <a:bodyPr wrap="square">
            <a:spAutoFit/>
          </a:bodyPr>
          <a:lstStyle/>
          <a:p>
            <a:pPr algn="ctr"/>
            <a:r>
              <a:rPr lang="ru-RU" sz="2800" b="1" dirty="0" smtClean="0">
                <a:solidFill>
                  <a:schemeClr val="tx2">
                    <a:lumMod val="75000"/>
                  </a:schemeClr>
                </a:solidFill>
              </a:rPr>
              <a:t>ИТ-праздники</a:t>
            </a:r>
            <a:endParaRPr lang="ru-RU" sz="2800" dirty="0">
              <a:solidFill>
                <a:schemeClr val="tx2">
                  <a:lumMod val="75000"/>
                </a:schemeClr>
              </a:solidFill>
            </a:endParaRPr>
          </a:p>
        </p:txBody>
      </p:sp>
    </p:spTree>
    <p:extLst>
      <p:ext uri="{BB962C8B-B14F-4D97-AF65-F5344CB8AC3E}">
        <p14:creationId xmlns:p14="http://schemas.microsoft.com/office/powerpoint/2010/main" val="3814491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r>
              <a:rPr lang="ru-RU" sz="3200" b="1" dirty="0" smtClean="0">
                <a:solidFill>
                  <a:schemeClr val="tx2">
                    <a:lumMod val="60000"/>
                    <a:lumOff val="40000"/>
                  </a:schemeClr>
                </a:solidFill>
              </a:rPr>
              <a:t>Информационные технологии в нашей жизни</a:t>
            </a:r>
            <a:endParaRPr lang="ru-RU" sz="3200" b="1" dirty="0">
              <a:solidFill>
                <a:schemeClr val="tx2">
                  <a:lumMod val="60000"/>
                  <a:lumOff val="40000"/>
                </a:schemeClr>
              </a:solidFill>
            </a:endParaRPr>
          </a:p>
        </p:txBody>
      </p:sp>
      <p:sp>
        <p:nvSpPr>
          <p:cNvPr id="4" name="Объект 3"/>
          <p:cNvSpPr>
            <a:spLocks noGrp="1"/>
          </p:cNvSpPr>
          <p:nvPr>
            <p:ph idx="1"/>
          </p:nvPr>
        </p:nvSpPr>
        <p:spPr/>
        <p:txBody>
          <a:bodyPr>
            <a:noAutofit/>
          </a:bodyPr>
          <a:lstStyle/>
          <a:p>
            <a:pPr marL="0" indent="0" algn="just">
              <a:buNone/>
            </a:pPr>
            <a:r>
              <a:rPr lang="ru-RU" sz="1800" dirty="0" smtClean="0">
                <a:latin typeface="Arial" panose="020B0604020202020204" pitchFamily="34" charset="0"/>
                <a:cs typeface="Arial" panose="020B0604020202020204" pitchFamily="34" charset="0"/>
              </a:rPr>
              <a:t>  Они делают мир, в котором мы живем, удобнее и безопаснее, но самое главное, помогают справляться с любыми задачами гораздо быстрее. Только представьте, если бы сегодня вам пришлось умножать 20-значные числа в уме или на бумаге, тратить или ждать десятки часов, чтобы найти нужную информацию или набрать текст, скопировать музыку или любимый фильм, отправить письмо-сообщение другу или родственнику в другой</a:t>
            </a:r>
          </a:p>
          <a:p>
            <a:pPr marL="0" indent="0" algn="just">
              <a:buNone/>
            </a:pPr>
            <a:r>
              <a:rPr lang="ru-RU" sz="1800" dirty="0" smtClean="0">
                <a:latin typeface="Arial" panose="020B0604020202020204" pitchFamily="34" charset="0"/>
                <a:cs typeface="Arial" panose="020B0604020202020204" pitchFamily="34" charset="0"/>
              </a:rPr>
              <a:t>город.</a:t>
            </a:r>
          </a:p>
          <a:p>
            <a:pPr marL="0" indent="0" algn="just">
              <a:buNone/>
            </a:pPr>
            <a:r>
              <a:rPr lang="ru-RU" sz="1800" dirty="0" smtClean="0">
                <a:latin typeface="Arial" panose="020B0604020202020204" pitchFamily="34" charset="0"/>
                <a:cs typeface="Arial" panose="020B0604020202020204" pitchFamily="34" charset="0"/>
              </a:rPr>
              <a:t>Технологии развиваются очень быстро! Наши родители, бабушки и дедушки еще 20-15 лет назад даже не могли себе представить, насколько технологии изменят нашу жизнь сегодня. Многие до сих пор сталкиваются с трудностями при общении с компьютером и Интернетом и просят нас помочь.</a:t>
            </a:r>
          </a:p>
          <a:p>
            <a:pPr marL="0" indent="0" algn="just">
              <a:buNone/>
            </a:pPr>
            <a:r>
              <a:rPr lang="ru-RU" sz="1800" dirty="0" smtClean="0">
                <a:solidFill>
                  <a:schemeClr val="tx2">
                    <a:lumMod val="75000"/>
                  </a:schemeClr>
                </a:solidFill>
                <a:latin typeface="Arial" panose="020B0604020202020204" pitchFamily="34" charset="0"/>
                <a:cs typeface="Arial" panose="020B0604020202020204" pitchFamily="34" charset="0"/>
              </a:rPr>
              <a:t> </a:t>
            </a:r>
            <a:r>
              <a:rPr lang="ru-RU" sz="1800" b="1" dirty="0" smtClean="0">
                <a:solidFill>
                  <a:schemeClr val="tx2">
                    <a:lumMod val="75000"/>
                  </a:schemeClr>
                </a:solidFill>
                <a:latin typeface="Arial" panose="020B0604020202020204" pitchFamily="34" charset="0"/>
                <a:cs typeface="Arial" panose="020B0604020202020204" pitchFamily="34" charset="0"/>
              </a:rPr>
              <a:t>А знаете ли вы каким будет мир в будущем, когда вы закончите школу и вуз, начнете работать и с какими технологиями предстоит столкнуться вам?</a:t>
            </a:r>
            <a:endParaRPr lang="ru-RU" sz="18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497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2060848"/>
            <a:ext cx="7992888" cy="3810736"/>
          </a:xfrm>
        </p:spPr>
        <p:txBody>
          <a:bodyPr>
            <a:normAutofit/>
          </a:bodyPr>
          <a:lstStyle/>
          <a:p>
            <a:pPr marL="0" indent="0">
              <a:buNone/>
            </a:pPr>
            <a:endParaRPr lang="ru-RU" dirty="0"/>
          </a:p>
          <a:p>
            <a:r>
              <a:rPr lang="ru-RU" dirty="0">
                <a:hlinkClick r:id="rId2"/>
              </a:rPr>
              <a:t>http://</a:t>
            </a:r>
            <a:r>
              <a:rPr lang="ru-RU" dirty="0" smtClean="0">
                <a:hlinkClick r:id="rId2"/>
              </a:rPr>
              <a:t>www.youtube.com/watch?v=a6cNdhOKwi0</a:t>
            </a:r>
            <a:endParaRPr lang="ru-RU" dirty="0" smtClean="0"/>
          </a:p>
          <a:p>
            <a:endParaRPr lang="ru-RU" dirty="0"/>
          </a:p>
          <a:p>
            <a:r>
              <a:rPr lang="ru-RU" dirty="0">
                <a:hlinkClick r:id="rId3"/>
              </a:rPr>
              <a:t>http://</a:t>
            </a:r>
            <a:r>
              <a:rPr lang="ru-RU" dirty="0" smtClean="0">
                <a:hlinkClick r:id="rId3"/>
              </a:rPr>
              <a:t>www.youtube.com/watch?v=OptqxagZDfM</a:t>
            </a:r>
            <a:endParaRPr lang="ru-RU" dirty="0" smtClean="0"/>
          </a:p>
          <a:p>
            <a:endParaRPr lang="ru-RU" dirty="0"/>
          </a:p>
          <a:p>
            <a:r>
              <a:rPr lang="ru-RU" dirty="0">
                <a:hlinkClick r:id="rId4"/>
              </a:rPr>
              <a:t>http://</a:t>
            </a:r>
            <a:r>
              <a:rPr lang="ru-RU" dirty="0" smtClean="0">
                <a:hlinkClick r:id="rId4"/>
              </a:rPr>
              <a:t>www.youtube.com/watch?v=eSes8Qydm94</a:t>
            </a:r>
            <a:endParaRPr lang="ru-RU" dirty="0" smtClean="0"/>
          </a:p>
          <a:p>
            <a:endParaRPr lang="ru-RU" dirty="0" smtClean="0"/>
          </a:p>
          <a:p>
            <a:endParaRPr lang="ru-RU" dirty="0"/>
          </a:p>
        </p:txBody>
      </p:sp>
      <p:sp>
        <p:nvSpPr>
          <p:cNvPr id="2" name="Заголовок 1"/>
          <p:cNvSpPr>
            <a:spLocks noGrp="1"/>
          </p:cNvSpPr>
          <p:nvPr>
            <p:ph type="title"/>
          </p:nvPr>
        </p:nvSpPr>
        <p:spPr/>
        <p:txBody>
          <a:bodyPr>
            <a:normAutofit fontScale="90000"/>
          </a:bodyPr>
          <a:lstStyle/>
          <a:p>
            <a:r>
              <a:rPr lang="ru-RU" dirty="0" smtClean="0"/>
              <a:t>Концепция мира ближайшего будущего (2020г.)</a:t>
            </a:r>
            <a:endParaRPr lang="ru-RU" dirty="0"/>
          </a:p>
        </p:txBody>
      </p:sp>
    </p:spTree>
    <p:extLst>
      <p:ext uri="{BB962C8B-B14F-4D97-AF65-F5344CB8AC3E}">
        <p14:creationId xmlns:p14="http://schemas.microsoft.com/office/powerpoint/2010/main" val="85457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5" y="1916832"/>
            <a:ext cx="7812856" cy="4209331"/>
          </a:xfrm>
        </p:spPr>
        <p:txBody>
          <a:bodyPr/>
          <a:lstStyle/>
          <a:p>
            <a:r>
              <a:rPr lang="ru-RU" b="1" dirty="0">
                <a:hlinkClick r:id="rId2" action="ppaction://hlinksldjump"/>
              </a:rPr>
              <a:t>Первый тренд</a:t>
            </a:r>
            <a:r>
              <a:rPr lang="ru-RU" dirty="0"/>
              <a:t>: облачные технологии и эволюция интернета: эпоха “</a:t>
            </a:r>
            <a:r>
              <a:rPr lang="ru-RU" dirty="0" smtClean="0"/>
              <a:t>интернета вещей”</a:t>
            </a:r>
          </a:p>
          <a:p>
            <a:r>
              <a:rPr lang="ru-RU" b="1" dirty="0">
                <a:hlinkClick r:id="rId3" action="ppaction://hlinksldjump"/>
              </a:rPr>
              <a:t>Второй тренд</a:t>
            </a:r>
            <a:r>
              <a:rPr lang="ru-RU" b="1" dirty="0"/>
              <a:t>: </a:t>
            </a:r>
            <a:r>
              <a:rPr lang="ru-RU" dirty="0"/>
              <a:t>развитие центров хранения и обработки данных и обеспечение </a:t>
            </a:r>
            <a:r>
              <a:rPr lang="ru-RU" dirty="0" smtClean="0"/>
              <a:t>их безопасности</a:t>
            </a:r>
          </a:p>
          <a:p>
            <a:r>
              <a:rPr lang="ru-RU" b="1" dirty="0">
                <a:hlinkClick r:id="rId4" action="ppaction://hlinksldjump"/>
              </a:rPr>
              <a:t>Третий тренд</a:t>
            </a:r>
            <a:r>
              <a:rPr lang="ru-RU" dirty="0"/>
              <a:t>: искусственный интеллект и роботы, которые будут помогать </a:t>
            </a:r>
            <a:r>
              <a:rPr lang="ru-RU" dirty="0" smtClean="0"/>
              <a:t>нам все </a:t>
            </a:r>
            <a:r>
              <a:rPr lang="ru-RU" dirty="0"/>
              <a:t>больше на работе и дома. </a:t>
            </a:r>
            <a:endParaRPr lang="ru-RU" dirty="0" smtClean="0"/>
          </a:p>
          <a:p>
            <a:r>
              <a:rPr lang="ru-RU" b="1" dirty="0">
                <a:hlinkClick r:id="rId5" action="ppaction://hlinksldjump"/>
              </a:rPr>
              <a:t>Четвертый тренд </a:t>
            </a:r>
            <a:r>
              <a:rPr lang="ru-RU" dirty="0" smtClean="0"/>
              <a:t>: </a:t>
            </a:r>
            <a:r>
              <a:rPr lang="ru-RU" dirty="0" err="1"/>
              <a:t>биоинформатика</a:t>
            </a:r>
            <a:r>
              <a:rPr lang="ru-RU" dirty="0"/>
              <a:t>, киборги и ИТ в медицине</a:t>
            </a:r>
            <a:r>
              <a:rPr lang="ru-RU" dirty="0" smtClean="0"/>
              <a:t>.</a:t>
            </a:r>
          </a:p>
          <a:p>
            <a:r>
              <a:rPr lang="ru-RU" b="1" dirty="0">
                <a:hlinkClick r:id="rId6" action="ppaction://hlinksldjump"/>
              </a:rPr>
              <a:t>Пятый </a:t>
            </a:r>
            <a:r>
              <a:rPr lang="ru-RU" b="1" dirty="0" smtClean="0">
                <a:hlinkClick r:id="rId6" action="ppaction://hlinksldjump"/>
              </a:rPr>
              <a:t>тренд</a:t>
            </a:r>
            <a:r>
              <a:rPr lang="ru-RU" b="1" dirty="0" smtClean="0"/>
              <a:t>: </a:t>
            </a:r>
            <a:r>
              <a:rPr lang="ru-RU" dirty="0"/>
              <a:t>изменение реальности</a:t>
            </a:r>
          </a:p>
        </p:txBody>
      </p:sp>
      <p:sp>
        <p:nvSpPr>
          <p:cNvPr id="3" name="Заголовок 2"/>
          <p:cNvSpPr>
            <a:spLocks noGrp="1"/>
          </p:cNvSpPr>
          <p:nvPr>
            <p:ph type="title"/>
          </p:nvPr>
        </p:nvSpPr>
        <p:spPr>
          <a:xfrm>
            <a:off x="467544" y="476672"/>
            <a:ext cx="8229600" cy="1252728"/>
          </a:xfrm>
        </p:spPr>
        <p:txBody>
          <a:bodyPr>
            <a:normAutofit fontScale="90000"/>
          </a:bodyPr>
          <a:lstStyle/>
          <a:p>
            <a:r>
              <a:rPr lang="ru-RU" sz="2800" b="1" dirty="0"/>
              <a:t>Мы будем жить в удивительное время: многие вещи, которые вы видите в фантастических фильмах, станут повседневной реальностью. </a:t>
            </a:r>
            <a:r>
              <a:rPr lang="ru-RU" sz="2800" dirty="0"/>
              <a:t/>
            </a:r>
            <a:br>
              <a:rPr lang="ru-RU" sz="2800" dirty="0"/>
            </a:br>
            <a:endParaRPr lang="ru-RU" sz="2800" dirty="0"/>
          </a:p>
        </p:txBody>
      </p:sp>
    </p:spTree>
    <p:extLst>
      <p:ext uri="{BB962C8B-B14F-4D97-AF65-F5344CB8AC3E}">
        <p14:creationId xmlns:p14="http://schemas.microsoft.com/office/powerpoint/2010/main" val="1205519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5" y="332656"/>
            <a:ext cx="8352928" cy="6264696"/>
          </a:xfrm>
        </p:spPr>
        <p:txBody>
          <a:bodyPr>
            <a:noAutofit/>
          </a:bodyPr>
          <a:lstStyle/>
          <a:p>
            <a:pPr marL="0" indent="0" algn="just">
              <a:buNone/>
            </a:pPr>
            <a:r>
              <a:rPr lang="ru-RU" sz="2200" dirty="0" smtClean="0">
                <a:latin typeface="Arial" panose="020B0604020202020204" pitchFamily="34" charset="0"/>
                <a:cs typeface="Arial" panose="020B0604020202020204" pitchFamily="34" charset="0"/>
              </a:rPr>
              <a:t>Все окружающие </a:t>
            </a:r>
            <a:r>
              <a:rPr lang="ru-RU" sz="2200" dirty="0">
                <a:latin typeface="Arial" panose="020B0604020202020204" pitchFamily="34" charset="0"/>
                <a:cs typeface="Arial" panose="020B0604020202020204" pitchFamily="34" charset="0"/>
              </a:rPr>
              <a:t>нас вещи (бытовая техника транспорт, квартиры) станут умными (“смарт”), смогут самостоятельно следить за </a:t>
            </a:r>
            <a:r>
              <a:rPr lang="ru-RU" sz="2200" dirty="0" smtClean="0">
                <a:latin typeface="Arial" panose="020B0604020202020204" pitchFamily="34" charset="0"/>
                <a:cs typeface="Arial" panose="020B0604020202020204" pitchFamily="34" charset="0"/>
              </a:rPr>
              <a:t>собой и </a:t>
            </a:r>
            <a:r>
              <a:rPr lang="ru-RU" sz="2200" dirty="0">
                <a:latin typeface="Arial" panose="020B0604020202020204" pitchFamily="34" charset="0"/>
                <a:cs typeface="Arial" panose="020B0604020202020204" pitchFamily="34" charset="0"/>
              </a:rPr>
              <a:t>связываться через интернет со своим хозяином. </a:t>
            </a:r>
            <a:endParaRPr lang="ru-RU" sz="2200" dirty="0" smtClean="0">
              <a:latin typeface="Arial" panose="020B0604020202020204" pitchFamily="34" charset="0"/>
              <a:cs typeface="Arial" panose="020B0604020202020204" pitchFamily="34" charset="0"/>
            </a:endParaRPr>
          </a:p>
          <a:p>
            <a:pPr marL="0" indent="0" algn="just">
              <a:buNone/>
            </a:pPr>
            <a:r>
              <a:rPr lang="ru-RU" sz="2200" dirty="0" smtClean="0">
                <a:latin typeface="Arial" panose="020B0604020202020204" pitchFamily="34" charset="0"/>
                <a:cs typeface="Arial" panose="020B0604020202020204" pitchFamily="34" charset="0"/>
              </a:rPr>
              <a:t>Постепенно </a:t>
            </a:r>
            <a:r>
              <a:rPr lang="ru-RU" sz="2200" dirty="0">
                <a:latin typeface="Arial" panose="020B0604020202020204" pitchFamily="34" charset="0"/>
                <a:cs typeface="Arial" panose="020B0604020202020204" pitchFamily="34" charset="0"/>
              </a:rPr>
              <a:t>умными станут не </a:t>
            </a:r>
            <a:r>
              <a:rPr lang="ru-RU" sz="2200" dirty="0" smtClean="0">
                <a:latin typeface="Arial" panose="020B0604020202020204" pitchFamily="34" charset="0"/>
                <a:cs typeface="Arial" panose="020B0604020202020204" pitchFamily="34" charset="0"/>
              </a:rPr>
              <a:t>только вещи</a:t>
            </a:r>
            <a:r>
              <a:rPr lang="ru-RU" sz="2200" dirty="0">
                <a:latin typeface="Arial" panose="020B0604020202020204" pitchFamily="34" charset="0"/>
                <a:cs typeface="Arial" panose="020B0604020202020204" pitchFamily="34" charset="0"/>
              </a:rPr>
              <a:t>, но и дома, улицы, города. По нашей команде смарт-вещи будут </a:t>
            </a:r>
            <a:r>
              <a:rPr lang="ru-RU" sz="2200" dirty="0" smtClean="0">
                <a:latin typeface="Arial" panose="020B0604020202020204" pitchFamily="34" charset="0"/>
                <a:cs typeface="Arial" panose="020B0604020202020204" pitchFamily="34" charset="0"/>
              </a:rPr>
              <a:t>выполнять повседневные </a:t>
            </a:r>
            <a:r>
              <a:rPr lang="ru-RU" sz="2200" dirty="0">
                <a:latin typeface="Arial" panose="020B0604020202020204" pitchFamily="34" charset="0"/>
                <a:cs typeface="Arial" panose="020B0604020202020204" pitchFamily="34" charset="0"/>
              </a:rPr>
              <a:t>задачи, общаться друг с другом и отправлять нам сообщения с </a:t>
            </a:r>
            <a:r>
              <a:rPr lang="ru-RU" sz="2200" dirty="0" smtClean="0">
                <a:latin typeface="Arial" panose="020B0604020202020204" pitchFamily="34" charset="0"/>
                <a:cs typeface="Arial" panose="020B0604020202020204" pitchFamily="34" charset="0"/>
              </a:rPr>
              <a:t>вопросами и </a:t>
            </a:r>
            <a:r>
              <a:rPr lang="ru-RU" sz="2200" dirty="0">
                <a:latin typeface="Arial" panose="020B0604020202020204" pitchFamily="34" charset="0"/>
                <a:cs typeface="Arial" panose="020B0604020202020204" pitchFamily="34" charset="0"/>
              </a:rPr>
              <a:t>напоминаниями по разным вопросам. </a:t>
            </a:r>
            <a:endParaRPr lang="ru-RU" sz="2200" dirty="0" smtClean="0">
              <a:latin typeface="Arial" panose="020B0604020202020204" pitchFamily="34" charset="0"/>
              <a:cs typeface="Arial" panose="020B0604020202020204" pitchFamily="34" charset="0"/>
            </a:endParaRPr>
          </a:p>
          <a:p>
            <a:pPr marL="0" indent="0" algn="just">
              <a:buNone/>
            </a:pPr>
            <a:r>
              <a:rPr lang="ru-RU" sz="2200" dirty="0" smtClean="0">
                <a:latin typeface="Arial" panose="020B0604020202020204" pitchFamily="34" charset="0"/>
                <a:cs typeface="Arial" panose="020B0604020202020204" pitchFamily="34" charset="0"/>
              </a:rPr>
              <a:t>Согласитесь</a:t>
            </a:r>
            <a:r>
              <a:rPr lang="ru-RU" sz="2200" dirty="0">
                <a:latin typeface="Arial" panose="020B0604020202020204" pitchFamily="34" charset="0"/>
                <a:cs typeface="Arial" panose="020B0604020202020204" pitchFamily="34" charset="0"/>
              </a:rPr>
              <a:t>, здорово, когда ваш автомобиль </a:t>
            </a:r>
            <a:r>
              <a:rPr lang="ru-RU" sz="2200" dirty="0" smtClean="0">
                <a:latin typeface="Arial" panose="020B0604020202020204" pitchFamily="34" charset="0"/>
                <a:cs typeface="Arial" panose="020B0604020202020204" pitchFamily="34" charset="0"/>
              </a:rPr>
              <a:t>без вашей </a:t>
            </a:r>
            <a:r>
              <a:rPr lang="ru-RU" sz="2200" dirty="0">
                <a:latin typeface="Arial" panose="020B0604020202020204" pitchFamily="34" charset="0"/>
                <a:cs typeface="Arial" panose="020B0604020202020204" pitchFamily="34" charset="0"/>
              </a:rPr>
              <a:t>помощи съездит на заправку, а холодильник сам определит отсутствие </a:t>
            </a:r>
            <a:r>
              <a:rPr lang="ru-RU" sz="2200" dirty="0" smtClean="0">
                <a:latin typeface="Arial" panose="020B0604020202020204" pitchFamily="34" charset="0"/>
                <a:cs typeface="Arial" panose="020B0604020202020204" pitchFamily="34" charset="0"/>
              </a:rPr>
              <a:t>молока, овощей </a:t>
            </a:r>
            <a:r>
              <a:rPr lang="ru-RU" sz="2200" dirty="0">
                <a:latin typeface="Arial" panose="020B0604020202020204" pitchFamily="34" charset="0"/>
                <a:cs typeface="Arial" panose="020B0604020202020204" pitchFamily="34" charset="0"/>
              </a:rPr>
              <a:t>и хлеба в доме, сам найдет эти продукты по выгодной цене, отправит заказ </a:t>
            </a:r>
            <a:r>
              <a:rPr lang="ru-RU" sz="2200" dirty="0" smtClean="0">
                <a:latin typeface="Arial" panose="020B0604020202020204" pitchFamily="34" charset="0"/>
                <a:cs typeface="Arial" panose="020B0604020202020204" pitchFamily="34" charset="0"/>
              </a:rPr>
              <a:t>в интернет-магазин </a:t>
            </a:r>
            <a:r>
              <a:rPr lang="ru-RU" sz="2200" dirty="0">
                <a:latin typeface="Arial" panose="020B0604020202020204" pitchFamily="34" charset="0"/>
                <a:cs typeface="Arial" panose="020B0604020202020204" pitchFamily="34" charset="0"/>
              </a:rPr>
              <a:t>и согласует удобное для вас время доставки.</a:t>
            </a:r>
          </a:p>
          <a:p>
            <a:pPr marL="0" indent="0" algn="just">
              <a:buNone/>
            </a:pPr>
            <a:r>
              <a:rPr lang="ru-RU" sz="2200" dirty="0">
                <a:latin typeface="Arial" panose="020B0604020202020204" pitchFamily="34" charset="0"/>
                <a:cs typeface="Arial" panose="020B0604020202020204" pitchFamily="34" charset="0"/>
              </a:rPr>
              <a:t>Работой умных вещей будут управлять программы, запущенные удаленно на </a:t>
            </a:r>
            <a:r>
              <a:rPr lang="ru-RU" sz="2200" dirty="0" smtClean="0">
                <a:latin typeface="Arial" panose="020B0604020202020204" pitchFamily="34" charset="0"/>
                <a:cs typeface="Arial" panose="020B0604020202020204" pitchFamily="34" charset="0"/>
              </a:rPr>
              <a:t>супер мощных </a:t>
            </a:r>
            <a:r>
              <a:rPr lang="ru-RU" sz="2200" dirty="0">
                <a:latin typeface="Arial" panose="020B0604020202020204" pitchFamily="34" charset="0"/>
                <a:cs typeface="Arial" panose="020B0604020202020204" pitchFamily="34" charset="0"/>
              </a:rPr>
              <a:t>компьютерах в центрах облачных вычислений и обработки данных, - </a:t>
            </a:r>
            <a:r>
              <a:rPr lang="ru-RU" sz="2200" dirty="0" smtClean="0">
                <a:latin typeface="Arial" panose="020B0604020202020204" pitchFamily="34" charset="0"/>
                <a:cs typeface="Arial" panose="020B0604020202020204" pitchFamily="34" charset="0"/>
              </a:rPr>
              <a:t>так называемые </a:t>
            </a:r>
            <a:r>
              <a:rPr lang="ru-RU" sz="2200" dirty="0">
                <a:latin typeface="Arial" panose="020B0604020202020204" pitchFamily="34" charset="0"/>
                <a:cs typeface="Arial" panose="020B0604020202020204" pitchFamily="34" charset="0"/>
              </a:rPr>
              <a:t>облачные технологии. </a:t>
            </a:r>
          </a:p>
        </p:txBody>
      </p:sp>
    </p:spTree>
    <p:extLst>
      <p:ext uri="{BB962C8B-B14F-4D97-AF65-F5344CB8AC3E}">
        <p14:creationId xmlns:p14="http://schemas.microsoft.com/office/powerpoint/2010/main" val="2101962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a:bodyPr>
          <a:lstStyle/>
          <a:p>
            <a:pPr marL="0" indent="0">
              <a:buNone/>
            </a:pPr>
            <a:r>
              <a:rPr lang="ru-RU" dirty="0"/>
              <a:t>В</a:t>
            </a:r>
            <a:r>
              <a:rPr lang="ru-RU" dirty="0" smtClean="0"/>
              <a:t>ся наша жизнь, работа, счета в банках, приятные воспоминания будут храниться только в цифровом формате. </a:t>
            </a:r>
          </a:p>
          <a:p>
            <a:pPr marL="0" indent="0">
              <a:buNone/>
            </a:pPr>
            <a:r>
              <a:rPr lang="ru-RU" dirty="0" smtClean="0"/>
              <a:t>Уже сейчас, каждый день люди создают терабайты информации: фотографии, видео, музыка, документы, 3D модели, свои игровые миры, и будут создавать еще больше. Согласитесь, гораздо спокойней жить, зная, что с вашей информацией ничего не случится. </a:t>
            </a:r>
            <a:endParaRPr lang="ru-RU" dirty="0"/>
          </a:p>
        </p:txBody>
      </p:sp>
    </p:spTree>
    <p:extLst>
      <p:ext uri="{BB962C8B-B14F-4D97-AF65-F5344CB8AC3E}">
        <p14:creationId xmlns:p14="http://schemas.microsoft.com/office/powerpoint/2010/main" val="10897084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472608"/>
          </a:xfrm>
        </p:spPr>
        <p:txBody>
          <a:bodyPr>
            <a:normAutofit fontScale="70000" lnSpcReduction="20000"/>
          </a:bodyPr>
          <a:lstStyle/>
          <a:p>
            <a:pPr marL="0" indent="0" algn="just">
              <a:buNone/>
            </a:pPr>
            <a:r>
              <a:rPr lang="ru-RU" dirty="0"/>
              <a:t>Японцы, в связи с проблемой дефицита рабочей силы, в феврале 2015 года, планируют вывести на рынок гуманоидного умного робота под наименованием — </a:t>
            </a:r>
            <a:r>
              <a:rPr lang="ru-RU" b="1" dirty="0" err="1" smtClean="0"/>
              <a:t>Pepper</a:t>
            </a:r>
            <a:r>
              <a:rPr lang="ru-RU" dirty="0" smtClean="0"/>
              <a:t>.</a:t>
            </a:r>
          </a:p>
          <a:p>
            <a:pPr marL="0" indent="0" algn="just">
              <a:buNone/>
            </a:pPr>
            <a:r>
              <a:rPr lang="ru-RU" dirty="0" smtClean="0"/>
              <a:t>Особого </a:t>
            </a:r>
            <a:r>
              <a:rPr lang="ru-RU" dirty="0"/>
              <a:t>внимания заслуживает то, что робот оснащен различными датчиками, лазерами и камерами, при помощи которых он определяет эмоциональное состояние людей. </a:t>
            </a:r>
            <a:r>
              <a:rPr lang="ru-RU" dirty="0" err="1"/>
              <a:t>Pepper</a:t>
            </a:r>
            <a:r>
              <a:rPr lang="ru-RU" dirty="0"/>
              <a:t> это первый на земле робот с эмоциями, он понимает жесты, узнает голоса, способен понять ваше настроение и подстроиться под него. Кроме того он способен накапливать опыт, анализировать его, хранить в виде цифровых данных в интернете и не совершать повторных ошибок, то есть обучаться.</a:t>
            </a:r>
          </a:p>
          <a:p>
            <a:pPr marL="0" indent="0" algn="just">
              <a:buNone/>
            </a:pPr>
            <a:r>
              <a:rPr lang="ru-RU" dirty="0"/>
              <a:t>Вес робота </a:t>
            </a:r>
            <a:r>
              <a:rPr lang="ru-RU" dirty="0" err="1"/>
              <a:t>Pepper</a:t>
            </a:r>
            <a:r>
              <a:rPr lang="ru-RU" dirty="0"/>
              <a:t> составляет 25 килограмм, рост 1,2 метра. Заряжается от обычной розетки и способен работать до 12 часов при средней нагрузке. Кисти, локти, плечевые суставы, такой робот может не только работать, он может танцевать, развлекать гостей, быть другом. Старается вести себя максимально естественно, подражая людям. По словам исполнительного директора компании </a:t>
            </a:r>
            <a:r>
              <a:rPr lang="ru-RU" dirty="0" err="1"/>
              <a:t>SoftBank</a:t>
            </a:r>
            <a:r>
              <a:rPr lang="ru-RU" dirty="0"/>
              <a:t>, это искусственный интеллект.</a:t>
            </a:r>
          </a:p>
          <a:p>
            <a:pPr marL="0" indent="0">
              <a:buNone/>
            </a:pPr>
            <a:endParaRPr lang="ru-RU" dirty="0"/>
          </a:p>
        </p:txBody>
      </p:sp>
    </p:spTree>
    <p:extLst>
      <p:ext uri="{BB962C8B-B14F-4D97-AF65-F5344CB8AC3E}">
        <p14:creationId xmlns:p14="http://schemas.microsoft.com/office/powerpoint/2010/main" val="38808945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92500" lnSpcReduction="10000"/>
          </a:bodyPr>
          <a:lstStyle/>
          <a:p>
            <a:pPr marL="0" indent="0" algn="just">
              <a:buNone/>
            </a:pPr>
            <a:r>
              <a:rPr lang="ru-RU" dirty="0" smtClean="0"/>
              <a:t>Совсем скоро при помощи технологий человечество сможет победить и вылечить множество болезней и недугов и бороться со старением. </a:t>
            </a:r>
          </a:p>
          <a:p>
            <a:pPr marL="0" indent="0" algn="just">
              <a:buNone/>
            </a:pPr>
            <a:r>
              <a:rPr lang="ru-RU" dirty="0" smtClean="0"/>
              <a:t>При помощи нано роботов можно точечно лечить и доставлять к клеткам и органам необходимые лекарства, производить сложнейшие операции.</a:t>
            </a:r>
          </a:p>
          <a:p>
            <a:pPr marL="0" indent="0" algn="just">
              <a:buNone/>
            </a:pPr>
            <a:r>
              <a:rPr lang="ru-RU" dirty="0" smtClean="0"/>
              <a:t> Люди с нарушениями слуха, зрения и движения смогут снова видеть и слышать, свободно передвигаться при помощи специальных устройств и </a:t>
            </a:r>
            <a:r>
              <a:rPr lang="ru-RU" dirty="0" err="1" smtClean="0"/>
              <a:t>экзоскелетов</a:t>
            </a:r>
            <a:r>
              <a:rPr lang="ru-RU" dirty="0"/>
              <a:t> </a:t>
            </a:r>
            <a:r>
              <a:rPr lang="ru-RU" dirty="0" smtClean="0"/>
              <a:t>(супер-протезов).</a:t>
            </a:r>
          </a:p>
        </p:txBody>
      </p:sp>
    </p:spTree>
    <p:extLst>
      <p:ext uri="{BB962C8B-B14F-4D97-AF65-F5344CB8AC3E}">
        <p14:creationId xmlns:p14="http://schemas.microsoft.com/office/powerpoint/2010/main" val="12471022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203</TotalTime>
  <Words>1039</Words>
  <Application>Microsoft Office PowerPoint</Application>
  <PresentationFormat>Экран (4:3)</PresentationFormat>
  <Paragraphs>74</Paragraphs>
  <Slides>17</Slides>
  <Notes>0</Notes>
  <HiddenSlides>5</HiddenSlides>
  <MMClips>0</MMClips>
  <ScaleCrop>false</ScaleCrop>
  <HeadingPairs>
    <vt:vector size="4" baseType="variant">
      <vt:variant>
        <vt:lpstr>Тема</vt:lpstr>
      </vt:variant>
      <vt:variant>
        <vt:i4>3</vt:i4>
      </vt:variant>
      <vt:variant>
        <vt:lpstr>Заголовки слайдов</vt:lpstr>
      </vt:variant>
      <vt:variant>
        <vt:i4>17</vt:i4>
      </vt:variant>
    </vt:vector>
  </HeadingPairs>
  <TitlesOfParts>
    <vt:vector size="20" baseType="lpstr">
      <vt:lpstr>Волна</vt:lpstr>
      <vt:lpstr>Тема Office</vt:lpstr>
      <vt:lpstr>1_Волна</vt:lpstr>
      <vt:lpstr>Презентация PowerPoint</vt:lpstr>
      <vt:lpstr>Всероссийская акция «Час кода» </vt:lpstr>
      <vt:lpstr>Информационные технологии в нашей жизни</vt:lpstr>
      <vt:lpstr>Концепция мира ближайшего будущего (2020г.)</vt:lpstr>
      <vt:lpstr>Мы будем жить в удивительное время: многие вещи, которые вы видите в фантастических фильмах, станут повседневной реальностью.  </vt:lpstr>
      <vt:lpstr>Презентация PowerPoint</vt:lpstr>
      <vt:lpstr>Презентация PowerPoint</vt:lpstr>
      <vt:lpstr>Презентация PowerPoint</vt:lpstr>
      <vt:lpstr>Презентация PowerPoint</vt:lpstr>
      <vt:lpstr>Презентация PowerPoint</vt:lpstr>
      <vt:lpstr>ИТ-профессии</vt:lpstr>
      <vt:lpstr>Презентация PowerPoint</vt:lpstr>
      <vt:lpstr>Программисты и ИТ-специалисты  - герои нашего времени и супер-герои будущего </vt:lpstr>
      <vt:lpstr>Почему компании создают программистам самые лучшие условия для работы и жизни?</vt:lpstr>
      <vt:lpstr>Кадровые потребности ИТ-сферы России</vt:lpstr>
      <vt:lpstr>Существующие условия и преимущества обучению ИТ- специальностям в России </vt:lpstr>
      <vt:lpstr>Заключение</vt:lpstr>
    </vt:vector>
  </TitlesOfParts>
  <Company>дом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нн</dc:creator>
  <cp:lastModifiedBy>нн</cp:lastModifiedBy>
  <cp:revision>21</cp:revision>
  <dcterms:created xsi:type="dcterms:W3CDTF">2014-11-30T16:38:33Z</dcterms:created>
  <dcterms:modified xsi:type="dcterms:W3CDTF">2014-12-01T16:37:53Z</dcterms:modified>
</cp:coreProperties>
</file>