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2"/>
  </p:notesMasterIdLst>
  <p:sldIdLst>
    <p:sldId id="319" r:id="rId2"/>
    <p:sldId id="320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299" r:id="rId13"/>
    <p:sldId id="300" r:id="rId14"/>
    <p:sldId id="301" r:id="rId15"/>
    <p:sldId id="322" r:id="rId16"/>
    <p:sldId id="303" r:id="rId17"/>
    <p:sldId id="304" r:id="rId18"/>
    <p:sldId id="305" r:id="rId19"/>
    <p:sldId id="306" r:id="rId20"/>
    <p:sldId id="307" r:id="rId21"/>
    <p:sldId id="308" r:id="rId22"/>
    <p:sldId id="309" r:id="rId23"/>
    <p:sldId id="310" r:id="rId24"/>
    <p:sldId id="311" r:id="rId25"/>
    <p:sldId id="312" r:id="rId26"/>
    <p:sldId id="313" r:id="rId27"/>
    <p:sldId id="314" r:id="rId28"/>
    <p:sldId id="315" r:id="rId29"/>
    <p:sldId id="321" r:id="rId30"/>
    <p:sldId id="317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2222" autoAdjust="0"/>
  </p:normalViewPr>
  <p:slideViewPr>
    <p:cSldViewPr>
      <p:cViewPr varScale="1">
        <p:scale>
          <a:sx n="63" d="100"/>
          <a:sy n="63" d="100"/>
        </p:scale>
        <p:origin x="-20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6C79DB-6A9E-4390-B498-665CE95DC0F1}" type="datetimeFigureOut">
              <a:rPr lang="ru-RU" smtClean="0"/>
              <a:pPr/>
              <a:t>24.10.2014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1979CF-3819-4C10-8D12-5B34DABE6FE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Начну я урок с высказывания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«Фразеология исследует наиболее живой, подвижный  и разнообразный отряд языковых явлений» Эти слова принадлежат видному ученому-русисту В.В. Виноградову, который занимался исследованием лексики и фразеологии русского языка. Пусть эти слова станут эпиграфом к нашему уроку. А тема нашего урока, как вы уже поняли, «</a:t>
            </a:r>
            <a:r>
              <a:rPr lang="ru-RU" sz="1200" b="1" i="1" dirty="0" smtClean="0">
                <a:latin typeface="Times New Roman" pitchFamily="18" charset="0"/>
                <a:cs typeface="Times New Roman" pitchFamily="18" charset="0"/>
              </a:rPr>
              <a:t>Этот удивительный мир  фразеологизмов»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(Слайд 1).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979CF-3819-4C10-8D12-5B34DABE6FE1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50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31875" y="4624388"/>
            <a:ext cx="4606925" cy="3733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60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31875" y="4624388"/>
            <a:ext cx="4606925" cy="3733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71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31875" y="4624388"/>
            <a:ext cx="4606925" cy="3733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813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31875" y="4624388"/>
            <a:ext cx="4606925" cy="3733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915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31875" y="4624388"/>
            <a:ext cx="4606925" cy="3733800"/>
          </a:xfrm>
          <a:noFill/>
          <a:ln/>
        </p:spPr>
        <p:txBody>
          <a:bodyPr wrap="none" anchor="ctr"/>
          <a:lstStyle/>
          <a:p>
            <a:r>
              <a:rPr lang="ru-RU" sz="1200" b="1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Слово учащимся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(Слайды15-26)</a:t>
            </a:r>
          </a:p>
          <a:p>
            <a:r>
              <a:rPr lang="ru-RU" sz="1200" b="1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Сообщение: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Сообщения о фразеологии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(Слайд 15)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Фразеология – это раздел науки о языке, которая занимается изучением фразеологических оборотов.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Фразеологизмы – это устойчивые несвободные сочетания слов, обладающие обычно целостным значением. В отличие от свободного словосочетания у фразеологизма лексическое значение имеет не каждое слово в отдельности, а все словосочетание в целом, поэтому основные признаки фразеологизмов: устойчивость,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воспроизводимость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целостность значения. Фразеологизм начинается там, где заканчивается смысловая самостоятельность его составных частей.</a:t>
            </a:r>
          </a:p>
          <a:p>
            <a:endParaRPr lang="ru-RU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Обратимся к эпиграфу (уч-ся читают: «Фразеология исследует наиболее живой, подвижный  и разнообразный отряд языковых явлений»   В.В.Виноградов.)(Слайд 14)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Давайте докажем правильность этих слов.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979CF-3819-4C10-8D12-5B34DABE6FE1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120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31875" y="4624388"/>
            <a:ext cx="4606925" cy="3733800"/>
          </a:xfrm>
          <a:noFill/>
          <a:ln/>
        </p:spPr>
        <p:txBody>
          <a:bodyPr wrap="none" anchor="ctr"/>
          <a:lstStyle/>
          <a:p>
            <a:r>
              <a:rPr lang="ru-RU" sz="1200" b="1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Слово учащимся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(Слайды16-27)</a:t>
            </a:r>
          </a:p>
          <a:p>
            <a:r>
              <a:rPr lang="ru-RU" sz="1200" b="1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Сообщение: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Сообщения о фразеологии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(Слайд 15)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Фразеология – это раздел науки о языке, которая занимается изучением фразеологических оборотов.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Фразеологизмы – это устойчивые несвободные сочетания слов, обладающие обычно целостным значением. В отличие от свободного словосочетания у фразеологизма лексическое значение имеет не каждое слово в отдельности, а все словосочетание в целом, поэтому основные признаки фразеологизмов: устойчивость,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воспроизводимость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целостность значения. Фразеологизм начинается там, где заканчивается смысловая самостоятельность его составных частей. В предложении фразеологизм является одним членом предложения</a:t>
            </a:r>
          </a:p>
          <a:p>
            <a:endParaRPr lang="ru-RU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222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31875" y="4624388"/>
            <a:ext cx="4606925" cy="3733800"/>
          </a:xfrm>
          <a:noFill/>
          <a:ln/>
        </p:spPr>
        <p:txBody>
          <a:bodyPr wrap="none" anchor="ctr"/>
          <a:lstStyle/>
          <a:p>
            <a:r>
              <a:rPr lang="ru-RU" sz="1200" b="1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Слово учащимся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(Слайды16-26)</a:t>
            </a:r>
          </a:p>
          <a:p>
            <a:r>
              <a:rPr lang="ru-RU" sz="1200" b="1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Сообщение: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Сообщения о фразеологии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(Слайд 15)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Фразеология – это раздел науки о языке, которая занимается изучением фразеологических оборотов.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Фразеологизмы – это устойчивые несвободные сочетания слов, обладающие обычно целостным значением. В отличие от свободного словосочетания у фразеологизма лексическое значение имеет не каждое слово в отдельности, а все словосочетание в целом, поэтому основные признаки фразеологизмов: устойчивость,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воспроизводимость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целостность значения. Фразеологизм начинается там, где заканчивается смысловая самостоятельность его составных частей.</a:t>
            </a:r>
          </a:p>
          <a:p>
            <a:endParaRPr lang="ru-RU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325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31875" y="4624388"/>
            <a:ext cx="4606925" cy="3733800"/>
          </a:xfrm>
          <a:noFill/>
          <a:ln/>
        </p:spPr>
        <p:txBody>
          <a:bodyPr wrap="none" anchor="ctr"/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(Слайд 18)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Лексическое значение фразеологизма близко лексическому значению одного слова, поэтому часто его можно заменить одним словом, например: зарубить на носу – запомнить; как в воду глядеть – предвидеть, тьма кромешная – очень темно.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Как и слово фразеологизм может иметь синонимы и антонимы, иногда – омонимы, например, у фразеологизма тертый калач (в значении «опытный человек») есть фразеологизм-синоним стреляный воробей; у фразеологизма непочатый край (в значении «много») есть фразеологизм-антоним раз-два и обчелся (в значении «мало»).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Омонимы: пустить петуха – поджечь и пустить петуха – фальшиво  спеть ноту.</a:t>
            </a:r>
          </a:p>
          <a:p>
            <a:endParaRPr lang="ru-RU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42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31875" y="4624388"/>
            <a:ext cx="4606925" cy="3733800"/>
          </a:xfrm>
          <a:noFill/>
          <a:ln/>
        </p:spPr>
        <p:txBody>
          <a:bodyPr wrap="none" anchor="ctr"/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(Слайд 19)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Лексическое значение фразеологизма близко лексическому значению одного слова, поэтому часто его можно заменить одним словом, например: зарубить на носу – запомнить; как в воду глядеть – предвидеть, тьма кромешная – очень темно.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Как и слово фразеологизм может иметь синонимы и антонимы, иногда – омонимы, например, у фразеологизма тертый калач (в значении «опытный человек») есть фразеологизм-синоним стреляный воробей; у фразеологизма непочатый край (в значении «много») есть фразеологизм-антоним раз-два и обчелся (в значении «мало»).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Омонимы: пустить петуха – поджечь и пустить петуха – фальшиво  спеть ноту.</a:t>
            </a:r>
          </a:p>
          <a:p>
            <a:endParaRPr lang="ru-R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68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31875" y="4624388"/>
            <a:ext cx="4606925" cy="3733800"/>
          </a:xfrm>
          <a:noFill/>
          <a:ln/>
        </p:spPr>
        <p:txBody>
          <a:bodyPr wrap="none"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Сообщение темы и постановка целей урока (Слайд 2,3)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52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31875" y="4624388"/>
            <a:ext cx="4606925" cy="3733800"/>
          </a:xfrm>
          <a:noFill/>
          <a:ln/>
        </p:spPr>
        <p:txBody>
          <a:bodyPr wrap="none" anchor="ctr"/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Происхождение фразеологизмов.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А) Большинство фразеологических оборотов имеют исконно русское происхождение, возникли в результате метафорического переосмысления свободных словосочетаний. Сматывать удочки, в мутной воде рыбу ловить, месить грязь, тертый калач.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Б) Фразеологизмы, заимствованные из старославянского языка. Ничтоже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сумняшеся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как зеницу ока, не от мира сего, притча во языцех, на сон грядущий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г) обороты разговорно-бытовой речи: из огня да в полымя, от дождя да в воду, с гулькин нос, в сорочке родился,</a:t>
            </a:r>
          </a:p>
          <a:p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пословицы, поговорки, крылатые слова, устойчивые сочетания из русского фольклора: в ногах правды нет, отложить в долгий ящик.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Крылатые слова и выражения, относящиеся к Греко-римской мифологии. Ахиллесова пята, дамоклов меч, авгиевы конюшни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63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31875" y="4624388"/>
            <a:ext cx="4606925" cy="3733800"/>
          </a:xfrm>
          <a:noFill/>
          <a:ln/>
        </p:spPr>
        <p:txBody>
          <a:bodyPr wrap="none" anchor="ctr"/>
          <a:lstStyle/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(Слайд 21)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е) Почти каждое ремесло, профессия оставили свой след во фразеологии: тянуть лямку (надолго затягивать какое-то дело из речи бурлаков)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Играть первую скрипку (быть главным, ведущим из речи музыкантов)	через час по чайной ложке (очень долго – из речи медиков)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без сучка и задоринки (из речи плотников)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ж) Выражения из книжного языка:	Свежо предание, а верится с трудом	Счастливые часов не наблюдают	И дым отечества нам сладок и приятен	А судьи кто? ( Грибоедов «Горе от ума»)</a:t>
            </a:r>
          </a:p>
          <a:p>
            <a:endParaRPr lang="ru-RU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73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31875" y="4624388"/>
            <a:ext cx="4606925" cy="3733800"/>
          </a:xfrm>
          <a:noFill/>
          <a:ln/>
        </p:spPr>
        <p:txBody>
          <a:bodyPr wrap="none" anchor="ctr"/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Являясь синонимами, фразеологизмы могут отличаться стилистической окраской. Фразеологизмы с точки зрения их стилистической окраски, могут быть разграничены на нейтральные, высокие и разговорные или просторечные.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Стилистически нейтральные: во что бы то ни стало, время от времени, находить общий язык, от мала до велика.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Возвышенные фразеологизмы: придают речи торжественность, приподнятость. К ним относятся такие фразеологизмы: хлеб насущный, внести свою лепту, краеугольный камень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разговорные, просторечные - им присуща эмоционально-экспрессивная окраска эти фразеологизмы придают речи непринужденный характер, они наделены оценочным значением и яркой эмоционально-экспрессивной окраской.</a:t>
            </a:r>
          </a:p>
          <a:p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Фразеологизмы могут выражать самые разные отношения: шутливое, ироничное, одобрительное, неодобрительное, уничижительное, презрительное, ласкательное. Например: мастер : золотые руки –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одобр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,, небо коптить – неодобр., филькина грамота – ироничное, содрать три шкуры – грубое, воротить нос- простор., семь пятниц на неделе –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разгов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шутливое, область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применения-бытовое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общение.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Как и слова фразеологизмы могут быть употребительными и устаревшими, следовательно  будут относиться к активному или пассивному запасу языка. Например,  от младых ногтей,	ничтоже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сумняшеся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	камни возопиют.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Значение таких фразеологизмов нам непонятно, потому что в их состав входят устаревшие слова или устаревшая форма слова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83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31875" y="4624388"/>
            <a:ext cx="4606925" cy="3733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93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31875" y="4624388"/>
            <a:ext cx="4606925" cy="3733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04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31875" y="4624388"/>
            <a:ext cx="4606925" cy="3733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14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31875" y="4624388"/>
            <a:ext cx="4606925" cy="3733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24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31875" y="4624388"/>
            <a:ext cx="4606925" cy="3733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349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31875" y="4624388"/>
            <a:ext cx="4606925" cy="3733800"/>
          </a:xfrm>
          <a:noFill/>
          <a:ln/>
        </p:spPr>
        <p:txBody>
          <a:bodyPr wrap="none" anchor="ctr"/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фразеологизмы украшают нашу речь, делают ее образной, яркой, но это в том случае, если мы правильно их используем в речи. На что нужно обратить внимание, чтобы не допустить речевых ошибок.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Ошибки в употреблении фразеологизмов (Слайд 28, 29)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Искажение смысла 	</a:t>
            </a:r>
            <a:r>
              <a:rPr lang="ru-RU" sz="1200" kern="1200" dirty="0" smtClean="0">
                <a:solidFill>
                  <a:srgbClr val="00B0F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НА ВЫПУСКНОМ ВЕЧЕРЕ МЫ СПЕЛИ СВОЮ </a:t>
            </a:r>
            <a:r>
              <a:rPr lang="ru-RU" sz="1200" i="1" kern="1200" dirty="0" smtClean="0">
                <a:solidFill>
                  <a:srgbClr val="00B0F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ЛЕБЕДИНУЮ </a:t>
            </a:r>
            <a:r>
              <a:rPr lang="ru-RU" sz="1200" i="1" kern="1200" dirty="0" err="1" smtClean="0">
                <a:solidFill>
                  <a:srgbClr val="00B0F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ПЕСНю</a:t>
            </a:r>
            <a:r>
              <a:rPr lang="ru-RU" sz="1200" kern="1200" dirty="0" smtClean="0">
                <a:solidFill>
                  <a:srgbClr val="00B0F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Неправильное толкование 	АВИАТОРЫ НА СВОИХ КРЫЛЬЯХ </a:t>
            </a:r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ПРИХОДЯТ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 ПОМОЩЬ.</a:t>
            </a:r>
          </a:p>
          <a:p>
            <a:pPr lvl="1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 Нарушение состава (включение лишних слов или исключение необходимых) ИДТИ В </a:t>
            </a:r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ОДНУ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НОГУ СО ВРЕМЕНЕМ, </a:t>
            </a:r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ГЛАВНЫЙ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ГВОЗДЬ ПРОГРАММЫ / УСПЕХИ ЖЕЛАЮТ МНОГО ЛУЧШЕГО (ПРОПУЩ. </a:t>
            </a:r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ОСТАВЛЯЮТ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 Смешение двух фразеологизмов	У НИХ ВСЁ БЫЛО </a:t>
            </a:r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ШИТО-КРЫТО БЕЛЫМИ НИТКАМИ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(ШИТО КРЫТО + ШИТО БЕЛЫМИ НИТКАМИ)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5. Искажение лексического состава (замена слов)	НЕ МУДРСТВУЯ </a:t>
            </a:r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ДОЛГО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(НАДО "... ЛУКАВО")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Вы хорошо поработали, значительно расширили свои теоретические знания о фразеологизмах. А теперь перейдем к практической части. Выполнение </a:t>
            </a:r>
            <a:r>
              <a:rPr lang="ru-RU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практической</a:t>
            </a:r>
            <a:r>
              <a:rPr lang="ru-RU" sz="12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части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979CF-3819-4C10-8D12-5B34DABE6FE1}" type="slidenum">
              <a:rPr lang="ru-RU" smtClean="0"/>
              <a:pPr/>
              <a:t>29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789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31875" y="4624388"/>
            <a:ext cx="4606925" cy="3733800"/>
          </a:xfrm>
          <a:noFill/>
          <a:ln/>
        </p:spPr>
        <p:txBody>
          <a:bodyPr wrap="none" anchor="ctr"/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Ребята, сформулируйте цели нашего занятия.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Учащиеся: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Обобщить и систематизировать знания по теме «Русская фразеология». Уметь находить и определять фразеологизмы в тексте, употреблять фразеологизмы в своей речи. (Слайд 3)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Учитель: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Правильно, а также мы будем продолжать готовиться к ЕГЭ</a:t>
            </a:r>
            <a:endParaRPr lang="ru-R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55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31875" y="4624388"/>
            <a:ext cx="4606925" cy="3733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89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31875" y="4624388"/>
            <a:ext cx="4606925" cy="3733800"/>
          </a:xfrm>
          <a:noFill/>
          <a:ln/>
        </p:spPr>
        <p:txBody>
          <a:bodyPr wrap="none" anchor="ctr"/>
          <a:lstStyle/>
          <a:p>
            <a:r>
              <a:rPr lang="ru-RU" sz="1200" b="1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 Лингвистическая разминка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Проведём лингвистическую разминку.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Задание 1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(Слайд 4)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Расставить ударение в словах. Объяснить значение слов (архаизм, градация, гипербола)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Архаизм	Монолог	Досуг	Житие	Черпать	Красивее	Гипербола	Литота</a:t>
            </a:r>
          </a:p>
          <a:p>
            <a:endParaRPr lang="ru-RU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99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31875" y="4624388"/>
            <a:ext cx="4606925" cy="3733800"/>
          </a:xfrm>
          <a:noFill/>
          <a:ln/>
        </p:spPr>
        <p:txBody>
          <a:bodyPr wrap="none" anchor="ctr"/>
          <a:lstStyle/>
          <a:p>
            <a:endParaRPr lang="ru-RU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09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31875" y="4624388"/>
            <a:ext cx="4606925" cy="3733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19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31875" y="4624388"/>
            <a:ext cx="4606925" cy="3733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30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31875" y="4624388"/>
            <a:ext cx="4606925" cy="3733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40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31875" y="4624388"/>
            <a:ext cx="4606925" cy="3733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24.10.2014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029079"/>
            <a:ext cx="82296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Фразеология исследует наиболее живой, подвижный и разнообразный отряд языковых явлений</a:t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В.В. Виноградов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-60325" y="322263"/>
            <a:ext cx="8229600" cy="1922462"/>
          </a:xfrm>
        </p:spPr>
        <p:txBody>
          <a:bodyPr lIns="90000" tIns="46800" rIns="90000" bIns="46800"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В каком ряду не все фразеологические обороты являются синонимами?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idx="1"/>
          </p:nvPr>
        </p:nvSpPr>
        <p:spPr>
          <a:xfrm>
            <a:off x="250825" y="2205038"/>
            <a:ext cx="8229600" cy="3670300"/>
          </a:xfrm>
        </p:spPr>
        <p:txBody>
          <a:bodyPr lIns="90000" tIns="46800" rIns="90000" bIns="46800">
            <a:normAutofit fontScale="92500"/>
          </a:bodyPr>
          <a:lstStyle/>
          <a:p>
            <a:pPr marL="603250" indent="-603250" eaLnBrk="1">
              <a:tabLst>
                <a:tab pos="603250" algn="l"/>
                <a:tab pos="708025" algn="l"/>
                <a:tab pos="1157288" algn="l"/>
                <a:tab pos="1606550" algn="l"/>
                <a:tab pos="2055813" algn="l"/>
                <a:tab pos="2505075" algn="l"/>
                <a:tab pos="2954338" algn="l"/>
                <a:tab pos="3403600" algn="l"/>
                <a:tab pos="3852863" algn="l"/>
                <a:tab pos="4302125" algn="l"/>
                <a:tab pos="4751388" algn="l"/>
                <a:tab pos="5200650" algn="l"/>
                <a:tab pos="5649913" algn="l"/>
                <a:tab pos="6099175" algn="l"/>
                <a:tab pos="6548438" algn="l"/>
                <a:tab pos="6997700" algn="l"/>
                <a:tab pos="7446963" algn="l"/>
                <a:tab pos="7896225" algn="l"/>
                <a:tab pos="8345488" algn="l"/>
                <a:tab pos="8794750" algn="l"/>
                <a:tab pos="9244013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Два сапога пара, одного поля ягоды, одним миром мазаны</a:t>
            </a:r>
          </a:p>
          <a:p>
            <a:pPr marL="603250" indent="-603250" eaLnBrk="1">
              <a:tabLst>
                <a:tab pos="603250" algn="l"/>
                <a:tab pos="708025" algn="l"/>
                <a:tab pos="1157288" algn="l"/>
                <a:tab pos="1606550" algn="l"/>
                <a:tab pos="2055813" algn="l"/>
                <a:tab pos="2505075" algn="l"/>
                <a:tab pos="2954338" algn="l"/>
                <a:tab pos="3403600" algn="l"/>
                <a:tab pos="3852863" algn="l"/>
                <a:tab pos="4302125" algn="l"/>
                <a:tab pos="4751388" algn="l"/>
                <a:tab pos="5200650" algn="l"/>
                <a:tab pos="5649913" algn="l"/>
                <a:tab pos="6099175" algn="l"/>
                <a:tab pos="6548438" algn="l"/>
                <a:tab pos="6997700" algn="l"/>
                <a:tab pos="7446963" algn="l"/>
                <a:tab pos="7896225" algn="l"/>
                <a:tab pos="8345488" algn="l"/>
                <a:tab pos="8794750" algn="l"/>
                <a:tab pos="9244013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Душа уходит в пятки, душа  в душу, душа нараспашку</a:t>
            </a:r>
          </a:p>
          <a:p>
            <a:pPr marL="603250" indent="-603250" eaLnBrk="1">
              <a:tabLst>
                <a:tab pos="603250" algn="l"/>
                <a:tab pos="708025" algn="l"/>
                <a:tab pos="1157288" algn="l"/>
                <a:tab pos="1606550" algn="l"/>
                <a:tab pos="2055813" algn="l"/>
                <a:tab pos="2505075" algn="l"/>
                <a:tab pos="2954338" algn="l"/>
                <a:tab pos="3403600" algn="l"/>
                <a:tab pos="3852863" algn="l"/>
                <a:tab pos="4302125" algn="l"/>
                <a:tab pos="4751388" algn="l"/>
                <a:tab pos="5200650" algn="l"/>
                <a:tab pos="5649913" algn="l"/>
                <a:tab pos="6099175" algn="l"/>
                <a:tab pos="6548438" algn="l"/>
                <a:tab pos="6997700" algn="l"/>
                <a:tab pos="7446963" algn="l"/>
                <a:tab pos="7896225" algn="l"/>
                <a:tab pos="8345488" algn="l"/>
                <a:tab pos="8794750" algn="l"/>
                <a:tab pos="9244013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Выжимать соки, драть шкуру, тянуть  жилы</a:t>
            </a:r>
          </a:p>
          <a:p>
            <a:pPr marL="603250" indent="-603250" eaLnBrk="1">
              <a:tabLst>
                <a:tab pos="603250" algn="l"/>
                <a:tab pos="708025" algn="l"/>
                <a:tab pos="1157288" algn="l"/>
                <a:tab pos="1606550" algn="l"/>
                <a:tab pos="2055813" algn="l"/>
                <a:tab pos="2505075" algn="l"/>
                <a:tab pos="2954338" algn="l"/>
                <a:tab pos="3403600" algn="l"/>
                <a:tab pos="3852863" algn="l"/>
                <a:tab pos="4302125" algn="l"/>
                <a:tab pos="4751388" algn="l"/>
                <a:tab pos="5200650" algn="l"/>
                <a:tab pos="5649913" algn="l"/>
                <a:tab pos="6099175" algn="l"/>
                <a:tab pos="6548438" algn="l"/>
                <a:tab pos="6997700" algn="l"/>
                <a:tab pos="7446963" algn="l"/>
                <a:tab pos="7896225" algn="l"/>
                <a:tab pos="8345488" algn="l"/>
                <a:tab pos="8794750" algn="l"/>
                <a:tab pos="9244013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Прощупывать почву, закидывать удочки, пустить пробный  шар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306388"/>
            <a:ext cx="8229600" cy="1312862"/>
          </a:xfrm>
        </p:spPr>
        <p:txBody>
          <a:bodyPr lIns="90000" tIns="46800" rIns="90000" bIns="46800"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Какая пара фразеологизмов не является антонимами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idx="1"/>
          </p:nvPr>
        </p:nvSpPr>
        <p:spPr/>
        <p:txBody>
          <a:bodyPr lIns="90000" tIns="46800" rIns="90000" bIns="46800"/>
          <a:lstStyle/>
          <a:p>
            <a:pPr indent="-336550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dirty="0" smtClean="0"/>
          </a:p>
          <a:p>
            <a:pPr indent="-336550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1) капля в море, сколько душе угодно</a:t>
            </a:r>
          </a:p>
          <a:p>
            <a:pPr indent="-336550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2) воспрянуть духом, повесить голову</a:t>
            </a:r>
          </a:p>
          <a:p>
            <a:pPr indent="-336550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3) выеденного яйца не стоит, цены нет</a:t>
            </a:r>
          </a:p>
          <a:p>
            <a:pPr indent="-336550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4) как две капли воды, как с гуся вода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3" y="360363"/>
            <a:ext cx="8173219" cy="1916509"/>
          </a:xfrm>
        </p:spPr>
        <p:txBody>
          <a:bodyPr lIns="90000" tIns="46800" rIns="90000" bIns="46800" anchor="ctr">
            <a:normAutofit/>
          </a:bodyPr>
          <a:lstStyle/>
          <a:p>
            <a:pPr marL="0" indent="0" algn="ctr" eaLnBrk="1">
              <a:spcAft>
                <a:spcPct val="0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Определить тип подчинительной связи в словосочетании </a:t>
            </a:r>
          </a:p>
        </p:txBody>
      </p:sp>
      <p:sp>
        <p:nvSpPr>
          <p:cNvPr id="16385" name="Rectangle 1"/>
          <p:cNvSpPr>
            <a:spLocks noGrp="1" noChangeArrowheads="1"/>
          </p:cNvSpPr>
          <p:nvPr>
            <p:ph idx="1"/>
          </p:nvPr>
        </p:nvSpPr>
        <p:spPr>
          <a:xfrm>
            <a:off x="684213" y="1989138"/>
            <a:ext cx="8229600" cy="2914650"/>
          </a:xfrm>
        </p:spPr>
        <p:txBody>
          <a:bodyPr lIns="90000" tIns="46800" rIns="90000" bIns="46800" anchor="t">
            <a:noAutofit/>
          </a:bodyPr>
          <a:lstStyle/>
          <a:p>
            <a:pPr marL="342900" indent="-336550" algn="l" eaLnBrk="1">
              <a:spcAft>
                <a:spcPts val="1425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 1) Заснувший ребёнок</a:t>
            </a:r>
          </a:p>
          <a:p>
            <a:pPr marL="342900" indent="-336550" algn="l" eaLnBrk="1">
              <a:spcAft>
                <a:spcPts val="1425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 2) Выглядеть по-новому</a:t>
            </a:r>
          </a:p>
          <a:p>
            <a:pPr marL="342900" indent="-336550" algn="l" eaLnBrk="1">
              <a:spcAft>
                <a:spcPts val="1425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 3) Поделиться с другом</a:t>
            </a:r>
          </a:p>
          <a:p>
            <a:pPr marL="342900" indent="-336550" algn="l" eaLnBrk="1">
              <a:spcAft>
                <a:spcPts val="1425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sz="360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36550" algn="l" eaLnBrk="1">
              <a:spcAft>
                <a:spcPts val="1425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3600" i="1" smtClean="0">
                <a:latin typeface="Times New Roman" pitchFamily="18" charset="0"/>
                <a:cs typeface="Times New Roman" pitchFamily="18" charset="0"/>
              </a:rPr>
              <a:t>Объяснить правописание слова</a:t>
            </a:r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по-новом</a:t>
            </a:r>
            <a:r>
              <a:rPr lang="ru-RU" sz="3600" b="1" i="1" smtClean="0">
                <a:latin typeface="Times New Roman" pitchFamily="18" charset="0"/>
                <a:cs typeface="Times New Roman" pitchFamily="18" charset="0"/>
              </a:rPr>
              <a:t>у, </a:t>
            </a:r>
            <a:r>
              <a:rPr lang="ru-RU" sz="3600" i="1" smtClean="0">
                <a:latin typeface="Times New Roman" pitchFamily="18" charset="0"/>
                <a:cs typeface="Times New Roman" pitchFamily="18" charset="0"/>
              </a:rPr>
              <a:t>указать способ образования</a:t>
            </a:r>
            <a:endParaRPr lang="ru-RU" sz="36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90500"/>
            <a:ext cx="8229600" cy="1312863"/>
          </a:xfrm>
        </p:spPr>
        <p:txBody>
          <a:bodyPr lIns="90000" tIns="46800" rIns="90000" bIns="46800"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Какое слово пропущено в словообразовательной цепочке?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1557338"/>
            <a:ext cx="8229600" cy="4525962"/>
          </a:xfrm>
        </p:spPr>
        <p:txBody>
          <a:bodyPr lIns="90000" tIns="46800" rIns="90000" bIns="46800"/>
          <a:lstStyle/>
          <a:p>
            <a:pPr indent="-336550" eaLnBrk="1">
              <a:buClrTx/>
              <a:buSzPct val="45000"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dirty="0" smtClean="0"/>
          </a:p>
          <a:p>
            <a:pPr indent="-336550" eaLnBrk="1">
              <a:buClrTx/>
              <a:buSzPct val="45000"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Пустой - пустыня -……..- пустынно</a:t>
            </a:r>
          </a:p>
          <a:p>
            <a:pPr indent="-336550" eaLnBrk="1">
              <a:buClrTx/>
              <a:buSzPct val="45000"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-336550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пустырь</a:t>
            </a:r>
          </a:p>
          <a:p>
            <a:pPr indent="-336550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пустота</a:t>
            </a:r>
          </a:p>
          <a:p>
            <a:pPr indent="-336550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пустынный</a:t>
            </a:r>
          </a:p>
          <a:p>
            <a:pPr indent="-336550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 Опустошить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title"/>
          </p:nvPr>
        </p:nvSpPr>
        <p:spPr>
          <a:xfrm>
            <a:off x="230188" y="179388"/>
            <a:ext cx="8229600" cy="2043112"/>
          </a:xfrm>
        </p:spPr>
        <p:txBody>
          <a:bodyPr lIns="90000" tIns="46800" rIns="90000" bIns="46800">
            <a:noAutofit/>
          </a:bodyPr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В каком варианте ответа правильно указаны все цифры, на месте которых в предложении должны стоять запятые?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idx="1"/>
          </p:nvPr>
        </p:nvSpPr>
        <p:spPr>
          <a:xfrm>
            <a:off x="360363" y="2519363"/>
            <a:ext cx="8229600" cy="4525962"/>
          </a:xfrm>
        </p:spPr>
        <p:txBody>
          <a:bodyPr lIns="90000" tIns="46800" rIns="90000" bIns="46800"/>
          <a:lstStyle/>
          <a:p>
            <a:pPr indent="-336550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dirty="0" smtClean="0"/>
              <a:t>   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Седой старик(1)в годы войны(2) </a:t>
            </a:r>
          </a:p>
          <a:p>
            <a:pPr indent="-336550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которому(3)было(4)только девятнадцать лет(5)рассказывал подробности этого сражения.</a:t>
            </a:r>
          </a:p>
          <a:p>
            <a:pPr indent="-336550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indent="-336550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1) 2,4,5    2) 1,5       3) 1,2,4,5        4) 1,3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4234482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Фразеология исследует наиболее живой, подвижный и разнообразный отряд языковых явлений</a:t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В.В. Виноградов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47664" y="3717032"/>
            <a:ext cx="7139136" cy="2409131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6350"/>
            <a:ext cx="8229600" cy="1677988"/>
          </a:xfrm>
        </p:spPr>
        <p:txBody>
          <a:bodyPr lIns="90000" tIns="46800" rIns="90000" bIns="46800">
            <a:normAutofit fontScale="90000"/>
          </a:bodyPr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i="1" dirty="0" smtClean="0"/>
              <a:t/>
            </a:r>
            <a:br>
              <a:rPr lang="ru-RU" sz="3200" b="1" i="1" dirty="0" smtClean="0"/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Фразеологизмы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– это устойчивые несвободные сочетания слов.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9459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2339975"/>
            <a:ext cx="8229600" cy="3786188"/>
          </a:xfrm>
        </p:spPr>
        <p:txBody>
          <a:bodyPr lIns="90000" tIns="46800" rIns="90000" bIns="46800">
            <a:normAutofit/>
          </a:bodyPr>
          <a:lstStyle/>
          <a:p>
            <a:pPr indent="-336550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 В отличие от свободного сочетания слов у фразеологизма лексическое значение имеет не каждое слово в отдельности, а всё словосочетание в целом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title"/>
          </p:nvPr>
        </p:nvSpPr>
        <p:spPr/>
        <p:txBody>
          <a:bodyPr lIns="90000" tIns="46800" rIns="90000" bIns="46800"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Признаки фразеологизмов: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idx="1"/>
          </p:nvPr>
        </p:nvSpPr>
        <p:spPr>
          <a:xfrm>
            <a:off x="590550" y="2493963"/>
            <a:ext cx="8229600" cy="4525962"/>
          </a:xfrm>
        </p:spPr>
        <p:txBody>
          <a:bodyPr lIns="90000" tIns="46800" rIns="90000" bIns="46800"/>
          <a:lstStyle/>
          <a:p>
            <a:pPr lvl="4" indent="-222250" eaLnBrk="1">
              <a:spcBef>
                <a:spcPts val="900"/>
              </a:spcBef>
              <a:buClrTx/>
              <a:buFontTx/>
              <a:buNone/>
              <a:tabLst>
                <a:tab pos="2057400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1. Устойчивость</a:t>
            </a:r>
          </a:p>
          <a:p>
            <a:pPr lvl="4" indent="-222250" eaLnBrk="1">
              <a:spcBef>
                <a:spcPts val="900"/>
              </a:spcBef>
              <a:buClrTx/>
              <a:buFontTx/>
              <a:buNone/>
              <a:tabLst>
                <a:tab pos="2057400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Воспроизводимость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 lvl="4" indent="-222250" eaLnBrk="1">
              <a:spcBef>
                <a:spcPts val="900"/>
              </a:spcBef>
              <a:buClrTx/>
              <a:buFontTx/>
              <a:buNone/>
              <a:tabLst>
                <a:tab pos="2057400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3. Целостность значения    </a:t>
            </a:r>
          </a:p>
          <a:p>
            <a:pPr indent="-336550" eaLnBrk="1">
              <a:spcBef>
                <a:spcPts val="900"/>
              </a:spcBef>
              <a:buClrTx/>
              <a:buFontTx/>
              <a:buNone/>
              <a:tabLst>
                <a:tab pos="2057400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</a:pPr>
            <a:endParaRPr lang="ru-RU" sz="36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>
          <a:xfrm>
            <a:off x="611188" y="539750"/>
            <a:ext cx="8208962" cy="2165350"/>
          </a:xfrm>
        </p:spPr>
        <p:txBody>
          <a:bodyPr lIns="90000" tIns="46800" rIns="90000" bIns="46800">
            <a:noAutofit/>
          </a:bodyPr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Лексическое значение фразеологизма близко лексическому значению одного слова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idx="1"/>
          </p:nvPr>
        </p:nvSpPr>
        <p:spPr>
          <a:xfrm>
            <a:off x="539552" y="2636912"/>
            <a:ext cx="8374261" cy="5040560"/>
          </a:xfrm>
        </p:spPr>
        <p:txBody>
          <a:bodyPr lIns="90000" tIns="46800" rIns="90000" bIns="46800"/>
          <a:lstStyle/>
          <a:p>
            <a:pPr indent="-336550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-336550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Зарубить на носу – запомнить</a:t>
            </a:r>
          </a:p>
          <a:p>
            <a:pPr indent="-336550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в воду глядеть – предвидеть</a:t>
            </a:r>
          </a:p>
          <a:p>
            <a:pPr indent="-336550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милую душу – охотно</a:t>
            </a:r>
          </a:p>
          <a:p>
            <a:pPr indent="-336550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dirty="0" smtClean="0"/>
          </a:p>
          <a:p>
            <a:pPr indent="-336550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90500"/>
            <a:ext cx="8229600" cy="1312863"/>
          </a:xfrm>
        </p:spPr>
        <p:txBody>
          <a:bodyPr lIns="90000" tIns="46800" rIns="90000" bIns="46800"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Фразеологизмы могут иметь синонимы, антонимы, омонимы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2060575"/>
            <a:ext cx="8229600" cy="4525963"/>
          </a:xfrm>
        </p:spPr>
        <p:txBody>
          <a:bodyPr lIns="90000" tIns="46800" rIns="90000" bIns="46800"/>
          <a:lstStyle/>
          <a:p>
            <a:pPr marL="336550" indent="-336550" eaLnBrk="1">
              <a:buFont typeface="Arial" charset="0"/>
              <a:buChar char="•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Тёртый калач – стреляный воробей</a:t>
            </a:r>
          </a:p>
          <a:p>
            <a:pPr marL="336550" indent="-336550" eaLnBrk="1">
              <a:buFont typeface="Arial" charset="0"/>
              <a:buChar char="•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Непочатый край – раз-два и обчёлся</a:t>
            </a:r>
          </a:p>
          <a:p>
            <a:pPr marL="336550" indent="-336550" eaLnBrk="1">
              <a:buFont typeface="Arial" charset="0"/>
              <a:buChar char="•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Пустить петуха (поджечь)</a:t>
            </a:r>
          </a:p>
          <a:p>
            <a:pPr marL="336550" indent="-336550" eaLnBrk="1">
              <a:buFont typeface="Arial" charset="0"/>
              <a:buChar char="•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Пустить петуха (фальшиво спеть ноту)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179388"/>
            <a:ext cx="9359900" cy="4635500"/>
          </a:xfrm>
        </p:spPr>
        <p:txBody>
          <a:bodyPr lIns="90000" tIns="46800" rIns="90000" bIns="46800">
            <a:normAutofit fontScale="90000"/>
          </a:bodyPr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5400" dirty="0" smtClean="0"/>
              <a:t>  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Тема:</a:t>
            </a:r>
            <a:br>
              <a:rPr lang="ru-RU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6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6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600" b="1" i="1" dirty="0" smtClean="0">
                <a:latin typeface="Times New Roman" pitchFamily="18" charset="0"/>
                <a:cs typeface="Times New Roman" pitchFamily="18" charset="0"/>
              </a:rPr>
              <a:t>«Этот удивительный мир  фразеологизмов»</a:t>
            </a:r>
            <a:r>
              <a:rPr lang="ru-RU" sz="54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54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90500"/>
            <a:ext cx="8229600" cy="1312863"/>
          </a:xfrm>
        </p:spPr>
        <p:txBody>
          <a:bodyPr lIns="90000" tIns="46800" rIns="90000" bIns="46800"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Стилистическая окраска фразеологизмов может быть:</a:t>
            </a:r>
          </a:p>
        </p:txBody>
      </p:sp>
      <p:sp>
        <p:nvSpPr>
          <p:cNvPr id="23555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2339975"/>
            <a:ext cx="8229600" cy="3786188"/>
          </a:xfrm>
        </p:spPr>
        <p:txBody>
          <a:bodyPr lIns="90000" tIns="46800" rIns="90000" bIns="46800"/>
          <a:lstStyle/>
          <a:p>
            <a:pPr marL="336550" indent="-336550" eaLnBrk="1">
              <a:buFont typeface="Arial" charset="0"/>
              <a:buChar char="•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Нейтральной (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время от  времени, находить общий язык, от мала до велика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36550" indent="-336550" eaLnBrk="1">
              <a:buFont typeface="Arial" charset="0"/>
              <a:buChar char="•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Возвышенной (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хлеб насущный, краеугольный камень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36550" indent="-336550" eaLnBrk="1">
              <a:buFont typeface="Arial" charset="0"/>
              <a:buChar char="•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Просторечной (с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одрать три шкуры, воротить нос, семь пятниц на неделе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36550" indent="-336550" eaLnBrk="1">
              <a:buClrTx/>
              <a:buFontTx/>
              <a:buNone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endParaRPr lang="ru-RU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Grp="1" noChangeArrowheads="1"/>
          </p:cNvSpPr>
          <p:nvPr>
            <p:ph type="title"/>
          </p:nvPr>
        </p:nvSpPr>
        <p:spPr/>
        <p:txBody>
          <a:bodyPr lIns="90000" tIns="46800" rIns="90000" bIns="46800">
            <a:normAutofit fontScale="90000"/>
          </a:bodyPr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Происхождение фразеологизмов</a:t>
            </a:r>
          </a:p>
        </p:txBody>
      </p:sp>
      <p:sp>
        <p:nvSpPr>
          <p:cNvPr id="24579" name="Rectangle 2"/>
          <p:cNvSpPr>
            <a:spLocks noGrp="1" noChangeArrowheads="1"/>
          </p:cNvSpPr>
          <p:nvPr>
            <p:ph idx="1"/>
          </p:nvPr>
        </p:nvSpPr>
        <p:spPr>
          <a:xfrm>
            <a:off x="323528" y="1628775"/>
            <a:ext cx="8301360" cy="4608537"/>
          </a:xfrm>
        </p:spPr>
        <p:txBody>
          <a:bodyPr lIns="90000" tIns="46800" rIns="90000" bIns="46800">
            <a:normAutofit fontScale="47500" lnSpcReduction="20000"/>
          </a:bodyPr>
          <a:lstStyle/>
          <a:p>
            <a:pPr marL="336550" indent="-336550" eaLnBrk="1">
              <a:lnSpc>
                <a:spcPct val="150000"/>
              </a:lnSpc>
              <a:buFont typeface="Arial" charset="0"/>
              <a:buChar char="•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Большинство фразеологизмов исконно русского происхождения. Они возникли на базе свободных словосочетаний в результате метафорического переосмысления: например, сматывать  удочки, в мутной воде рыбу ловить</a:t>
            </a:r>
          </a:p>
          <a:p>
            <a:pPr marL="336550" indent="-336550" eaLnBrk="1">
              <a:lnSpc>
                <a:spcPct val="150000"/>
              </a:lnSpc>
              <a:buFont typeface="Arial" charset="0"/>
              <a:buChar char="•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ru-RU" sz="5900" dirty="0" smtClean="0">
                <a:latin typeface="Times New Roman" pitchFamily="18" charset="0"/>
                <a:cs typeface="Times New Roman" pitchFamily="18" charset="0"/>
              </a:rPr>
              <a:t>Фразеологизмами стали обороты разговорно-бытовой речи – с гулькин нос, в сорочке родился</a:t>
            </a:r>
            <a:endParaRPr lang="ru-RU" sz="2800" dirty="0" smtClean="0"/>
          </a:p>
          <a:p>
            <a:pPr marL="336550" indent="-336550" eaLnBrk="1">
              <a:lnSpc>
                <a:spcPct val="80000"/>
              </a:lnSpc>
              <a:spcBef>
                <a:spcPts val="225"/>
              </a:spcBef>
              <a:buClrTx/>
              <a:buFontTx/>
              <a:buNone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ru-RU" dirty="0" smtClean="0"/>
              <a:t>                                 </a:t>
            </a:r>
          </a:p>
          <a:p>
            <a:pPr marL="336550" indent="-336550" eaLnBrk="1">
              <a:lnSpc>
                <a:spcPct val="80000"/>
              </a:lnSpc>
              <a:spcBef>
                <a:spcPts val="225"/>
              </a:spcBef>
              <a:buClrTx/>
              <a:buFontTx/>
              <a:buNone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endParaRPr lang="ru-RU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407988"/>
            <a:ext cx="8229600" cy="2289175"/>
          </a:xfrm>
        </p:spPr>
        <p:txBody>
          <a:bodyPr lIns="90000" tIns="46800" rIns="90000" bIns="46800">
            <a:noAutofit/>
          </a:bodyPr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Немало фразеологизмов возникло на базе пословиц, поговорок, устойчивых сочетаний из русского фольклора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idx="1"/>
          </p:nvPr>
        </p:nvSpPr>
        <p:spPr>
          <a:xfrm>
            <a:off x="539750" y="2673350"/>
            <a:ext cx="8229600" cy="4525963"/>
          </a:xfrm>
        </p:spPr>
        <p:txBody>
          <a:bodyPr lIns="90000" tIns="46800" rIns="90000" bIns="46800"/>
          <a:lstStyle/>
          <a:p>
            <a:pPr indent="-336550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dirty="0" smtClean="0"/>
              <a:t>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Обычно фразеологизмом становится часть пословицы или поговорки.</a:t>
            </a:r>
          </a:p>
          <a:p>
            <a:pPr indent="-336550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   Старый воробей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Старого  воробья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мякине не проведёшь),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собака на сене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Собака на сене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лежит, сама не ест и другим не даёт). </a:t>
            </a:r>
          </a:p>
          <a:p>
            <a:pPr indent="-336550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Без знания самой пословицы такой фразеологизм не совсем понятен</a:t>
            </a:r>
          </a:p>
          <a:p>
            <a:pPr indent="-336550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dirty="0" smtClean="0"/>
          </a:p>
          <a:p>
            <a:pPr indent="-336550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dirty="0" smtClean="0"/>
          </a:p>
          <a:p>
            <a:pPr indent="-336550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ChangeArrowheads="1"/>
          </p:cNvSpPr>
          <p:nvPr>
            <p:ph type="title"/>
          </p:nvPr>
        </p:nvSpPr>
        <p:spPr/>
        <p:txBody>
          <a:bodyPr lIns="90000" tIns="46800" rIns="90000" bIns="46800">
            <a:normAutofit fontScale="90000"/>
          </a:bodyPr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Выражения из книжного языка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 lIns="90000" tIns="46800" rIns="90000" bIns="46800"/>
          <a:lstStyle/>
          <a:p>
            <a:pPr marL="339725" indent="-336550" eaLnBrk="1"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Многие выражения из произведений художественной литературы  стали фразеологизмами.</a:t>
            </a:r>
          </a:p>
          <a:p>
            <a:pPr marL="339725" indent="-336550" eaLnBrk="1">
              <a:buFont typeface="Arial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Свежо предание, а верится с трудом</a:t>
            </a:r>
          </a:p>
          <a:p>
            <a:pPr marL="339725" indent="-336550" eaLnBrk="1">
              <a:buFont typeface="Arial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Счастливые часов не наблюдают (А.С. Грибоедов)</a:t>
            </a:r>
          </a:p>
          <a:p>
            <a:pPr marL="339725" indent="-336550" eaLnBrk="1">
              <a:buFont typeface="Arial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Бедность не порок (А.Н. Островский)</a:t>
            </a:r>
          </a:p>
          <a:p>
            <a:pPr marL="339725" indent="-336550" eaLnBrk="1">
              <a:buFont typeface="Arial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Человек в футляре (А.П. Чехов)</a:t>
            </a:r>
          </a:p>
          <a:p>
            <a:pPr marL="339725" indent="-336550" eaLnBrk="1"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ru-RU" dirty="0" smtClean="0"/>
          </a:p>
          <a:p>
            <a:pPr marL="339725" indent="-336550" eaLnBrk="1"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ru-RU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419100"/>
            <a:ext cx="8147050" cy="1922463"/>
          </a:xfrm>
        </p:spPr>
        <p:txBody>
          <a:bodyPr lIns="90000" tIns="46800" rIns="90000" bIns="46800"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Заимствованные из старославянского языка </a:t>
            </a:r>
            <a:b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40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1773238"/>
            <a:ext cx="8229600" cy="4525962"/>
          </a:xfrm>
        </p:spPr>
        <p:txBody>
          <a:bodyPr lIns="90000" tIns="46800" rIns="90000" bIns="46800">
            <a:normAutofit lnSpcReduction="10000"/>
          </a:bodyPr>
          <a:lstStyle/>
          <a:p>
            <a:pPr indent="-336550" algn="just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dirty="0" smtClean="0"/>
              <a:t>       	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Старославянские фразеологизмы закрепились в русском языке после принятия христианства. Чаще всего они имеют книжный характер, придают речи возвышенность, торжественность.</a:t>
            </a:r>
          </a:p>
          <a:p>
            <a:pPr indent="-336550" algn="just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		В их состав могут входить устаревшие слова. Например, ищите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обрящете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«ищите и найдёте», как зеницу ока, на сон грядущий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ChangeArrowheads="1"/>
          </p:cNvSpPr>
          <p:nvPr>
            <p:ph type="title"/>
          </p:nvPr>
        </p:nvSpPr>
        <p:spPr>
          <a:xfrm>
            <a:off x="360363" y="539750"/>
            <a:ext cx="8229600" cy="1922463"/>
          </a:xfrm>
        </p:spPr>
        <p:txBody>
          <a:bodyPr lIns="90000" tIns="46800" rIns="90000" bIns="46800"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Значительное число фразеологизмов заимствовано из древнегреческой мифологии</a:t>
            </a:r>
          </a:p>
        </p:txBody>
      </p:sp>
      <p:sp>
        <p:nvSpPr>
          <p:cNvPr id="28675" name="Rectangle 2"/>
          <p:cNvSpPr>
            <a:spLocks noGrp="1" noChangeArrowheads="1"/>
          </p:cNvSpPr>
          <p:nvPr>
            <p:ph idx="1"/>
          </p:nvPr>
        </p:nvSpPr>
        <p:spPr>
          <a:xfrm>
            <a:off x="179388" y="2493963"/>
            <a:ext cx="8280400" cy="4525962"/>
          </a:xfrm>
        </p:spPr>
        <p:txBody>
          <a:bodyPr lIns="90000" tIns="46800" rIns="90000" bIns="46800"/>
          <a:lstStyle/>
          <a:p>
            <a:pPr indent="-336550" algn="just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dirty="0" smtClean="0"/>
              <a:t>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 греческими мифами связаны такие выражения: </a:t>
            </a:r>
          </a:p>
          <a:p>
            <a:pPr indent="-336550" algn="just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Ахиллесова пята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(уязвимое место, слабая сторона)</a:t>
            </a:r>
          </a:p>
          <a:p>
            <a:pPr indent="-336550" algn="just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Авгиевы конюшни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(очень загрязнённое место, запущенность в чем-либо)  </a:t>
            </a:r>
          </a:p>
          <a:p>
            <a:pPr indent="-336550" algn="just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Гордиев узел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(необычное решение трудного вопроса)</a:t>
            </a:r>
          </a:p>
          <a:p>
            <a:pPr indent="-336550" algn="just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90500"/>
            <a:ext cx="8229600" cy="1312863"/>
          </a:xfrm>
        </p:spPr>
        <p:txBody>
          <a:bodyPr lIns="90000" tIns="46800" rIns="90000" bIns="46800"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Фразеологизмы 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– это средства выразительности нашего языка.</a:t>
            </a:r>
          </a:p>
        </p:txBody>
      </p:sp>
      <p:sp>
        <p:nvSpPr>
          <p:cNvPr id="29699" name="Rectangle 2"/>
          <p:cNvSpPr>
            <a:spLocks noGrp="1" noChangeArrowheads="1"/>
          </p:cNvSpPr>
          <p:nvPr>
            <p:ph idx="1"/>
          </p:nvPr>
        </p:nvSpPr>
        <p:spPr/>
        <p:txBody>
          <a:bodyPr lIns="90000" tIns="46800" rIns="90000" bIns="46800">
            <a:normAutofit lnSpcReduction="10000"/>
          </a:bodyPr>
          <a:lstStyle/>
          <a:p>
            <a:pPr indent="-336550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dirty="0" smtClean="0"/>
          </a:p>
          <a:p>
            <a:pPr indent="-336550" algn="just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dirty="0" smtClean="0"/>
              <a:t>     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основе образности фразеологизмов лежат различные приёмы, например: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гипербола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(преувеличение) –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живого места нет, пушкой не прошибёшь</a:t>
            </a:r>
          </a:p>
          <a:p>
            <a:pPr indent="-336550" algn="just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Литота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(преуменьшение) -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от горшка два вершка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вершок-старинная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мера длины=4,4 см),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тише воды, ниже травы</a:t>
            </a:r>
          </a:p>
          <a:p>
            <a:pPr indent="-336550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i="1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247650"/>
            <a:ext cx="9021763" cy="1312863"/>
          </a:xfrm>
        </p:spPr>
        <p:txBody>
          <a:bodyPr lIns="90000" tIns="46800" rIns="90000" bIns="46800"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Сфера употребления </a:t>
            </a:r>
            <a:b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фразеологизмов</a:t>
            </a:r>
          </a:p>
        </p:txBody>
      </p:sp>
      <p:sp>
        <p:nvSpPr>
          <p:cNvPr id="30723" name="Rectangle 2"/>
          <p:cNvSpPr>
            <a:spLocks noGrp="1" noChangeArrowheads="1"/>
          </p:cNvSpPr>
          <p:nvPr>
            <p:ph idx="1"/>
          </p:nvPr>
        </p:nvSpPr>
        <p:spPr/>
        <p:txBody>
          <a:bodyPr lIns="90000" tIns="46800" rIns="90000" bIns="46800"/>
          <a:lstStyle/>
          <a:p>
            <a:pPr indent="-336550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dirty="0" smtClean="0"/>
          </a:p>
          <a:p>
            <a:pPr indent="-336550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	Стили речи:</a:t>
            </a:r>
          </a:p>
          <a:p>
            <a:pPr indent="-336550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indent="-336550" eaLnBrk="1">
              <a:buFont typeface="Arial" charset="0"/>
              <a:buChar char="•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Художественный</a:t>
            </a:r>
          </a:p>
          <a:p>
            <a:pPr indent="-336550" eaLnBrk="1">
              <a:buFont typeface="Arial" charset="0"/>
              <a:buChar char="•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Публицистический</a:t>
            </a:r>
          </a:p>
          <a:p>
            <a:pPr indent="-336550" eaLnBrk="1">
              <a:buFont typeface="Arial" charset="0"/>
              <a:buChar char="•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Разговорный</a:t>
            </a:r>
          </a:p>
          <a:p>
            <a:pPr indent="-336550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dirty="0" smtClean="0"/>
          </a:p>
          <a:p>
            <a:pPr indent="-336550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90500"/>
            <a:ext cx="8229600" cy="1312863"/>
          </a:xfrm>
        </p:spPr>
        <p:txBody>
          <a:bodyPr lIns="90000" tIns="46800" rIns="90000" bIns="46800"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Речевые ошибки в употреблении фразеологизмов</a:t>
            </a:r>
          </a:p>
        </p:txBody>
      </p:sp>
      <p:sp>
        <p:nvSpPr>
          <p:cNvPr id="31747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 lIns="90000" tIns="46800" rIns="90000" bIns="46800"/>
          <a:lstStyle/>
          <a:p>
            <a:pPr marL="339725" indent="-336550" eaLnBrk="1"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ru-RU" dirty="0" smtClean="0"/>
          </a:p>
          <a:p>
            <a:pPr marL="339725" indent="-336550" eaLnBrk="1"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Искажение смысла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(на выпускном вечере мы спели свою лебединую песню)</a:t>
            </a:r>
          </a:p>
          <a:p>
            <a:pPr marL="339725" indent="-336550" eaLnBrk="1"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39725" indent="-336550" eaLnBrk="1"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Нарушение состава: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включение лишних или исключение необходимых слов. (главный гвоздь программы)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Речевые ошибки в употреблении фразеологизмов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9725" indent="-336550">
              <a:spcAft>
                <a:spcPts val="1425"/>
              </a:spcAft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Смешение двух фразеологизмов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(У них все было шито-крыто белыми нитками)</a:t>
            </a:r>
          </a:p>
          <a:p>
            <a:pPr marL="339725" indent="-336550">
              <a:spcAft>
                <a:spcPts val="1425"/>
              </a:spcAft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39725" indent="-336550">
              <a:spcAft>
                <a:spcPts val="1425"/>
              </a:spcAft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Искажение лексического состава, замена слова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(Не мудрствуя долго  (надо «…лукаво»)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230188" y="900113"/>
            <a:ext cx="8589962" cy="4987925"/>
          </a:xfrm>
        </p:spPr>
        <p:txBody>
          <a:bodyPr lIns="90000" tIns="46800" rIns="90000" bIns="46800">
            <a:normAutofit/>
          </a:bodyPr>
          <a:lstStyle/>
          <a:p>
            <a:pPr algn="l"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000" b="1" dirty="0" smtClean="0"/>
              <a:t>     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Цели:</a:t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1.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Обобщить и систематизировать знания  			по теме «Русская фразеология»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2.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Уметь находить фразеологизмы в 			тексте,  определять их значение и 			употреблять в своей речи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ChangeArrowheads="1"/>
          </p:cNvSpPr>
          <p:nvPr>
            <p:ph type="title"/>
          </p:nvPr>
        </p:nvSpPr>
        <p:spPr/>
        <p:txBody>
          <a:bodyPr lIns="90000" tIns="46800" rIns="90000" bIns="46800"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Домашнее задание</a:t>
            </a:r>
          </a:p>
        </p:txBody>
      </p:sp>
      <p:sp>
        <p:nvSpPr>
          <p:cNvPr id="33795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357313"/>
            <a:ext cx="8229600" cy="5143500"/>
          </a:xfrm>
        </p:spPr>
        <p:txBody>
          <a:bodyPr lIns="90000" tIns="46800" rIns="90000" bIns="46800"/>
          <a:lstStyle/>
          <a:p>
            <a:pPr marL="339725" indent="-336550" eaLnBrk="1"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dirty="0" smtClean="0"/>
              <a:t>  </a:t>
            </a:r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/>
              <a:t>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Написать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мини-сочинение по одному из фразеологизмов: </a:t>
            </a:r>
          </a:p>
          <a:p>
            <a:pPr marL="339725" indent="-336550" eaLnBrk="1">
              <a:buFont typeface="Arial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«Моя хата с краю»;</a:t>
            </a:r>
          </a:p>
          <a:p>
            <a:pPr marL="339725" indent="-336550" eaLnBrk="1">
              <a:buFont typeface="Arial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«Из мухи делать слона»;</a:t>
            </a:r>
          </a:p>
          <a:p>
            <a:pPr marL="339725" indent="-336550" eaLnBrk="1">
              <a:buFont typeface="Arial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«Капля в море» и др. по выбору, (объём 5-6 предложений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39725" indent="-336550" eaLnBrk="1"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>
          <a:xfrm>
            <a:off x="1079500" y="254000"/>
            <a:ext cx="7740650" cy="1312863"/>
          </a:xfrm>
        </p:spPr>
        <p:txBody>
          <a:bodyPr lIns="90000" tIns="46800" rIns="90000" bIns="46800"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000" i="1" dirty="0" smtClean="0"/>
              <a:t/>
            </a:r>
            <a:br>
              <a:rPr lang="ru-RU" sz="4000" i="1" dirty="0" smtClean="0"/>
            </a:b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Расставить ударение в словах 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idx="1"/>
          </p:nvPr>
        </p:nvSpPr>
        <p:spPr>
          <a:xfrm>
            <a:off x="446088" y="1628775"/>
            <a:ext cx="8229600" cy="4525963"/>
          </a:xfrm>
        </p:spPr>
        <p:txBody>
          <a:bodyPr lIns="90000" tIns="46800" rIns="90000" bIns="46800">
            <a:normAutofit fontScale="92500" lnSpcReduction="20000"/>
          </a:bodyPr>
          <a:lstStyle/>
          <a:p>
            <a:pPr marL="341313" indent="-336550" eaLnBrk="1">
              <a:buClrTx/>
              <a:buFontTx/>
              <a:buNone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ru-RU" sz="4000" dirty="0" smtClean="0"/>
              <a:t> 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Архаизм                    Черпать</a:t>
            </a:r>
          </a:p>
          <a:p>
            <a:pPr marL="341313" indent="-336550" eaLnBrk="1">
              <a:buClrTx/>
              <a:buFontTx/>
              <a:buNone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Монолог                    Гипербола</a:t>
            </a:r>
          </a:p>
          <a:p>
            <a:pPr marL="341313" indent="-336550" eaLnBrk="1">
              <a:buClrTx/>
              <a:buFontTx/>
              <a:buNone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Житие                        Литота</a:t>
            </a:r>
          </a:p>
          <a:p>
            <a:pPr marL="341313" indent="-336550" eaLnBrk="1">
              <a:buClrTx/>
              <a:buFontTx/>
              <a:buNone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Досуг                         Красивее </a:t>
            </a:r>
          </a:p>
          <a:p>
            <a:pPr marL="341313" indent="-336550" eaLnBrk="1">
              <a:buClrTx/>
              <a:buFontTx/>
              <a:buNone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marL="341313" indent="-336550" eaLnBrk="1">
              <a:buClrTx/>
              <a:buFontTx/>
              <a:buNone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ru-RU" sz="4800" i="1" dirty="0" smtClean="0">
                <a:latin typeface="Times New Roman" pitchFamily="18" charset="0"/>
                <a:cs typeface="Times New Roman" pitchFamily="18" charset="0"/>
              </a:rPr>
              <a:t>Объяснить значение слов (архаизм, гипербола, литота )</a:t>
            </a:r>
          </a:p>
          <a:p>
            <a:pPr marL="341313" indent="-336550" eaLnBrk="1">
              <a:buClrTx/>
              <a:buFontTx/>
              <a:buNone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ru-RU" sz="4800" i="1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/>
          </p:nvPr>
        </p:nvSpPr>
        <p:spPr>
          <a:xfrm>
            <a:off x="590550" y="487363"/>
            <a:ext cx="8050213" cy="1312862"/>
          </a:xfrm>
        </p:spPr>
        <p:txBody>
          <a:bodyPr lIns="90000" tIns="46800" rIns="90000" bIns="46800"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В каких  рядах все слова обладают экспрессивностью?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idx="1"/>
          </p:nvPr>
        </p:nvSpPr>
        <p:spPr>
          <a:xfrm>
            <a:off x="539750" y="1979613"/>
            <a:ext cx="8243888" cy="4525962"/>
          </a:xfrm>
        </p:spPr>
        <p:txBody>
          <a:bodyPr lIns="90000" tIns="46800" rIns="90000" bIns="46800"/>
          <a:lstStyle/>
          <a:p>
            <a:pPr indent="-336550" eaLnBrk="1">
              <a:lnSpc>
                <a:spcPct val="90000"/>
              </a:lnSpc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1) лодырь, тихоня, злюка, вредничать  </a:t>
            </a:r>
          </a:p>
          <a:p>
            <a:pPr indent="-336550" eaLnBrk="1">
              <a:lnSpc>
                <a:spcPct val="90000"/>
              </a:lnSpc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2) лист, говорить, глупец, опасный</a:t>
            </a:r>
          </a:p>
          <a:p>
            <a:pPr indent="-336550" eaLnBrk="1">
              <a:lnSpc>
                <a:spcPct val="90000"/>
              </a:lnSpc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3) ехать, внимать, рассказать, выразиться</a:t>
            </a:r>
          </a:p>
          <a:p>
            <a:pPr indent="-336550" eaLnBrk="1">
              <a:lnSpc>
                <a:spcPct val="90000"/>
              </a:lnSpc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4) домик, домишко, реченька, голосище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-420688"/>
            <a:ext cx="8229600" cy="2532063"/>
          </a:xfrm>
        </p:spPr>
        <p:txBody>
          <a:bodyPr lIns="90000" tIns="46800" rIns="90000" bIns="46800"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000" b="1" i="1" dirty="0" smtClean="0"/>
              <a:t/>
            </a:r>
            <a:br>
              <a:rPr lang="ru-RU" sz="4000" b="1" i="1" dirty="0" smtClean="0"/>
            </a:b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Какое лингвистическое явление иллюстрируют слова каждого ряда?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idx="1"/>
          </p:nvPr>
        </p:nvSpPr>
        <p:spPr>
          <a:xfrm>
            <a:off x="323850" y="1989138"/>
            <a:ext cx="8229600" cy="4525962"/>
          </a:xfrm>
        </p:spPr>
        <p:txBody>
          <a:bodyPr lIns="90000" tIns="46800" rIns="90000" bIns="46800"/>
          <a:lstStyle/>
          <a:p>
            <a:pPr lvl="1" indent="-279400" eaLnBrk="1">
              <a:spcBef>
                <a:spcPts val="800"/>
              </a:spcBef>
              <a:buClrTx/>
              <a:buFontTx/>
              <a:buNone/>
              <a:tabLst>
                <a:tab pos="742950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</a:tabLst>
            </a:pPr>
            <a:endParaRPr lang="ru-RU" sz="3200" dirty="0" smtClean="0"/>
          </a:p>
          <a:p>
            <a:pPr lvl="1" indent="-279400" eaLnBrk="1">
              <a:spcBef>
                <a:spcPts val="800"/>
              </a:spcBef>
              <a:buClrTx/>
              <a:buFontTx/>
              <a:buNone/>
              <a:tabLst>
                <a:tab pos="742950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</a:tabLst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1. Возражать – протестовать</a:t>
            </a:r>
          </a:p>
          <a:p>
            <a:pPr lvl="1" indent="-279400" eaLnBrk="1">
              <a:spcBef>
                <a:spcPts val="800"/>
              </a:spcBef>
              <a:buClrTx/>
              <a:buFontTx/>
              <a:buNone/>
              <a:tabLst>
                <a:tab pos="742950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</a:tabLst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2. Смелый – трусливый</a:t>
            </a:r>
          </a:p>
          <a:p>
            <a:pPr lvl="1" indent="-279400" eaLnBrk="1">
              <a:spcBef>
                <a:spcPts val="800"/>
              </a:spcBef>
              <a:buClrTx/>
              <a:buFontTx/>
              <a:buNone/>
              <a:tabLst>
                <a:tab pos="742950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</a:tabLst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3. Мой руки – мой портфель</a:t>
            </a:r>
          </a:p>
          <a:p>
            <a:pPr lvl="1" indent="-279400" eaLnBrk="1">
              <a:spcBef>
                <a:spcPts val="800"/>
              </a:spcBef>
              <a:buClrTx/>
              <a:buFontTx/>
              <a:buNone/>
              <a:tabLst>
                <a:tab pos="742950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</a:tabLst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Комфортный – комфортабельный </a:t>
            </a:r>
          </a:p>
          <a:p>
            <a:pPr marL="341313" indent="-336550" eaLnBrk="1">
              <a:buClrTx/>
              <a:buFontTx/>
              <a:buNone/>
              <a:tabLst>
                <a:tab pos="742950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</a:tabLst>
            </a:pPr>
            <a:endParaRPr lang="ru-RU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290513"/>
            <a:ext cx="8229600" cy="2202383"/>
          </a:xfrm>
        </p:spPr>
        <p:txBody>
          <a:bodyPr lIns="90000" tIns="46800" rIns="90000" bIns="46800">
            <a:noAutofit/>
          </a:bodyPr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В каком ряду сочетаний слов все прилагательные употреблены в переносном значении? Объяснить правописание  -</a:t>
            </a:r>
            <a:r>
              <a:rPr lang="ru-RU" sz="3000" b="1" i="1" dirty="0" err="1" smtClean="0">
                <a:latin typeface="Times New Roman" pitchFamily="18" charset="0"/>
                <a:cs typeface="Times New Roman" pitchFamily="18" charset="0"/>
              </a:rPr>
              <a:t>нн</a:t>
            </a: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-  в словах каменный, туманный, потерянный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idx="1"/>
          </p:nvPr>
        </p:nvSpPr>
        <p:spPr>
          <a:xfrm>
            <a:off x="0" y="2420888"/>
            <a:ext cx="8913813" cy="3617912"/>
          </a:xfrm>
        </p:spPr>
        <p:txBody>
          <a:bodyPr lIns="90000" tIns="46800" rIns="90000" bIns="46800">
            <a:noAutofit/>
          </a:bodyPr>
          <a:lstStyle/>
          <a:p>
            <a:pPr lvl="1" indent="-279400" eaLnBrk="1">
              <a:buClrTx/>
              <a:buFontTx/>
              <a:buNone/>
              <a:tabLst>
                <a:tab pos="742950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</a:tabLst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1) лисья хитрость, железная воля, каменный дом</a:t>
            </a:r>
          </a:p>
          <a:p>
            <a:pPr indent="-336550" eaLnBrk="1">
              <a:spcBef>
                <a:spcPts val="700"/>
              </a:spcBef>
              <a:buClrTx/>
              <a:buFontTx/>
              <a:buNone/>
              <a:tabLst>
                <a:tab pos="742950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</a:tabLst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     2) холодный ум, хрустальная ваза, глубокий анализ</a:t>
            </a:r>
          </a:p>
          <a:p>
            <a:pPr indent="-336550" eaLnBrk="1">
              <a:spcBef>
                <a:spcPts val="700"/>
              </a:spcBef>
              <a:buClrTx/>
              <a:buFontTx/>
              <a:buNone/>
              <a:tabLst>
                <a:tab pos="742950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</a:tabLst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     3) золотое сердце, тёплый приём, чистая посуда</a:t>
            </a:r>
          </a:p>
          <a:p>
            <a:pPr indent="-336550" eaLnBrk="1">
              <a:spcBef>
                <a:spcPts val="700"/>
              </a:spcBef>
              <a:buClrTx/>
              <a:buFontTx/>
              <a:buNone/>
              <a:tabLst>
                <a:tab pos="742950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</a:tabLst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     4) потерянный взгляд, туманный намёк, дырявая 			память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417513"/>
            <a:ext cx="8229600" cy="1922462"/>
          </a:xfrm>
        </p:spPr>
        <p:txBody>
          <a:bodyPr lIns="90000" tIns="46800" rIns="90000" bIns="46800"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Какой фразеологический оборот имеет значение «безобидный, кроткий»?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idx="1"/>
          </p:nvPr>
        </p:nvSpPr>
        <p:spPr>
          <a:xfrm>
            <a:off x="900113" y="2673350"/>
            <a:ext cx="8229600" cy="4525963"/>
          </a:xfrm>
        </p:spPr>
        <p:txBody>
          <a:bodyPr lIns="90000" tIns="46800" rIns="90000" bIns="46800">
            <a:normAutofit/>
          </a:bodyPr>
          <a:lstStyle/>
          <a:p>
            <a:pPr marL="339725" indent="-336550" eaLnBrk="1"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1) волк в овечьей шкуре</a:t>
            </a:r>
          </a:p>
          <a:p>
            <a:pPr marL="339725" indent="-336550" eaLnBrk="1"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2) тише воды и ниже травы</a:t>
            </a:r>
          </a:p>
          <a:p>
            <a:pPr marL="339725" indent="-336550" eaLnBrk="1"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3) вольная птица</a:t>
            </a:r>
          </a:p>
          <a:p>
            <a:pPr marL="339725" indent="-336550" eaLnBrk="1"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4) заячья душа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01625"/>
            <a:ext cx="8229600" cy="1922463"/>
          </a:xfrm>
        </p:spPr>
        <p:txBody>
          <a:bodyPr lIns="90000" tIns="46800" rIns="90000" bIns="46800"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В каком предложении нет фразеологического оборота?</a:t>
            </a:r>
            <a:b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40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idx="1"/>
          </p:nvPr>
        </p:nvSpPr>
        <p:spPr>
          <a:xfrm>
            <a:off x="506413" y="1770063"/>
            <a:ext cx="8229600" cy="4525962"/>
          </a:xfrm>
        </p:spPr>
        <p:txBody>
          <a:bodyPr lIns="90000" tIns="46800" rIns="90000" bIns="46800">
            <a:normAutofit/>
          </a:bodyPr>
          <a:lstStyle/>
          <a:p>
            <a:pPr indent="-336550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1. Сам я стараюсь с ними держаться на дружеской ноге.</a:t>
            </a:r>
          </a:p>
          <a:p>
            <a:pPr indent="-336550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2. Он объявил им, что ноги его не будет в этом доме.</a:t>
            </a:r>
          </a:p>
          <a:p>
            <a:pPr indent="-336550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3. Девочка сидела на диване, поджав ноги.</a:t>
            </a:r>
          </a:p>
          <a:p>
            <a:pPr indent="-336550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4. Можно было подумать, что ещё нога не ступала в этих диких местах.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168</TotalTime>
  <Words>2057</Words>
  <Application>Microsoft Office PowerPoint</Application>
  <PresentationFormat>Экран (4:3)</PresentationFormat>
  <Paragraphs>195</Paragraphs>
  <Slides>30</Slides>
  <Notes>30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Солнцестояние</vt:lpstr>
      <vt:lpstr>Фразеология исследует наиболее живой, подвижный и разнообразный отряд языковых явлений                             В.В. Виноградов</vt:lpstr>
      <vt:lpstr>    Тема:   «Этот удивительный мир  фразеологизмов» </vt:lpstr>
      <vt:lpstr>      Цели:    1. Обобщить и систематизировать знания     по теме «Русская фразеология»    2. Уметь находить фразеологизмы в    тексте,  определять их значение и    употреблять в своей речи</vt:lpstr>
      <vt:lpstr> Расставить ударение в словах </vt:lpstr>
      <vt:lpstr>В каких  рядах все слова обладают экспрессивностью?</vt:lpstr>
      <vt:lpstr> Какое лингвистическое явление иллюстрируют слова каждого ряда?</vt:lpstr>
      <vt:lpstr>В каком ряду сочетаний слов все прилагательные употреблены в переносном значении? Объяснить правописание  -нн-  в словах каменный, туманный, потерянный</vt:lpstr>
      <vt:lpstr>Какой фразеологический оборот имеет значение «безобидный, кроткий»?</vt:lpstr>
      <vt:lpstr>В каком предложении нет фразеологического оборота? </vt:lpstr>
      <vt:lpstr>В каком ряду не все фразеологические обороты являются синонимами?</vt:lpstr>
      <vt:lpstr>Какая пара фразеологизмов не является антонимами?</vt:lpstr>
      <vt:lpstr>Определить тип подчинительной связи в словосочетании </vt:lpstr>
      <vt:lpstr>Какое слово пропущено в словообразовательной цепочке?</vt:lpstr>
      <vt:lpstr>В каком варианте ответа правильно указаны все цифры, на месте которых в предложении должны стоять запятые?</vt:lpstr>
      <vt:lpstr>Фразеология исследует наиболее живой, подвижный и разнообразный отряд языковых явлений                             В.В. Виноградов</vt:lpstr>
      <vt:lpstr> Фразеологизмы – это устойчивые несвободные сочетания слов. </vt:lpstr>
      <vt:lpstr>Признаки фразеологизмов:</vt:lpstr>
      <vt:lpstr>Лексическое значение фразеологизма близко лексическому значению одного слова</vt:lpstr>
      <vt:lpstr>Фразеологизмы могут иметь синонимы, антонимы, омонимы</vt:lpstr>
      <vt:lpstr>Стилистическая окраска фразеологизмов может быть:</vt:lpstr>
      <vt:lpstr>Происхождение фразеологизмов</vt:lpstr>
      <vt:lpstr>Немало фразеологизмов возникло на базе пословиц, поговорок, устойчивых сочетаний из русского фольклора</vt:lpstr>
      <vt:lpstr>Выражения из книжного языка</vt:lpstr>
      <vt:lpstr>Заимствованные из старославянского языка  </vt:lpstr>
      <vt:lpstr>Значительное число фразеологизмов заимствовано из древнегреческой мифологии</vt:lpstr>
      <vt:lpstr>Фразеологизмы – это средства выразительности нашего языка.</vt:lpstr>
      <vt:lpstr>Сфера употребления  фразеологизмов</vt:lpstr>
      <vt:lpstr>Речевые ошибки в употреблении фразеологизмов</vt:lpstr>
      <vt:lpstr>Речевые ошибки в употреблении фразеологизмов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Фразеология исследует наиболее живой, подвижный и разнообразный отряд языковых явлений                                   В.В. Виноградов</dc:title>
  <dc:creator>Наташа</dc:creator>
  <cp:lastModifiedBy>Наташа</cp:lastModifiedBy>
  <cp:revision>20</cp:revision>
  <dcterms:created xsi:type="dcterms:W3CDTF">2014-10-24T16:37:19Z</dcterms:created>
  <dcterms:modified xsi:type="dcterms:W3CDTF">2014-10-24T19:37:10Z</dcterms:modified>
</cp:coreProperties>
</file>