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714" autoAdjust="0"/>
  </p:normalViewPr>
  <p:slideViewPr>
    <p:cSldViewPr>
      <p:cViewPr varScale="1">
        <p:scale>
          <a:sx n="83" d="100"/>
          <a:sy n="83" d="100"/>
        </p:scale>
        <p:origin x="-141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42D5E-4D65-4A4C-A7EC-6330AEB287A2}" type="datetimeFigureOut">
              <a:rPr lang="ru-RU" smtClean="0"/>
              <a:t>06.04.2016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4A8CA7-AEDD-4028-A726-AB7F69F302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387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xfrm>
            <a:off x="684199" y="4787128"/>
            <a:ext cx="5489605" cy="399644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indent="450000" algn="just"/>
            <a:endParaRPr lang="ru-RU" altLang="ru-RU" sz="14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4731" indent="-286067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5864" indent="-228534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4529" indent="-228534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63194" indent="-228534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23458" indent="-2285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83721" indent="-2285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43984" indent="-2285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904247" indent="-2285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fld id="{1E9C8074-3756-4508-BE67-21B39BC0CA06}" type="slidenum">
              <a:rPr lang="id-ID" altLang="ru-RU"/>
              <a:pPr/>
              <a:t>1</a:t>
            </a:fld>
            <a:endParaRPr lang="id-ID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8416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135"/>
          <p:cNvSpPr/>
          <p:nvPr/>
        </p:nvSpPr>
        <p:spPr>
          <a:xfrm rot="16200000">
            <a:off x="5199427" y="1899389"/>
            <a:ext cx="5162900" cy="2520280"/>
          </a:xfrm>
          <a:prstGeom prst="rect">
            <a:avLst/>
          </a:prstGeom>
          <a:gradFill flip="none" rotWithShape="1">
            <a:gsLst>
              <a:gs pos="0">
                <a:srgbClr val="D4DBE4">
                  <a:alpha val="95686"/>
                </a:srgbClr>
              </a:gs>
              <a:gs pos="100000">
                <a:srgbClr val="E7E6E6">
                  <a:alpha val="60000"/>
                  <a:lumMod val="0"/>
                  <a:lumOff val="100000"/>
                </a:srgbClr>
              </a:gs>
            </a:gsLst>
            <a:lin ang="0" scaled="1"/>
            <a:tileRect/>
          </a:gradFill>
          <a:ln w="3175" cap="flat" cmpd="sng" algn="ctr">
            <a:solidFill>
              <a:schemeClr val="tx1"/>
            </a:solidFill>
            <a:prstDash val="dash"/>
            <a:miter lim="800000"/>
          </a:ln>
          <a:effectLst/>
        </p:spPr>
        <p:txBody>
          <a:bodyPr anchor="ctr"/>
          <a:lstStyle/>
          <a:p>
            <a:pPr algn="ctr" latinLnBrk="0">
              <a:defRPr/>
            </a:pPr>
            <a:endParaRPr lang="id-ID" sz="1350" kern="0" dirty="0">
              <a:solidFill>
                <a:prstClr val="white"/>
              </a:solidFill>
            </a:endParaRPr>
          </a:p>
        </p:txBody>
      </p:sp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48497" y="89443"/>
            <a:ext cx="91440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ru-RU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Единый </a:t>
            </a:r>
            <a:r>
              <a:rPr lang="ru-RU" sz="2000" b="1" dirty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день профилактики 29 апреля 2016 года</a:t>
            </a:r>
          </a:p>
          <a:p>
            <a:pPr algn="ctr">
              <a:lnSpc>
                <a:spcPct val="95000"/>
              </a:lnSpc>
              <a:defRPr/>
            </a:pPr>
            <a:endParaRPr lang="ru-RU" sz="2000" b="1" dirty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271" name="Прямоугольник 6"/>
          <p:cNvSpPr>
            <a:spLocks noChangeArrowheads="1"/>
          </p:cNvSpPr>
          <p:nvPr/>
        </p:nvSpPr>
        <p:spPr bwMode="auto">
          <a:xfrm>
            <a:off x="-591261" y="560099"/>
            <a:ext cx="369963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13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Областной уровень</a:t>
            </a:r>
            <a:endParaRPr lang="ru-RU" altLang="ru-RU" sz="13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272" name="Прямоугольник 64524"/>
          <p:cNvSpPr>
            <a:spLocks noChangeArrowheads="1"/>
          </p:cNvSpPr>
          <p:nvPr/>
        </p:nvSpPr>
        <p:spPr bwMode="auto">
          <a:xfrm>
            <a:off x="-352805" y="1821259"/>
            <a:ext cx="3838575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sz="13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Муниципальный уровень</a:t>
            </a:r>
            <a:endParaRPr lang="ru-RU" altLang="ru-RU" sz="13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>
            <a:off x="78768" y="1803978"/>
            <a:ext cx="5337175" cy="0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>
            <a:off x="85488" y="3068960"/>
            <a:ext cx="5283200" cy="0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85488" y="5990216"/>
            <a:ext cx="5442296" cy="7231"/>
          </a:xfrm>
          <a:prstGeom prst="line">
            <a:avLst/>
          </a:prstGeom>
          <a:ln w="1905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99" name="Прямоугольник 64524"/>
          <p:cNvSpPr>
            <a:spLocks noChangeArrowheads="1"/>
          </p:cNvSpPr>
          <p:nvPr/>
        </p:nvSpPr>
        <p:spPr bwMode="auto">
          <a:xfrm>
            <a:off x="276567" y="3159528"/>
            <a:ext cx="407566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altLang="ru-RU" sz="13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Уровень образовательной организации</a:t>
            </a:r>
            <a:endParaRPr lang="ru-RU" altLang="ru-RU" sz="13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9" name="Rectangle 13"/>
          <p:cNvSpPr>
            <a:spLocks noChangeArrowheads="1"/>
          </p:cNvSpPr>
          <p:nvPr/>
        </p:nvSpPr>
        <p:spPr bwMode="invGray">
          <a:xfrm>
            <a:off x="-1" y="-27384"/>
            <a:ext cx="9144000" cy="103482"/>
          </a:xfrm>
          <a:prstGeom prst="rect">
            <a:avLst/>
          </a:prstGeom>
          <a:solidFill>
            <a:srgbClr val="8EC0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buClr>
                <a:schemeClr val="accent1"/>
              </a:buClr>
              <a:buSzPct val="70000"/>
              <a:buFont typeface="Wingdings 2" pitchFamily="18" charset="2"/>
              <a:buChar char=""/>
              <a:defRPr sz="3200">
                <a:solidFill>
                  <a:schemeClr val="tx1"/>
                </a:solidFill>
                <a:latin typeface="Rockwell" pitchFamily="18" charset="0"/>
              </a:defRPr>
            </a:lvl1pPr>
            <a:lvl2pPr marL="742950" indent="-285750">
              <a:spcBef>
                <a:spcPts val="400"/>
              </a:spcBef>
              <a:buClr>
                <a:schemeClr val="accent2"/>
              </a:buClr>
              <a:buSzPct val="90000"/>
              <a:buChar char="•"/>
              <a:defRPr sz="2600"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spcBef>
                <a:spcPts val="400"/>
              </a:spcBef>
              <a:buClr>
                <a:srgbClr val="B58B80"/>
              </a:buClr>
              <a:buSzPct val="100000"/>
              <a:buFont typeface="Wingdings 2" pitchFamily="18" charset="2"/>
              <a:buChar char=""/>
              <a:defRPr sz="2300"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spcBef>
                <a:spcPts val="400"/>
              </a:spcBef>
              <a:buClr>
                <a:srgbClr val="B58B80"/>
              </a:buClr>
              <a:buSzPct val="100000"/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spcBef>
                <a:spcPts val="400"/>
              </a:spcBef>
              <a:buClr>
                <a:srgbClr val="B58B80"/>
              </a:buClr>
              <a:buSzPct val="100000"/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B58B80"/>
              </a:buClr>
              <a:buSzPct val="100000"/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B58B80"/>
              </a:buClr>
              <a:buSzPct val="100000"/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B58B80"/>
              </a:buClr>
              <a:buSzPct val="100000"/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B58B80"/>
              </a:buClr>
              <a:buSzPct val="100000"/>
              <a:buFont typeface="Wingdings 2" pitchFamily="18" charset="2"/>
              <a:buChar char=""/>
              <a:defRPr sz="1900"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fontAlgn="base" latinLnBrk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ru-RU" altLang="ru-RU" sz="1800" dirty="0" smtClean="0">
              <a:solidFill>
                <a:srgbClr val="104A8A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10736" y="5980355"/>
            <a:ext cx="52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Анонсирование </a:t>
            </a:r>
            <a:r>
              <a:rPr lang="ru-RU" sz="1400" dirty="0"/>
              <a:t>Единого дня профилактики </a:t>
            </a:r>
          </a:p>
        </p:txBody>
      </p:sp>
      <p:pic>
        <p:nvPicPr>
          <p:cNvPr id="67" name="Picture 2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rgbClr val="4472C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2" t="5893" r="11107" b="24444"/>
          <a:stretch/>
        </p:blipFill>
        <p:spPr bwMode="auto">
          <a:xfrm>
            <a:off x="2681579" y="6562600"/>
            <a:ext cx="279066" cy="267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691680" y="6244016"/>
            <a:ext cx="6076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Обеспечение информационного сопровождения Единого дня профилактики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72679" y="6496826"/>
            <a:ext cx="44343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Подведение итогов Единого дня профилактики</a:t>
            </a:r>
          </a:p>
        </p:txBody>
      </p:sp>
      <p:pic>
        <p:nvPicPr>
          <p:cNvPr id="70" name="Picture 2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rgbClr val="4472C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2" t="5893" r="11107" b="24444"/>
          <a:stretch/>
        </p:blipFill>
        <p:spPr bwMode="auto">
          <a:xfrm>
            <a:off x="713103" y="6016977"/>
            <a:ext cx="279066" cy="267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srgbClr val="4472C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2" t="5893" r="11107" b="24444"/>
          <a:stretch/>
        </p:blipFill>
        <p:spPr bwMode="auto">
          <a:xfrm>
            <a:off x="1389343" y="6244016"/>
            <a:ext cx="279066" cy="267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995936" y="852487"/>
            <a:ext cx="39129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480783" y="852487"/>
            <a:ext cx="54716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«Горячая линия»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вопросам оказания психологической и педагогической помощи детям для родителей и педагогов 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03998" y="1239521"/>
            <a:ext cx="544843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Областное родительское собрание в режиме видеоконференцсвязи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16052" y="1520665"/>
            <a:ext cx="54363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Тематический флэшмоб «Шоплифтинг - ловушка для глупцов»</a:t>
            </a:r>
          </a:p>
        </p:txBody>
      </p:sp>
      <p:pic>
        <p:nvPicPr>
          <p:cNvPr id="76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92572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9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27" y="1346697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12604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02" y="2210686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02" y="2626638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469368" y="2166995"/>
            <a:ext cx="54347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Круглые столы, родительские собрания по вопросам правового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просвещения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80783" y="2528639"/>
            <a:ext cx="5411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Встречи специалистов системы профилактики, инспекторов по охране детства с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родительской общественностью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02385" y="3454936"/>
            <a:ext cx="53755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Проведение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мероприятий по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правовому воспитанию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детей в интерактивных формах</a:t>
            </a:r>
          </a:p>
          <a:p>
            <a:pPr algn="just"/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1-4 класс</a:t>
            </a: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викторины, ролевые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игры,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квесты, просмотр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обсуждение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мультфильмов и др.;</a:t>
            </a:r>
          </a:p>
          <a:p>
            <a:pPr algn="just"/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5-8 класс: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правовые и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театрализованные игры, сюжетные опросы, ситуативные беседы, просмотр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обсуждение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документальных и короткометражных художественных фильмов и др.;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ru-RU" sz="1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9-11 </a:t>
            </a:r>
            <a:r>
              <a:rPr lang="ru-RU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класс: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флэшмобы, диспуты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тренинги, часы общения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правовые и психологические игры и др.</a:t>
            </a:r>
            <a:endParaRPr lang="ru-RU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02385" y="4934635"/>
            <a:ext cx="53755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Демонстрация во время перемен </a:t>
            </a:r>
            <a:r>
              <a:rPr lang="ru-RU" sz="1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информационных материалов </a:t>
            </a:r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 вопросам правового воспитания обучающихся 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10863" y="5370912"/>
            <a:ext cx="53755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Социально-значимые мероприятия совместно с родителями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52140" y="5685268"/>
            <a:ext cx="53755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«Родительский патруль»</a:t>
            </a:r>
          </a:p>
        </p:txBody>
      </p:sp>
      <p:pic>
        <p:nvPicPr>
          <p:cNvPr id="94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05" y="3586456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5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410" y="5055268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70" y="5460419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" name="Рисунок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rgbClr val="5B9BD5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749" y="5740979"/>
            <a:ext cx="251636" cy="158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Прямоугольник 10"/>
          <p:cNvSpPr>
            <a:spLocks noChangeArrowheads="1"/>
          </p:cNvSpPr>
          <p:nvPr/>
        </p:nvSpPr>
        <p:spPr bwMode="auto">
          <a:xfrm>
            <a:off x="6605973" y="997445"/>
            <a:ext cx="2430524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1300" b="1" dirty="0" smtClean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Обучающиеся общеобразовательных учреждений</a:t>
            </a:r>
            <a:endParaRPr lang="ru-RU" altLang="ru-RU" sz="1300" b="1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9" name="Прямоугольник 10"/>
          <p:cNvSpPr>
            <a:spLocks noChangeArrowheads="1"/>
          </p:cNvSpPr>
          <p:nvPr/>
        </p:nvSpPr>
        <p:spPr bwMode="auto">
          <a:xfrm>
            <a:off x="6605973" y="3419656"/>
            <a:ext cx="243052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13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Педагогические работники</a:t>
            </a:r>
          </a:p>
        </p:txBody>
      </p:sp>
      <p:sp>
        <p:nvSpPr>
          <p:cNvPr id="100" name="Прямоугольник 10"/>
          <p:cNvSpPr>
            <a:spLocks noChangeArrowheads="1"/>
          </p:cNvSpPr>
          <p:nvPr/>
        </p:nvSpPr>
        <p:spPr bwMode="auto">
          <a:xfrm>
            <a:off x="6652173" y="4439108"/>
            <a:ext cx="2384324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13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Жители сельских и городских муниципальных образований</a:t>
            </a:r>
          </a:p>
        </p:txBody>
      </p:sp>
      <p:sp>
        <p:nvSpPr>
          <p:cNvPr id="103" name="Равнобедренный треугольник 102"/>
          <p:cNvSpPr/>
          <p:nvPr/>
        </p:nvSpPr>
        <p:spPr>
          <a:xfrm rot="5400000">
            <a:off x="3776017" y="3021127"/>
            <a:ext cx="4664457" cy="391090"/>
          </a:xfrm>
          <a:prstGeom prst="triangle">
            <a:avLst/>
          </a:prstGeom>
          <a:solidFill>
            <a:srgbClr val="4472C4">
              <a:lumMod val="20000"/>
              <a:lumOff val="80000"/>
            </a:srgb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6" name="Прямоугольник 10"/>
          <p:cNvSpPr>
            <a:spLocks noChangeArrowheads="1"/>
          </p:cNvSpPr>
          <p:nvPr/>
        </p:nvSpPr>
        <p:spPr bwMode="auto">
          <a:xfrm>
            <a:off x="6610493" y="2236251"/>
            <a:ext cx="243052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13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Родители (законные представители)</a:t>
            </a:r>
          </a:p>
        </p:txBody>
      </p:sp>
    </p:spTree>
    <p:extLst>
      <p:ext uri="{BB962C8B-B14F-4D97-AF65-F5344CB8AC3E}">
        <p14:creationId xmlns:p14="http://schemas.microsoft.com/office/powerpoint/2010/main" val="177278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188</Words>
  <Application>Microsoft Office PowerPoint</Application>
  <PresentationFormat>Экран (4:3)</PresentationFormat>
  <Paragraphs>24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Пыжова Мария Александровна</dc:creator>
  <cp:lastModifiedBy>User</cp:lastModifiedBy>
  <cp:revision>35</cp:revision>
  <cp:lastPrinted>2016-04-06T13:51:07Z</cp:lastPrinted>
  <dcterms:created xsi:type="dcterms:W3CDTF">2016-02-19T03:34:20Z</dcterms:created>
  <dcterms:modified xsi:type="dcterms:W3CDTF">2016-04-06T14:11:46Z</dcterms:modified>
</cp:coreProperties>
</file>