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56" r:id="rId3"/>
    <p:sldId id="268" r:id="rId4"/>
    <p:sldId id="258" r:id="rId5"/>
    <p:sldId id="257" r:id="rId6"/>
    <p:sldId id="273" r:id="rId7"/>
    <p:sldId id="269" r:id="rId8"/>
    <p:sldId id="274" r:id="rId9"/>
    <p:sldId id="284" r:id="rId10"/>
    <p:sldId id="282" r:id="rId11"/>
    <p:sldId id="276" r:id="rId12"/>
    <p:sldId id="277" r:id="rId13"/>
    <p:sldId id="270" r:id="rId14"/>
    <p:sldId id="271" r:id="rId15"/>
    <p:sldId id="281" r:id="rId16"/>
    <p:sldId id="283" r:id="rId17"/>
    <p:sldId id="279" r:id="rId18"/>
    <p:sldId id="272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BCC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B181-DC29-4937-88CA-C36855FAA34E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C24A6-83E0-42A3-AEA2-E55A349936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8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C24A6-83E0-42A3-AEA2-E55A349936A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4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C24A6-83E0-42A3-AEA2-E55A349936A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2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104840" y="365040"/>
            <a:ext cx="8053200" cy="4253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3368880" y="1825560"/>
            <a:ext cx="5452920" cy="435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104840" y="365040"/>
            <a:ext cx="8053200" cy="42534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 rot="18919200">
            <a:off x="-547560" y="792360"/>
            <a:ext cx="1846440" cy="76824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Рисунок 9"/>
          <p:cNvPicPr/>
          <p:nvPr/>
        </p:nvPicPr>
        <p:blipFill>
          <a:blip r:embed="rId14"/>
          <a:stretch/>
        </p:blipFill>
        <p:spPr>
          <a:xfrm>
            <a:off x="10190520" y="258840"/>
            <a:ext cx="1675440" cy="626400"/>
          </a:xfrm>
          <a:prstGeom prst="rect">
            <a:avLst/>
          </a:prstGeom>
          <a:ln w="12600">
            <a:noFill/>
          </a:ln>
        </p:spPr>
      </p:pic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45720" tIns="45000" rIns="45720" bIns="45000" anchor="b"/>
          <a:lstStyle/>
          <a:p>
            <a:pPr algn="ctr">
              <a:lnSpc>
                <a:spcPct val="100000"/>
              </a:lnSpc>
            </a:pPr>
            <a:r>
              <a:rPr lang="en-US" sz="6000" b="1" strike="noStrike">
                <a:solidFill>
                  <a:srgbClr val="333E48"/>
                </a:solidFill>
                <a:latin typeface="Arial"/>
                <a:ea typeface="Arial"/>
              </a:rPr>
              <a:t>Click to edit the title text formatТекст заголовка</a:t>
            </a:r>
            <a:endParaRPr/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45720" tIns="45000" rIns="45720" bIns="45000"/>
          <a:lstStyle/>
          <a:p>
            <a:pPr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Sixth Outline Level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Seventh Outline LevelУровень текста 1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2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3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4</a:t>
            </a:r>
            <a:endParaRPr/>
          </a:p>
          <a:p>
            <a:pPr algn="ctr"/>
            <a:r>
              <a:rPr lang="en-US" sz="2400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5</a:t>
            </a:r>
            <a:endParaRPr/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5892840" y="6172200"/>
            <a:ext cx="2844360" cy="36792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 algn="r">
              <a:lnSpc>
                <a:spcPct val="100000"/>
              </a:lnSpc>
            </a:pPr>
            <a:fld id="{271787F2-DCDA-4F09-A70B-F60D6D3A0951}" type="slidenum">
              <a:rPr lang="en-US" sz="1200" strike="noStrike">
                <a:solidFill>
                  <a:srgbClr val="000000"/>
                </a:solidFill>
                <a:latin typeface="Calibri"/>
                <a:ea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 rot="18919200">
            <a:off x="-547560" y="792360"/>
            <a:ext cx="1846440" cy="76824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" name="Рисунок 9"/>
          <p:cNvPicPr/>
          <p:nvPr/>
        </p:nvPicPr>
        <p:blipFill>
          <a:blip r:embed="rId14"/>
          <a:stretch/>
        </p:blipFill>
        <p:spPr>
          <a:xfrm>
            <a:off x="10190520" y="258840"/>
            <a:ext cx="1675440" cy="626400"/>
          </a:xfrm>
          <a:prstGeom prst="rect">
            <a:avLst/>
          </a:prstGeom>
          <a:ln w="12600">
            <a:noFill/>
          </a:ln>
        </p:spPr>
      </p:pic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en-US" sz="3200" b="1" strike="noStrike">
                <a:solidFill>
                  <a:srgbClr val="333E48"/>
                </a:solidFill>
                <a:latin typeface="Arial"/>
                <a:ea typeface="Arial"/>
              </a:rPr>
              <a:t>Click to edit the title text formatТекст заголовка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45720" tIns="45000" rIns="45720" bIns="45000"/>
          <a:lstStyle/>
          <a:p>
            <a:pPr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Sixth Outline Level</a:t>
            </a:r>
            <a:endParaRPr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Seventh Outline LevelУровень текста 1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2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3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4</a:t>
            </a:r>
            <a:endParaRPr/>
          </a:p>
          <a:p>
            <a:pPr lvl="4">
              <a:lnSpc>
                <a:spcPct val="100000"/>
              </a:lnSpc>
              <a:buFont typeface="Arial"/>
              <a:buChar char="•"/>
            </a:pPr>
            <a:r>
              <a:rPr lang="en-US" strike="noStrike">
                <a:solidFill>
                  <a:srgbClr val="333E48"/>
                </a:solidFill>
                <a:latin typeface="Arial"/>
                <a:ea typeface="Arial"/>
              </a:rPr>
              <a:t>Уровень текста 5</a:t>
            </a:r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sldNum"/>
          </p:nvPr>
        </p:nvSpPr>
        <p:spPr>
          <a:xfrm>
            <a:off x="11746440" y="6362640"/>
            <a:ext cx="343440" cy="357840"/>
          </a:xfrm>
          <a:prstGeom prst="rect">
            <a:avLst/>
          </a:prstGeom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311E6999-747A-48F2-A478-2DC07ACFC5E0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lUsxBiX1SwTTx4m0a4oZ-fz9L6VifdYl8GQA5pxvqok/edit?usp=sharin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3699888" y="2564904"/>
            <a:ext cx="8588800" cy="3682739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Центр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образования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
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цифрового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и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гуманитарного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40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профилей</a:t>
            </a:r>
            <a:r>
              <a:rPr lang="en-US" sz="4000" b="1" strike="noStrike" dirty="0">
                <a:solidFill>
                  <a:srgbClr val="FF0000"/>
                </a:solidFill>
                <a:latin typeface="Arial"/>
                <a:ea typeface="Arial"/>
              </a:rPr>
              <a:t> 
</a:t>
            </a:r>
            <a:r>
              <a:rPr lang="en-US" sz="7200" b="1" strike="noStrike" dirty="0">
                <a:latin typeface="Arial"/>
                <a:ea typeface="Arial"/>
              </a:rPr>
              <a:t>«</a:t>
            </a:r>
            <a:r>
              <a:rPr lang="en-US" sz="7200" b="1" strike="noStrike" dirty="0" err="1">
                <a:latin typeface="Arial"/>
                <a:ea typeface="Arial"/>
              </a:rPr>
              <a:t>Точка</a:t>
            </a:r>
            <a:r>
              <a:rPr lang="en-US" sz="7200" b="1" strike="noStrike" dirty="0">
                <a:latin typeface="Arial"/>
                <a:ea typeface="Arial"/>
              </a:rPr>
              <a:t> </a:t>
            </a:r>
            <a:r>
              <a:rPr lang="en-US" sz="7200" b="1" strike="noStrike" dirty="0" err="1">
                <a:latin typeface="Arial"/>
                <a:ea typeface="Arial"/>
              </a:rPr>
              <a:t>роста</a:t>
            </a:r>
            <a:r>
              <a:rPr lang="en-US" sz="7200" b="1" strike="noStrike" dirty="0">
                <a:latin typeface="Arial"/>
                <a:ea typeface="Arial"/>
              </a:rPr>
              <a:t>» </a:t>
            </a:r>
            <a:endParaRPr lang="ru-RU" sz="7200" b="1" strike="noStrike" dirty="0"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latin typeface="Arial"/>
              <a:ea typeface="Arial"/>
            </a:endParaRPr>
          </a:p>
        </p:txBody>
      </p:sp>
      <p:pic>
        <p:nvPicPr>
          <p:cNvPr id="79" name="Рисунок 3"/>
          <p:cNvPicPr/>
          <p:nvPr/>
        </p:nvPicPr>
        <p:blipFill>
          <a:blip r:embed="rId2"/>
          <a:srcRect t="528322" b="821350"/>
          <a:stretch/>
        </p:blipFill>
        <p:spPr>
          <a:xfrm>
            <a:off x="7295400" y="5520960"/>
            <a:ext cx="1845720" cy="973440"/>
          </a:xfrm>
          <a:prstGeom prst="rect">
            <a:avLst/>
          </a:prstGeom>
          <a:ln w="12600">
            <a:noFill/>
          </a:ln>
        </p:spPr>
      </p:pic>
      <p:sp>
        <p:nvSpPr>
          <p:cNvPr id="83" name="CustomShape 2"/>
          <p:cNvSpPr/>
          <p:nvPr/>
        </p:nvSpPr>
        <p:spPr>
          <a:xfrm rot="18919200">
            <a:off x="-1047240" y="4355640"/>
            <a:ext cx="3535560" cy="1471680"/>
          </a:xfrm>
          <a:custGeom>
            <a:avLst/>
            <a:gdLst/>
            <a:ahLst/>
            <a:cxnLst/>
            <a:rect l="0" t="0" r="r" b="b"/>
            <a:pathLst>
              <a:path w="21601" h="21601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Прямоугольник 1"/>
          <p:cNvSpPr/>
          <p:nvPr/>
        </p:nvSpPr>
        <p:spPr>
          <a:xfrm>
            <a:off x="5303912" y="76470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Филиал МАОУ 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«</a:t>
            </a:r>
            <a:r>
              <a:rPr lang="ru-RU" sz="2800" b="1" dirty="0" err="1">
                <a:solidFill>
                  <a:srgbClr val="FF0000"/>
                </a:solidFill>
              </a:rPr>
              <a:t>Новоатьяловская</a:t>
            </a:r>
            <a:r>
              <a:rPr lang="ru-RU" sz="2800" b="1" dirty="0">
                <a:solidFill>
                  <a:srgbClr val="FF0000"/>
                </a:solidFill>
              </a:rPr>
              <a:t> СОШ»</a:t>
            </a:r>
          </a:p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 «</a:t>
            </a:r>
            <a:r>
              <a:rPr lang="ru-RU" sz="2800" b="1" dirty="0" err="1">
                <a:solidFill>
                  <a:srgbClr val="FF0000"/>
                </a:solidFill>
              </a:rPr>
              <a:t>Бердюгинскаяская</a:t>
            </a:r>
            <a:r>
              <a:rPr lang="ru-RU" sz="2800" b="1" dirty="0">
                <a:solidFill>
                  <a:srgbClr val="FF0000"/>
                </a:solidFill>
              </a:rPr>
              <a:t> СОШ»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http://berdugino.depon72.ru/wp-content/uploads/sites/153/2019/09/%D0%B2%D1%85%D0%BE%D0%B4-%D0%B2-%D1%88%D0%BA%D0%BE%D0%BB%D1%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48679"/>
            <a:ext cx="4032448" cy="26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8099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1497B57-9DF4-4CA8-AA11-6569E3FBAF3F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884AF8A-F197-4201-99DB-C562E607B131}"/>
              </a:ext>
            </a:extLst>
          </p:cNvPr>
          <p:cNvSpPr/>
          <p:nvPr/>
        </p:nvSpPr>
        <p:spPr>
          <a:xfrm>
            <a:off x="1207840" y="5570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Квадрокоптер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4" name="Picture 6" descr="http://berdugino.depon72.ru/wp-content/uploads/sites/153/2019/10/IMG_03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8" t="748" r="-998" b="34613"/>
          <a:stretch/>
        </p:blipFill>
        <p:spPr bwMode="auto">
          <a:xfrm>
            <a:off x="2711624" y="1556792"/>
            <a:ext cx="6964740" cy="41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79929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B0308ED-B345-48C6-AEFA-636EB8E0F2FA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3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D</a:t>
            </a:r>
            <a:r>
              <a:rPr lang="ru-RU" sz="3200" b="1" dirty="0">
                <a:solidFill>
                  <a:srgbClr val="FF0000"/>
                </a:solidFill>
                <a:ea typeface="Arial"/>
              </a:rPr>
              <a:t>-ручка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3800"/>
          <a:stretch/>
        </p:blipFill>
        <p:spPr>
          <a:xfrm>
            <a:off x="4007768" y="376100"/>
            <a:ext cx="45720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52756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0016" y="260952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  <a:p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B36FFC7-2C98-48AF-AB81-D621B26EDAF3}"/>
              </a:ext>
            </a:extLst>
          </p:cNvPr>
          <p:cNvSpPr/>
          <p:nvPr/>
        </p:nvSpPr>
        <p:spPr>
          <a:xfrm>
            <a:off x="1127448" y="692696"/>
            <a:ext cx="4091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3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D</a:t>
            </a:r>
            <a:r>
              <a:rPr lang="ru-RU" sz="3200" b="1" dirty="0">
                <a:solidFill>
                  <a:srgbClr val="FF0000"/>
                </a:solidFill>
                <a:ea typeface="Arial"/>
              </a:rPr>
              <a:t>-моделирование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322754"/>
            <a:ext cx="6660232" cy="49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288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CBAF74-3949-470E-8A99-AD77EB9E13E3}"/>
              </a:ext>
            </a:extLst>
          </p:cNvPr>
          <p:cNvSpPr/>
          <p:nvPr/>
        </p:nvSpPr>
        <p:spPr>
          <a:xfrm>
            <a:off x="1245141" y="476672"/>
            <a:ext cx="578177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Scratch</a:t>
            </a:r>
            <a:r>
              <a:rPr lang="ru-RU" sz="3200" b="1" dirty="0">
                <a:solidFill>
                  <a:srgbClr val="FF0000"/>
                </a:solidFill>
              </a:rPr>
              <a:t>-программирование</a:t>
            </a:r>
            <a:endParaRPr lang="ru-RU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268760"/>
            <a:ext cx="7309768" cy="48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43312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CBAF74-3949-470E-8A99-AD77EB9E13E3}"/>
              </a:ext>
            </a:extLst>
          </p:cNvPr>
          <p:cNvSpPr/>
          <p:nvPr/>
        </p:nvSpPr>
        <p:spPr>
          <a:xfrm>
            <a:off x="1618416" y="476672"/>
            <a:ext cx="503522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en-US" sz="3200" b="1" dirty="0">
                <a:solidFill>
                  <a:srgbClr val="FF0000"/>
                </a:solidFill>
              </a:rPr>
              <a:t>LEGO</a:t>
            </a:r>
            <a:r>
              <a:rPr lang="ru-RU" sz="3200" b="1" dirty="0">
                <a:solidFill>
                  <a:srgbClr val="FF0000"/>
                </a:solidFill>
              </a:rPr>
              <a:t>-конструирование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25" y="1268760"/>
            <a:ext cx="5630270" cy="3753513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908720"/>
            <a:ext cx="4241681" cy="565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7213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5CBAF74-3949-470E-8A99-AD77EB9E13E3}"/>
              </a:ext>
            </a:extLst>
          </p:cNvPr>
          <p:cNvSpPr/>
          <p:nvPr/>
        </p:nvSpPr>
        <p:spPr>
          <a:xfrm>
            <a:off x="1055440" y="476672"/>
            <a:ext cx="892571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2162175" algn="l"/>
              </a:tabLst>
            </a:pPr>
            <a:r>
              <a:rPr lang="ru-RU" sz="3200" b="1" dirty="0" smtClean="0">
                <a:solidFill>
                  <a:srgbClr val="FF0000"/>
                </a:solidFill>
              </a:rPr>
              <a:t>Основы безопасности жизнедеятельности</a:t>
            </a:r>
            <a:endParaRPr lang="ru-RU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19911" r="32500"/>
          <a:stretch/>
        </p:blipFill>
        <p:spPr>
          <a:xfrm>
            <a:off x="839416" y="1475226"/>
            <a:ext cx="5377217" cy="4608512"/>
          </a:xfrm>
          <a:prstGeom prst="rect">
            <a:avLst/>
          </a:prstGeom>
        </p:spPr>
      </p:pic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/>
          <a:stretch/>
        </p:blipFill>
        <p:spPr>
          <a:xfrm>
            <a:off x="6456040" y="1490463"/>
            <a:ext cx="5060405" cy="37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97582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1424" y="476672"/>
            <a:ext cx="97210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Ожидаемый результат</a:t>
            </a:r>
          </a:p>
          <a:p>
            <a:endParaRPr lang="ru-RU" sz="2800" b="1" dirty="0">
              <a:solidFill>
                <a:srgbClr val="333333"/>
              </a:solidFill>
              <a:latin typeface="Helvetica Neue"/>
            </a:endParaRPr>
          </a:p>
          <a:p>
            <a:r>
              <a:rPr lang="ru-RU" sz="2800" dirty="0">
                <a:solidFill>
                  <a:srgbClr val="333333"/>
                </a:solidFill>
                <a:latin typeface="Helvetica Neue"/>
              </a:rPr>
              <a:t>Формирование у учащихся таких умений, как: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креативно мыслить,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находить нестандартные решения,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подбирать альтернативные подходы к решению задачи,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осваивать новые цифровые ресурсы,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анализировать работу и давать оценку действиям,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• создавать продукт своей деятельности, полезный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>
                <a:solidFill>
                  <a:srgbClr val="333333"/>
                </a:solidFill>
                <a:latin typeface="Helvetica Neue"/>
              </a:rPr>
              <a:t>обществу.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Точка роста – это стартовая площадка для развития детских способностей и талантов, творческих идей, навыков, желаний и умений!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6423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7448" y="620688"/>
            <a:ext cx="1029714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Сформированные навыки </a:t>
            </a:r>
          </a:p>
          <a:p>
            <a:r>
              <a:rPr lang="ru-RU" sz="2800" b="1" dirty="0">
                <a:solidFill>
                  <a:srgbClr val="FF0000"/>
                </a:solidFill>
                <a:latin typeface="Helvetica Neue"/>
              </a:rPr>
              <a:t>помогут в определении выбора будущей профессии, связанной с направлениями: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333333"/>
                </a:solidFill>
                <a:latin typeface="Helvetica Neue"/>
              </a:rPr>
              <a:t>Иформатика</a:t>
            </a:r>
            <a:endParaRPr lang="ru-RU" sz="2800" dirty="0">
              <a:solidFill>
                <a:srgbClr val="333333"/>
              </a:solidFill>
              <a:latin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Программирование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Робототехника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Логистика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Геодезия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Инженерия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333333"/>
                </a:solidFill>
                <a:latin typeface="Helvetica Neue"/>
              </a:rPr>
              <a:t>Дизайнерство</a:t>
            </a:r>
            <a:endParaRPr lang="ru-RU" sz="2800" dirty="0">
              <a:solidFill>
                <a:srgbClr val="333333"/>
              </a:solidFill>
              <a:latin typeface="Helvetica Neu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333333"/>
                </a:solidFill>
                <a:latin typeface="Helvetica Neue"/>
              </a:rPr>
              <a:t>Журналистика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/>
              <a:t>Беспилотная авиация</a:t>
            </a:r>
          </a:p>
          <a:p>
            <a:r>
              <a:rPr lang="ru-RU" sz="2800" dirty="0"/>
              <a:t>и т.д.</a:t>
            </a: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  <a:p>
            <a:endParaRPr lang="ru-RU" dirty="0">
              <a:solidFill>
                <a:srgbClr val="333333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2725064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B8781292-81B1-4DB0-BFC8-8281580E4F73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18</a:t>
            </a:fld>
            <a:endParaRPr/>
          </a:p>
        </p:txBody>
      </p:sp>
      <p:sp>
        <p:nvSpPr>
          <p:cNvPr id="119" name="TextShape 2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en-US" sz="3010" b="1" strike="noStrike">
                <a:solidFill>
                  <a:srgbClr val="333E48"/>
                </a:solidFill>
                <a:latin typeface="Arial"/>
                <a:ea typeface="Arial"/>
              </a:rPr>
              <a:t>
</a:t>
            </a:r>
            <a:endParaRPr/>
          </a:p>
        </p:txBody>
      </p:sp>
      <p:sp>
        <p:nvSpPr>
          <p:cNvPr id="120" name="TextShape 3"/>
          <p:cNvSpPr txBox="1"/>
          <p:nvPr/>
        </p:nvSpPr>
        <p:spPr>
          <a:xfrm>
            <a:off x="1104840" y="823680"/>
            <a:ext cx="9122760" cy="480492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Спасибо за внимание!</a:t>
            </a:r>
          </a:p>
          <a:p>
            <a:pPr algn="ctr">
              <a:lnSpc>
                <a:spcPct val="100000"/>
              </a:lnSpc>
            </a:pPr>
            <a:endParaRPr lang="ru-RU" sz="36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</a:rPr>
              <a:t>До встречи в Центре «Точка роста».</a:t>
            </a:r>
            <a:endParaRPr sz="3600" b="1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sz="3600" dirty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21" name="CustomShape 4"/>
          <p:cNvSpPr/>
          <p:nvPr/>
        </p:nvSpPr>
        <p:spPr>
          <a:xfrm>
            <a:off x="1255680" y="240480"/>
            <a:ext cx="8191080" cy="917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3432" y="764704"/>
            <a:ext cx="106571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 24 сентября 2019 года в рамках федерального проекта «Современная школа» начал работу Центр образования          цифрового и гуманитарного профилей «Точки роста».</a:t>
            </a:r>
          </a:p>
        </p:txBody>
      </p:sp>
      <p:pic>
        <p:nvPicPr>
          <p:cNvPr id="2050" name="Picture 2" descr="лента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3" y="2420888"/>
            <a:ext cx="5868651" cy="391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96000" y="2564904"/>
            <a:ext cx="57606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</a:rPr>
              <a:t>Главной задачей работы Центра является освоение учащимися основных общеобразовательных программ по технологии, информатике и ОБЖ на обновлённом учебном оборудовании с применением инновационных методик. Кроме этого, вводится дополнительное образование во внеурочное время.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03058212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68F5FB83-2649-4FDF-921D-3981C6FDBFCF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3</a:t>
            </a:fld>
            <a:endParaRPr/>
          </a:p>
        </p:txBody>
      </p:sp>
      <p:sp>
        <p:nvSpPr>
          <p:cNvPr id="90" name="TextShape 2"/>
          <p:cNvSpPr txBox="1"/>
          <p:nvPr/>
        </p:nvSpPr>
        <p:spPr>
          <a:xfrm>
            <a:off x="1151784" y="211262"/>
            <a:ext cx="9171000" cy="11300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endParaRPr lang="ru-RU" sz="2800" b="1" strike="noStrike" dirty="0">
              <a:solidFill>
                <a:srgbClr val="FF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FF0000"/>
              </a:solid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Коворкинг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зона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 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 </a:t>
            </a:r>
            <a:r>
              <a:rPr lang="en-US" sz="2800" b="1" strike="noStrike" dirty="0">
                <a:solidFill>
                  <a:srgbClr val="333E48"/>
                </a:solidFill>
                <a:latin typeface="Arial"/>
                <a:ea typeface="Arial"/>
              </a:rPr>
              <a:t>
</a:t>
            </a:r>
            <a:r>
              <a:rPr lang="en-US" sz="2800" strike="noStrike" dirty="0" err="1">
                <a:latin typeface="Arial"/>
                <a:ea typeface="Arial"/>
              </a:rPr>
              <a:t>предназначена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для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формирования</a:t>
            </a:r>
            <a:r>
              <a:rPr lang="en-US" sz="2800" strike="noStrike" dirty="0">
                <a:latin typeface="Arial"/>
                <a:ea typeface="Arial"/>
              </a:rPr>
              <a:t> у </a:t>
            </a:r>
            <a:r>
              <a:rPr lang="en-US" sz="2800" strike="noStrike" dirty="0" err="1">
                <a:latin typeface="Arial"/>
                <a:ea typeface="Arial"/>
              </a:rPr>
              <a:t>учащихся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навыков</a:t>
            </a:r>
            <a:r>
              <a:rPr lang="ru-RU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проектной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деятельности</a:t>
            </a:r>
            <a:r>
              <a:rPr lang="en-US" sz="2800" strike="noStrike" dirty="0">
                <a:latin typeface="Arial"/>
                <a:ea typeface="Arial"/>
              </a:rPr>
              <a:t>, </a:t>
            </a:r>
            <a:r>
              <a:rPr lang="en-US" sz="2800" strike="noStrike" dirty="0" err="1">
                <a:latin typeface="Arial"/>
                <a:ea typeface="Arial"/>
              </a:rPr>
              <a:t>шахматного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образования</a:t>
            </a:r>
            <a:r>
              <a:rPr lang="en-US" sz="2800" strike="noStrike" dirty="0">
                <a:latin typeface="Arial"/>
                <a:ea typeface="Arial"/>
              </a:rPr>
              <a:t> и </a:t>
            </a:r>
            <a:r>
              <a:rPr lang="en-US" sz="2800" strike="noStrike" dirty="0" err="1">
                <a:latin typeface="Arial"/>
                <a:ea typeface="Arial"/>
              </a:rPr>
              <a:t>медиатворчества</a:t>
            </a:r>
            <a:r>
              <a:rPr lang="en-US" strike="noStrike" dirty="0">
                <a:latin typeface="Arial"/>
                <a:ea typeface="Arial"/>
              </a:rPr>
              <a:t>.</a:t>
            </a:r>
            <a:endParaRPr dirty="0"/>
          </a:p>
        </p:txBody>
      </p:sp>
      <p:sp>
        <p:nvSpPr>
          <p:cNvPr id="91" name="TextShape 3"/>
          <p:cNvSpPr txBox="1"/>
          <p:nvPr/>
        </p:nvSpPr>
        <p:spPr>
          <a:xfrm>
            <a:off x="1180404" y="1825560"/>
            <a:ext cx="9113760" cy="28220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" y="2471870"/>
            <a:ext cx="5616624" cy="3744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2492896"/>
            <a:ext cx="5620223" cy="3746816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11866320" y="6362640"/>
            <a:ext cx="223560" cy="35784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fld id="{2DE5B993-04D6-48DE-A644-C95DCDAECB7B}" type="slidenum">
              <a:rPr lang="en-US" strike="noStrike">
                <a:solidFill>
                  <a:srgbClr val="FF0000"/>
                </a:solidFill>
                <a:latin typeface="Calibri"/>
                <a:ea typeface="Calibri"/>
              </a:rPr>
              <a:t>4</a:t>
            </a:fld>
            <a:endParaRPr/>
          </a:p>
        </p:txBody>
      </p:sp>
      <p:sp>
        <p:nvSpPr>
          <p:cNvPr id="85" name="TextShape 2"/>
          <p:cNvSpPr txBox="1"/>
          <p:nvPr/>
        </p:nvSpPr>
        <p:spPr>
          <a:xfrm>
            <a:off x="828902" y="1179608"/>
            <a:ext cx="5411114" cy="1241280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100000"/>
              </a:lnSpc>
            </a:pP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Учебны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е</a:t>
            </a: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 err="1">
                <a:solidFill>
                  <a:srgbClr val="FF0000"/>
                </a:solidFill>
                <a:latin typeface="Arial"/>
                <a:ea typeface="Arial"/>
              </a:rPr>
              <a:t>кабинет</a:t>
            </a:r>
            <a:r>
              <a:rPr lang="ru-RU" sz="2800" b="1" strike="noStrike" dirty="0">
                <a:solidFill>
                  <a:srgbClr val="FF0000"/>
                </a:solidFill>
                <a:latin typeface="Arial"/>
                <a:ea typeface="Arial"/>
              </a:rPr>
              <a:t>ы</a:t>
            </a:r>
          </a:p>
          <a:p>
            <a:pPr>
              <a:lnSpc>
                <a:spcPct val="100000"/>
              </a:lnSpc>
            </a:pPr>
            <a:r>
              <a:rPr lang="en-US" sz="2800" b="1" strike="noStrike" dirty="0">
                <a:solidFill>
                  <a:srgbClr val="FF0000"/>
                </a:solidFill>
                <a:latin typeface="Arial"/>
                <a:ea typeface="Arial"/>
              </a:rPr>
              <a:t> </a:t>
            </a:r>
            <a:r>
              <a:rPr lang="en-US" sz="2800" b="1" strike="noStrike" dirty="0">
                <a:solidFill>
                  <a:srgbClr val="333E48"/>
                </a:solidFill>
                <a:latin typeface="Arial"/>
                <a:ea typeface="Arial"/>
              </a:rPr>
              <a:t>
</a:t>
            </a:r>
            <a:r>
              <a:rPr lang="en-US" sz="2800" strike="noStrike" dirty="0" err="1">
                <a:latin typeface="Arial"/>
                <a:ea typeface="Arial"/>
              </a:rPr>
              <a:t>предназначен</a:t>
            </a:r>
            <a:r>
              <a:rPr lang="ru-RU" sz="2800" strike="noStrike" dirty="0">
                <a:latin typeface="Arial"/>
                <a:ea typeface="Arial"/>
              </a:rPr>
              <a:t>ы</a:t>
            </a:r>
            <a:r>
              <a:rPr lang="ru-RU" sz="2800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для</a:t>
            </a:r>
            <a:r>
              <a:rPr lang="en-US" sz="2800" strike="noStrike" dirty="0">
                <a:latin typeface="Arial"/>
                <a:ea typeface="Arial"/>
              </a:rPr>
              <a:t>  </a:t>
            </a:r>
            <a:r>
              <a:rPr lang="en-US" sz="2800" strike="noStrike" dirty="0" err="1">
                <a:latin typeface="Arial"/>
                <a:ea typeface="Arial"/>
              </a:rPr>
              <a:t>формирования</a:t>
            </a:r>
            <a:r>
              <a:rPr lang="en-US" sz="2800" strike="noStrike" dirty="0">
                <a:latin typeface="Arial"/>
                <a:ea typeface="Arial"/>
              </a:rPr>
              <a:t> у </a:t>
            </a:r>
            <a:r>
              <a:rPr lang="en-US" sz="2800" strike="noStrike" dirty="0" err="1">
                <a:latin typeface="Arial"/>
                <a:ea typeface="Arial"/>
              </a:rPr>
              <a:t>обучающихся</a:t>
            </a:r>
            <a:r>
              <a:rPr lang="en-US" sz="2800" strike="noStrike" dirty="0">
                <a:latin typeface="Arial"/>
                <a:ea typeface="Arial"/>
              </a:rPr>
              <a:t>  
</a:t>
            </a:r>
            <a:r>
              <a:rPr lang="en-US" sz="2800" strike="noStrike" dirty="0" err="1">
                <a:latin typeface="Arial"/>
                <a:ea typeface="Arial"/>
              </a:rPr>
              <a:t>современных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технологических</a:t>
            </a:r>
            <a:r>
              <a:rPr lang="en-US" sz="2800" strike="noStrike" dirty="0">
                <a:latin typeface="Arial"/>
                <a:ea typeface="Arial"/>
              </a:rPr>
              <a:t> и </a:t>
            </a:r>
            <a:r>
              <a:rPr lang="en-US" sz="2800" strike="noStrike" dirty="0" err="1">
                <a:latin typeface="Arial"/>
                <a:ea typeface="Arial"/>
              </a:rPr>
              <a:t>гуманитарных</a:t>
            </a:r>
            <a:r>
              <a:rPr lang="en-US" sz="2800" strike="noStrike" dirty="0">
                <a:latin typeface="Arial"/>
                <a:ea typeface="Arial"/>
              </a:rPr>
              <a:t> </a:t>
            </a:r>
            <a:r>
              <a:rPr lang="en-US" sz="2800" strike="noStrike" dirty="0" err="1">
                <a:latin typeface="Arial"/>
                <a:ea typeface="Arial"/>
              </a:rPr>
              <a:t>навыков</a:t>
            </a:r>
            <a:r>
              <a:rPr lang="ru-RU" sz="2800" strike="noStrike" dirty="0">
                <a:latin typeface="Arial"/>
                <a:ea typeface="Arial"/>
              </a:rPr>
              <a:t>.</a:t>
            </a:r>
            <a:endParaRPr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"/>
          <a:stretch/>
        </p:blipFill>
        <p:spPr>
          <a:xfrm>
            <a:off x="6096000" y="356658"/>
            <a:ext cx="4104456" cy="27843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266982"/>
            <a:ext cx="4248472" cy="31863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243838"/>
            <a:ext cx="4249459" cy="318709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124744"/>
            <a:ext cx="8581142" cy="48245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340" y="6023029"/>
            <a:ext cx="11770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5BD1"/>
                </a:solidFill>
                <a:latin typeface="Arial" panose="020B0604020202020204" pitchFamily="34" charset="0"/>
                <a:hlinkClick r:id="rId3"/>
              </a:rPr>
              <a:t>https://docs.google.com/spreadsheets/d/1lUsxBiX1SwTTx4m0a4oZ-fz9L6VifdYl8GQA5pxvqok/edit?usp=sharing</a:t>
            </a:r>
            <a:endParaRPr lang="ru-RU" u="sng" dirty="0">
              <a:solidFill>
                <a:srgbClr val="005BD1"/>
              </a:solidFill>
              <a:latin typeface="Arial" panose="020B0604020202020204" pitchFamily="34" charset="0"/>
            </a:endParaRPr>
          </a:p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99456" y="40466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</a:rPr>
              <a:t>Электронная запись на уроки в Центр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87903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BC2F84DC-FD6E-4829-8174-F6DED13C7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171965"/>
              </p:ext>
            </p:extLst>
          </p:nvPr>
        </p:nvGraphicFramePr>
        <p:xfrm>
          <a:off x="1055440" y="1052736"/>
          <a:ext cx="9937104" cy="51396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24307">
                  <a:extLst>
                    <a:ext uri="{9D8B030D-6E8A-4147-A177-3AD203B41FA5}">
                      <a16:colId xmlns:a16="http://schemas.microsoft.com/office/drawing/2014/main" xmlns="" val="1683959807"/>
                    </a:ext>
                  </a:extLst>
                </a:gridCol>
                <a:gridCol w="3385104">
                  <a:extLst>
                    <a:ext uri="{9D8B030D-6E8A-4147-A177-3AD203B41FA5}">
                      <a16:colId xmlns:a16="http://schemas.microsoft.com/office/drawing/2014/main" xmlns="" val="2140504423"/>
                    </a:ext>
                  </a:extLst>
                </a:gridCol>
                <a:gridCol w="2138216">
                  <a:extLst>
                    <a:ext uri="{9D8B030D-6E8A-4147-A177-3AD203B41FA5}">
                      <a16:colId xmlns:a16="http://schemas.microsoft.com/office/drawing/2014/main" xmlns="" val="515782768"/>
                    </a:ext>
                  </a:extLst>
                </a:gridCol>
                <a:gridCol w="1789477">
                  <a:extLst>
                    <a:ext uri="{9D8B030D-6E8A-4147-A177-3AD203B41FA5}">
                      <a16:colId xmlns:a16="http://schemas.microsoft.com/office/drawing/2014/main" xmlns="" val="4159766544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Наименование мероприятия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Ответственные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Срок проведения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Место проведения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48760777"/>
                  </a:ext>
                </a:extLst>
              </a:tr>
              <a:tr h="83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Шахматный клуб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Махмутов</a:t>
                      </a:r>
                      <a:r>
                        <a:rPr lang="ru-RU" sz="1200" dirty="0">
                          <a:effectLst/>
                        </a:rPr>
                        <a:t> И.З.,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среда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15.00 - 16.00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Коворкинг-зона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72751511"/>
                  </a:ext>
                </a:extLst>
              </a:tr>
              <a:tr h="8665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300" dirty="0">
                          <a:effectLst/>
                        </a:rPr>
                        <a:t>LEGO</a:t>
                      </a:r>
                      <a:r>
                        <a:rPr lang="ru-RU" sz="1300" dirty="0">
                          <a:effectLst/>
                        </a:rPr>
                        <a:t>-конструирование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Махмутов</a:t>
                      </a:r>
                      <a:r>
                        <a:rPr lang="ru-RU" sz="1200" dirty="0">
                          <a:effectLst/>
                        </a:rPr>
                        <a:t> И.З.,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четверг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15.00 - 16.00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технологии и информатики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9720959"/>
                  </a:ext>
                </a:extLst>
              </a:tr>
              <a:tr h="861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en-US" sz="1300" dirty="0">
                          <a:effectLst/>
                        </a:rPr>
                        <a:t>Scratch</a:t>
                      </a:r>
                      <a:r>
                        <a:rPr lang="ru-RU" sz="1300" dirty="0">
                          <a:effectLst/>
                        </a:rPr>
                        <a:t>-программирование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Кенжегузинов</a:t>
                      </a:r>
                      <a:r>
                        <a:rPr lang="ru-RU" sz="1200" dirty="0">
                          <a:effectLst/>
                        </a:rPr>
                        <a:t> Е.Г.,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9.00 - 12.00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технологии и информатики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066628"/>
                  </a:ext>
                </a:extLst>
              </a:tr>
              <a:tr h="76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Юные спасатели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 err="1">
                          <a:effectLst/>
                        </a:rPr>
                        <a:t>Байкенов</a:t>
                      </a:r>
                      <a:r>
                        <a:rPr lang="ru-RU" sz="1200" dirty="0">
                          <a:effectLst/>
                        </a:rPr>
                        <a:t> А.О.,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Еженедельно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суббота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9.00 - 12.00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 ОБЖ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1213728"/>
                  </a:ext>
                </a:extLst>
              </a:tr>
              <a:tr h="7645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3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300" dirty="0">
                          <a:effectLst/>
                        </a:rPr>
                        <a:t>Внеурочные мероприятия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Бондаренко О.В.,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руководитель центра и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162175" algn="l"/>
                        </a:tabLst>
                        <a:defRPr/>
                      </a:pPr>
                      <a:r>
                        <a:rPr lang="ru-RU" sz="1200" dirty="0">
                          <a:effectLst/>
                        </a:rPr>
                        <a:t>педагог дополнительного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По плану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работы Центра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62175" algn="l"/>
                        </a:tabLst>
                      </a:pPr>
                      <a:r>
                        <a:rPr lang="ru-RU" sz="1200" dirty="0">
                          <a:effectLst/>
                        </a:rPr>
                        <a:t>Кабинеты, коворкинг-зона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9" marR="65319" marT="0" marB="0">
                    <a:solidFill>
                      <a:srgbClr val="FCBC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61001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0F7CBDD-748E-4D66-AF75-FE1F3BD2EED4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Расписание внеурочной деятельности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8873053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Шахматы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124744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4605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FF0000"/>
                </a:solidFill>
                <a:ea typeface="Arial"/>
              </a:rPr>
              <a:t>Медиазона</a:t>
            </a:r>
            <a:r>
              <a:rPr lang="en-US" sz="3200" b="1" dirty="0" smtClean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0"/>
          <a:stretch/>
        </p:blipFill>
        <p:spPr>
          <a:xfrm>
            <a:off x="846337" y="1004552"/>
            <a:ext cx="4803119" cy="3216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r="16992" b="20807"/>
          <a:stretch/>
        </p:blipFill>
        <p:spPr>
          <a:xfrm>
            <a:off x="2855640" y="4365104"/>
            <a:ext cx="2736035" cy="2088232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1004552"/>
            <a:ext cx="5580887" cy="372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17112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8D288D5-3F2F-415E-B107-99D250C4C10C}"/>
              </a:ext>
            </a:extLst>
          </p:cNvPr>
          <p:cNvSpPr/>
          <p:nvPr/>
        </p:nvSpPr>
        <p:spPr>
          <a:xfrm>
            <a:off x="1055440" y="404664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a typeface="Arial"/>
              </a:rPr>
              <a:t>Шлем виртуальной реальности</a:t>
            </a:r>
            <a:r>
              <a:rPr lang="en-US" sz="3200" b="1" dirty="0">
                <a:solidFill>
                  <a:srgbClr val="FF0000"/>
                </a:solidFill>
                <a:ea typeface="Arial"/>
              </a:rPr>
              <a:t>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268760"/>
            <a:ext cx="7632848" cy="5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3956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222</Words>
  <Application>Microsoft Office PowerPoint</Application>
  <PresentationFormat>Широкоэкранный</PresentationFormat>
  <Paragraphs>119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Arial</vt:lpstr>
      <vt:lpstr>Calibri</vt:lpstr>
      <vt:lpstr>DejaVu Sans</vt:lpstr>
      <vt:lpstr>Helvetica Neue</vt:lpstr>
      <vt:lpstr>StarSymbol</vt:lpstr>
      <vt:lpstr>Times New Roman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Пользователь</cp:lastModifiedBy>
  <cp:revision>44</cp:revision>
  <dcterms:modified xsi:type="dcterms:W3CDTF">2020-03-26T04:21:50Z</dcterms:modified>
</cp:coreProperties>
</file>