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0"/>
  </p:notesMasterIdLst>
  <p:sldIdLst>
    <p:sldId id="288" r:id="rId2"/>
    <p:sldId id="482" r:id="rId3"/>
    <p:sldId id="483" r:id="rId4"/>
    <p:sldId id="484" r:id="rId5"/>
    <p:sldId id="485" r:id="rId6"/>
    <p:sldId id="486" r:id="rId7"/>
    <p:sldId id="487" r:id="rId8"/>
    <p:sldId id="460" r:id="rId9"/>
    <p:sldId id="492" r:id="rId10"/>
    <p:sldId id="494" r:id="rId11"/>
    <p:sldId id="488" r:id="rId12"/>
    <p:sldId id="496" r:id="rId13"/>
    <p:sldId id="490" r:id="rId14"/>
    <p:sldId id="489" r:id="rId15"/>
    <p:sldId id="495" r:id="rId16"/>
    <p:sldId id="481" r:id="rId17"/>
    <p:sldId id="474" r:id="rId18"/>
    <p:sldId id="449" r:id="rId19"/>
  </p:sldIdLst>
  <p:sldSz cx="9144000" cy="6858000" type="screen4x3"/>
  <p:notesSz cx="6858000" cy="9144000"/>
  <p:defaultTextStyle>
    <a:defPPr>
      <a:defRPr lang="ru-RU"/>
    </a:defPPr>
    <a:lvl1pPr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EE0000"/>
    <a:srgbClr val="FF00FF"/>
    <a:srgbClr val="FDB95F"/>
    <a:srgbClr val="FF9933"/>
    <a:srgbClr val="663300"/>
    <a:srgbClr val="800000"/>
    <a:srgbClr val="502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79012" autoAdjust="0"/>
  </p:normalViewPr>
  <p:slideViewPr>
    <p:cSldViewPr>
      <p:cViewPr varScale="1">
        <p:scale>
          <a:sx n="59" d="100"/>
          <a:sy n="59" d="100"/>
        </p:scale>
        <p:origin x="1176" y="30"/>
      </p:cViewPr>
      <p:guideLst>
        <p:guide orient="horz" pos="2160"/>
        <p:guide pos="288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fld id="{C6A779B8-FFB4-47E7-9A4A-BEA0E8CA495C}" type="datetimeFigureOut">
              <a:rPr lang="ru-RU"/>
              <a:pPr>
                <a:defRPr/>
              </a:pPr>
              <a:t>30.08.2016</a:t>
            </a:fld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53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fld id="{559E1561-4009-44AF-9CB8-9E7498AB76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8791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826AF4-CEDE-4A0B-B869-1591051CEAE3}" type="slidenum">
              <a:rPr lang="ru-RU" smtClean="0"/>
              <a:pPr/>
              <a:t>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644958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2D2137-AA3A-41E2-A9B7-C7B1D761C2A6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cap="flat"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2075" tIns="46038" rIns="92075" bIns="46038"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269441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6C1E1E-1585-41C5-9039-625E38894E3A}" type="slidenum">
              <a:rPr lang="ru-RU" smtClean="0"/>
              <a:pPr/>
              <a:t>9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186357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6C1E1E-1585-41C5-9039-625E38894E3A}" type="slidenum">
              <a:rPr lang="ru-RU" smtClean="0"/>
              <a:pPr/>
              <a:t>16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054607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7" name="Rectangle 4"/>
              <p:cNvSpPr>
                <a:spLocks noChangeArrowheads="1"/>
              </p:cNvSpPr>
              <p:nvPr userDrawn="1"/>
            </p:nvSpPr>
            <p:spPr bwMode="ltGray">
              <a:xfrm>
                <a:off x="0" y="1248"/>
                <a:ext cx="5760" cy="11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" name="Rectangle 5" descr="Cacback"/>
              <p:cNvSpPr>
                <a:spLocks noChangeArrowheads="1"/>
              </p:cNvSpPr>
              <p:nvPr userDrawn="1"/>
            </p:nvSpPr>
            <p:spPr bwMode="ltGray">
              <a:xfrm>
                <a:off x="0" y="0"/>
                <a:ext cx="1119" cy="432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Rectangle 6"/>
            <p:cNvSpPr>
              <a:spLocks noChangeArrowheads="1"/>
            </p:cNvSpPr>
            <p:nvPr/>
          </p:nvSpPr>
          <p:spPr bwMode="white">
            <a:xfrm>
              <a:off x="816" y="2592"/>
              <a:ext cx="701" cy="1728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1371600"/>
            <a:ext cx="8405813" cy="1246188"/>
            <a:chOff x="0" y="864"/>
            <a:chExt cx="5295" cy="785"/>
          </a:xfrm>
        </p:grpSpPr>
        <p:sp>
          <p:nvSpPr>
            <p:cNvPr id="10" name="Freeform 8"/>
            <p:cNvSpPr>
              <a:spLocks/>
            </p:cNvSpPr>
            <p:nvPr userDrawn="1"/>
          </p:nvSpPr>
          <p:spPr bwMode="auto">
            <a:xfrm rot="-507431">
              <a:off x="0" y="1477"/>
              <a:ext cx="1059" cy="172"/>
            </a:xfrm>
            <a:custGeom>
              <a:avLst/>
              <a:gdLst/>
              <a:ahLst/>
              <a:cxnLst>
                <a:cxn ang="0">
                  <a:pos x="1059" y="0"/>
                </a:cxn>
                <a:cxn ang="0">
                  <a:pos x="147" y="144"/>
                </a:cxn>
                <a:cxn ang="0">
                  <a:pos x="177" y="171"/>
                </a:cxn>
                <a:cxn ang="0">
                  <a:pos x="1059" y="24"/>
                </a:cxn>
                <a:cxn ang="0">
                  <a:pos x="1059" y="0"/>
                </a:cxn>
              </a:cxnLst>
              <a:rect l="0" t="0" r="r" b="b"/>
              <a:pathLst>
                <a:path w="1059" h="172">
                  <a:moveTo>
                    <a:pt x="1059" y="0"/>
                  </a:moveTo>
                  <a:cubicBezTo>
                    <a:pt x="543" y="45"/>
                    <a:pt x="291" y="112"/>
                    <a:pt x="147" y="144"/>
                  </a:cubicBezTo>
                  <a:cubicBezTo>
                    <a:pt x="0" y="172"/>
                    <a:pt x="153" y="147"/>
                    <a:pt x="177" y="171"/>
                  </a:cubicBezTo>
                  <a:cubicBezTo>
                    <a:pt x="329" y="151"/>
                    <a:pt x="339" y="99"/>
                    <a:pt x="1059" y="24"/>
                  </a:cubicBezTo>
                  <a:cubicBezTo>
                    <a:pt x="1059" y="24"/>
                    <a:pt x="1059" y="0"/>
                    <a:pt x="1059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auto">
            <a:xfrm rot="-507431">
              <a:off x="1173" y="864"/>
              <a:ext cx="4122" cy="630"/>
            </a:xfrm>
            <a:custGeom>
              <a:avLst/>
              <a:gdLst/>
              <a:ahLst/>
              <a:cxnLst>
                <a:cxn ang="0">
                  <a:pos x="0" y="204"/>
                </a:cxn>
                <a:cxn ang="0">
                  <a:pos x="3544" y="348"/>
                </a:cxn>
                <a:cxn ang="0">
                  <a:pos x="3680" y="630"/>
                </a:cxn>
                <a:cxn ang="0">
                  <a:pos x="3616" y="624"/>
                </a:cxn>
                <a:cxn ang="0">
                  <a:pos x="3534" y="368"/>
                </a:cxn>
                <a:cxn ang="0">
                  <a:pos x="17" y="231"/>
                </a:cxn>
                <a:cxn ang="0">
                  <a:pos x="0" y="204"/>
                </a:cxn>
              </a:cxnLst>
              <a:rect l="0" t="0" r="r" b="b"/>
              <a:pathLst>
                <a:path w="4122" h="630">
                  <a:moveTo>
                    <a:pt x="0" y="204"/>
                  </a:moveTo>
                  <a:cubicBezTo>
                    <a:pt x="255" y="198"/>
                    <a:pt x="1686" y="0"/>
                    <a:pt x="3544" y="348"/>
                  </a:cubicBezTo>
                  <a:cubicBezTo>
                    <a:pt x="4122" y="464"/>
                    <a:pt x="3754" y="614"/>
                    <a:pt x="3680" y="630"/>
                  </a:cubicBezTo>
                  <a:cubicBezTo>
                    <a:pt x="3680" y="630"/>
                    <a:pt x="3642" y="626"/>
                    <a:pt x="3616" y="624"/>
                  </a:cubicBezTo>
                  <a:cubicBezTo>
                    <a:pt x="3678" y="612"/>
                    <a:pt x="4118" y="488"/>
                    <a:pt x="3534" y="368"/>
                  </a:cubicBezTo>
                  <a:cubicBezTo>
                    <a:pt x="2029" y="98"/>
                    <a:pt x="696" y="156"/>
                    <a:pt x="17" y="231"/>
                  </a:cubicBezTo>
                  <a:cubicBezTo>
                    <a:pt x="17" y="231"/>
                    <a:pt x="0" y="204"/>
                    <a:pt x="0" y="204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2" name="Group 10"/>
            <p:cNvGrpSpPr>
              <a:grpSpLocks/>
            </p:cNvGrpSpPr>
            <p:nvPr userDrawn="1"/>
          </p:nvGrpSpPr>
          <p:grpSpPr bwMode="auto">
            <a:xfrm>
              <a:off x="1008" y="1248"/>
              <a:ext cx="288" cy="288"/>
              <a:chOff x="1033" y="326"/>
              <a:chExt cx="192" cy="192"/>
            </a:xfrm>
          </p:grpSpPr>
          <p:sp>
            <p:nvSpPr>
              <p:cNvPr id="13" name="Oval 11"/>
              <p:cNvSpPr>
                <a:spLocks noChangeArrowheads="1"/>
              </p:cNvSpPr>
              <p:nvPr/>
            </p:nvSpPr>
            <p:spPr bwMode="auto">
              <a:xfrm>
                <a:off x="1033" y="326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Oval 12"/>
              <p:cNvSpPr>
                <a:spLocks noChangeArrowheads="1"/>
              </p:cNvSpPr>
              <p:nvPr/>
            </p:nvSpPr>
            <p:spPr bwMode="auto">
              <a:xfrm>
                <a:off x="1129" y="377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Oval 13"/>
              <p:cNvSpPr>
                <a:spLocks noChangeArrowheads="1"/>
              </p:cNvSpPr>
              <p:nvPr/>
            </p:nvSpPr>
            <p:spPr bwMode="auto">
              <a:xfrm>
                <a:off x="1063" y="350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Oval 14"/>
              <p:cNvSpPr>
                <a:spLocks noChangeArrowheads="1"/>
              </p:cNvSpPr>
              <p:nvPr/>
            </p:nvSpPr>
            <p:spPr bwMode="auto">
              <a:xfrm>
                <a:off x="1063" y="404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" name="Oval 15"/>
              <p:cNvSpPr>
                <a:spLocks noChangeArrowheads="1"/>
              </p:cNvSpPr>
              <p:nvPr/>
            </p:nvSpPr>
            <p:spPr bwMode="auto">
              <a:xfrm>
                <a:off x="1108" y="42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" name="Oval 16"/>
              <p:cNvSpPr>
                <a:spLocks noChangeArrowheads="1"/>
              </p:cNvSpPr>
              <p:nvPr/>
            </p:nvSpPr>
            <p:spPr bwMode="auto">
              <a:xfrm>
                <a:off x="1168" y="416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" name="Oval 17"/>
              <p:cNvSpPr>
                <a:spLocks noChangeArrowheads="1"/>
              </p:cNvSpPr>
              <p:nvPr/>
            </p:nvSpPr>
            <p:spPr bwMode="auto">
              <a:xfrm>
                <a:off x="1120" y="461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" name="Oval 18"/>
              <p:cNvSpPr>
                <a:spLocks noChangeArrowheads="1"/>
              </p:cNvSpPr>
              <p:nvPr/>
            </p:nvSpPr>
            <p:spPr bwMode="auto">
              <a:xfrm>
                <a:off x="1063" y="45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Oval 19"/>
              <p:cNvSpPr>
                <a:spLocks noChangeArrowheads="1"/>
              </p:cNvSpPr>
              <p:nvPr/>
            </p:nvSpPr>
            <p:spPr bwMode="auto">
              <a:xfrm>
                <a:off x="1117" y="329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74772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1828800" y="2133600"/>
            <a:ext cx="7315200" cy="1600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4773" name="Rectangle 2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ftr" sz="quarter" idx="11"/>
          </p:nvPr>
        </p:nvSpPr>
        <p:spPr>
          <a:xfrm>
            <a:off x="3733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86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19797-C26B-475D-904E-BDE7B602D6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E0FD8-BAF2-4584-9379-CF4C5FCC46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67525" y="457200"/>
            <a:ext cx="2058988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6029325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B5A41-DA04-4C9F-9F31-10419CC679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457200"/>
            <a:ext cx="8240713" cy="5638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27280-DEA9-4FAC-9BB4-9033BF5844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113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6E646-6212-43F8-9D4C-0C2CE39A79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CEA28-D9AA-4E6B-B3BF-F688E91BB9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8A8D1-C744-4A96-BCD3-B75C93FF82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6925C-0204-438B-A7F3-9DCA1C2B8F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AE8F5-E913-46E8-919E-CEF1FF61D0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C7056-ED49-4DBF-AABB-B38C514271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AEB44-057C-4B97-8BDB-2657C8EE55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3EC91-0A98-4B87-B09C-1E3C9EF274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67FF9-DEA0-49DA-9D70-79AE0A1C41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23813" y="-141288"/>
            <a:ext cx="9167813" cy="6999288"/>
            <a:chOff x="-15" y="-89"/>
            <a:chExt cx="5775" cy="4409"/>
          </a:xfrm>
        </p:grpSpPr>
        <p:sp>
          <p:nvSpPr>
            <p:cNvPr id="73731" name="Rectangle 3"/>
            <p:cNvSpPr>
              <a:spLocks noChangeArrowheads="1"/>
            </p:cNvSpPr>
            <p:nvPr userDrawn="1"/>
          </p:nvSpPr>
          <p:spPr bwMode="ltGray">
            <a:xfrm>
              <a:off x="0" y="301"/>
              <a:ext cx="5760" cy="72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732" name="Rectangle 4" descr="Cacback"/>
            <p:cNvSpPr>
              <a:spLocks noChangeArrowheads="1"/>
            </p:cNvSpPr>
            <p:nvPr userDrawn="1"/>
          </p:nvSpPr>
          <p:spPr bwMode="ltGray">
            <a:xfrm>
              <a:off x="0" y="0"/>
              <a:ext cx="1119" cy="4320"/>
            </a:xfrm>
            <a:prstGeom prst="rect">
              <a:avLst/>
            </a:prstGeom>
            <a:blipFill dpi="0" rotWithShape="0">
              <a:blip r:embed="rId15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-15" y="-89"/>
              <a:ext cx="5295" cy="785"/>
              <a:chOff x="20" y="-89"/>
              <a:chExt cx="5295" cy="785"/>
            </a:xfrm>
          </p:grpSpPr>
          <p:sp>
            <p:nvSpPr>
              <p:cNvPr id="73734" name="Freeform 6"/>
              <p:cNvSpPr>
                <a:spLocks/>
              </p:cNvSpPr>
              <p:nvPr userDrawn="1"/>
            </p:nvSpPr>
            <p:spPr bwMode="auto">
              <a:xfrm rot="-507431">
                <a:off x="20" y="524"/>
                <a:ext cx="1059" cy="172"/>
              </a:xfrm>
              <a:custGeom>
                <a:avLst/>
                <a:gdLst/>
                <a:ahLst/>
                <a:cxnLst>
                  <a:cxn ang="0">
                    <a:pos x="1059" y="0"/>
                  </a:cxn>
                  <a:cxn ang="0">
                    <a:pos x="147" y="144"/>
                  </a:cxn>
                  <a:cxn ang="0">
                    <a:pos x="177" y="171"/>
                  </a:cxn>
                  <a:cxn ang="0">
                    <a:pos x="1059" y="24"/>
                  </a:cxn>
                  <a:cxn ang="0">
                    <a:pos x="1059" y="0"/>
                  </a:cxn>
                </a:cxnLst>
                <a:rect l="0" t="0" r="r" b="b"/>
                <a:pathLst>
                  <a:path w="1059" h="172">
                    <a:moveTo>
                      <a:pt x="1059" y="0"/>
                    </a:moveTo>
                    <a:cubicBezTo>
                      <a:pt x="543" y="45"/>
                      <a:pt x="291" y="112"/>
                      <a:pt x="147" y="144"/>
                    </a:cubicBezTo>
                    <a:cubicBezTo>
                      <a:pt x="0" y="172"/>
                      <a:pt x="153" y="147"/>
                      <a:pt x="177" y="171"/>
                    </a:cubicBezTo>
                    <a:cubicBezTo>
                      <a:pt x="329" y="151"/>
                      <a:pt x="339" y="99"/>
                      <a:pt x="1059" y="24"/>
                    </a:cubicBezTo>
                    <a:cubicBezTo>
                      <a:pt x="1059" y="24"/>
                      <a:pt x="1059" y="0"/>
                      <a:pt x="1059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lin ang="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3735" name="Freeform 7"/>
              <p:cNvSpPr>
                <a:spLocks/>
              </p:cNvSpPr>
              <p:nvPr userDrawn="1"/>
            </p:nvSpPr>
            <p:spPr bwMode="auto">
              <a:xfrm rot="-507431">
                <a:off x="1193" y="-89"/>
                <a:ext cx="4122" cy="630"/>
              </a:xfrm>
              <a:custGeom>
                <a:avLst/>
                <a:gdLst/>
                <a:ahLst/>
                <a:cxnLst>
                  <a:cxn ang="0">
                    <a:pos x="0" y="204"/>
                  </a:cxn>
                  <a:cxn ang="0">
                    <a:pos x="3544" y="348"/>
                  </a:cxn>
                  <a:cxn ang="0">
                    <a:pos x="3680" y="630"/>
                  </a:cxn>
                  <a:cxn ang="0">
                    <a:pos x="3616" y="624"/>
                  </a:cxn>
                  <a:cxn ang="0">
                    <a:pos x="3534" y="368"/>
                  </a:cxn>
                  <a:cxn ang="0">
                    <a:pos x="17" y="231"/>
                  </a:cxn>
                  <a:cxn ang="0">
                    <a:pos x="0" y="204"/>
                  </a:cxn>
                </a:cxnLst>
                <a:rect l="0" t="0" r="r" b="b"/>
                <a:pathLst>
                  <a:path w="4122" h="630">
                    <a:moveTo>
                      <a:pt x="0" y="204"/>
                    </a:moveTo>
                    <a:cubicBezTo>
                      <a:pt x="255" y="198"/>
                      <a:pt x="1686" y="0"/>
                      <a:pt x="3544" y="348"/>
                    </a:cubicBezTo>
                    <a:cubicBezTo>
                      <a:pt x="4122" y="464"/>
                      <a:pt x="3754" y="614"/>
                      <a:pt x="3680" y="630"/>
                    </a:cubicBezTo>
                    <a:cubicBezTo>
                      <a:pt x="3680" y="630"/>
                      <a:pt x="3642" y="626"/>
                      <a:pt x="3616" y="624"/>
                    </a:cubicBezTo>
                    <a:cubicBezTo>
                      <a:pt x="3678" y="612"/>
                      <a:pt x="4118" y="488"/>
                      <a:pt x="3534" y="368"/>
                    </a:cubicBezTo>
                    <a:cubicBezTo>
                      <a:pt x="2029" y="98"/>
                      <a:pt x="696" y="156"/>
                      <a:pt x="17" y="231"/>
                    </a:cubicBezTo>
                    <a:cubicBezTo>
                      <a:pt x="17" y="231"/>
                      <a:pt x="0" y="204"/>
                      <a:pt x="0" y="204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38" name="Group 8"/>
              <p:cNvGrpSpPr>
                <a:grpSpLocks/>
              </p:cNvGrpSpPr>
              <p:nvPr userDrawn="1"/>
            </p:nvGrpSpPr>
            <p:grpSpPr bwMode="auto">
              <a:xfrm>
                <a:off x="1033" y="326"/>
                <a:ext cx="192" cy="192"/>
                <a:chOff x="1033" y="326"/>
                <a:chExt cx="192" cy="192"/>
              </a:xfrm>
            </p:grpSpPr>
            <p:sp>
              <p:nvSpPr>
                <p:cNvPr id="73737" name="Oval 9"/>
                <p:cNvSpPr>
                  <a:spLocks noChangeArrowheads="1"/>
                </p:cNvSpPr>
                <p:nvPr/>
              </p:nvSpPr>
              <p:spPr bwMode="auto">
                <a:xfrm>
                  <a:off x="1033" y="326"/>
                  <a:ext cx="192" cy="19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3738" name="Oval 10"/>
                <p:cNvSpPr>
                  <a:spLocks noChangeArrowheads="1"/>
                </p:cNvSpPr>
                <p:nvPr/>
              </p:nvSpPr>
              <p:spPr bwMode="auto">
                <a:xfrm>
                  <a:off x="1129" y="377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3739" name="Oval 11"/>
                <p:cNvSpPr>
                  <a:spLocks noChangeArrowheads="1"/>
                </p:cNvSpPr>
                <p:nvPr/>
              </p:nvSpPr>
              <p:spPr bwMode="auto">
                <a:xfrm>
                  <a:off x="1063" y="350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3740" name="Oval 12"/>
                <p:cNvSpPr>
                  <a:spLocks noChangeArrowheads="1"/>
                </p:cNvSpPr>
                <p:nvPr/>
              </p:nvSpPr>
              <p:spPr bwMode="auto">
                <a:xfrm>
                  <a:off x="1063" y="404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3741" name="Oval 13"/>
                <p:cNvSpPr>
                  <a:spLocks noChangeArrowheads="1"/>
                </p:cNvSpPr>
                <p:nvPr/>
              </p:nvSpPr>
              <p:spPr bwMode="auto">
                <a:xfrm>
                  <a:off x="1108" y="422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3742" name="Oval 14"/>
                <p:cNvSpPr>
                  <a:spLocks noChangeArrowheads="1"/>
                </p:cNvSpPr>
                <p:nvPr/>
              </p:nvSpPr>
              <p:spPr bwMode="auto">
                <a:xfrm>
                  <a:off x="1168" y="416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3743" name="Oval 15"/>
                <p:cNvSpPr>
                  <a:spLocks noChangeArrowheads="1"/>
                </p:cNvSpPr>
                <p:nvPr/>
              </p:nvSpPr>
              <p:spPr bwMode="auto">
                <a:xfrm>
                  <a:off x="1120" y="461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3744" name="Oval 16"/>
                <p:cNvSpPr>
                  <a:spLocks noChangeArrowheads="1"/>
                </p:cNvSpPr>
                <p:nvPr/>
              </p:nvSpPr>
              <p:spPr bwMode="auto">
                <a:xfrm>
                  <a:off x="1063" y="452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3745" name="Oval 17"/>
                <p:cNvSpPr>
                  <a:spLocks noChangeArrowheads="1"/>
                </p:cNvSpPr>
                <p:nvPr/>
              </p:nvSpPr>
              <p:spPr bwMode="auto">
                <a:xfrm>
                  <a:off x="1117" y="329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73746" name="Rectangle 18"/>
            <p:cNvSpPr>
              <a:spLocks noChangeArrowheads="1"/>
            </p:cNvSpPr>
            <p:nvPr userDrawn="1"/>
          </p:nvSpPr>
          <p:spPr bwMode="white">
            <a:xfrm>
              <a:off x="426" y="1185"/>
              <a:ext cx="701" cy="3135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1154113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3749" name="Rectangle 2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3750" name="Rectangle 2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3751" name="Rectangle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399D37EA-2F00-472B-BE6D-A6C15D2251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  <p:sldLayoutId id="2147483940" r:id="rId12"/>
    <p:sldLayoutId id="214748394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yandex.ru/images/search?source=wiz&amp;img_url=http://www.corriereuniv.it/cms/wp-content/uploads/2013/06/Universit%C3%A0-Lipsia.jpg&amp;uinfo=sw-1280-sh-1024-ww-764-wh-479-pd-1-wp-5x4_1280x1024&amp;_=1418802122280&amp;viewport=narrow&amp;p=2&amp;text=%D0%BA%D0%B0%D1%80%D1%82%D0%B8%D0%BD%D0%BA%D0%B0%20%D1%83%D1%87%D0%B8%D1%82%D0%B5%D0%BB%D1%8C%20%D0%B8%20%D1%83%D1%87%D0%B5%D0%BD%D0%B8%D0%BA&amp;noreask=1&amp;pos=65&amp;rpt=simage&amp;lr=48&amp;pin=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yandex.ru/images/search?text=%D0%BA%D0%B0%D1%80%D1%82%D0%B8%D0%BD%D0%BA%D0%B0%20%D1%83%D1%87%D0%B8%D1%82%D0%B5%D0%BB%D1%8C%20%D0%B8%20%D1%83%D1%87%D0%B5%D0%BD%D0%B8%D0%BA&amp;img_url=http://copypast.ru/uploads/posts/thumbs/1286249675_teacher.jpg&amp;pos=1&amp;rpt=simage&amp;stype=image&amp;lr=48&amp;noreask=1&amp;source=wiz&amp;uinfo=sw-1280-sh-1024-ww-764-wh-462-pd-1-wp-5x4_1280x1024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285750" y="1928813"/>
            <a:ext cx="8643938" cy="33547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4400" b="1" i="1" dirty="0" smtClean="0"/>
              <a:t> </a:t>
            </a:r>
            <a:r>
              <a:rPr lang="ru-RU" sz="4000" b="1" i="1" dirty="0" smtClean="0">
                <a:solidFill>
                  <a:srgbClr val="0070C0"/>
                </a:solidFill>
              </a:rPr>
              <a:t>«Региональный стандарт профессионального роста педагогического коллектива и механизм его реализации</a:t>
            </a:r>
            <a:r>
              <a:rPr lang="ru-RU" sz="4400" b="1" i="1" dirty="0" smtClean="0">
                <a:solidFill>
                  <a:srgbClr val="0070C0"/>
                </a:solidFill>
              </a:rPr>
              <a:t>»</a:t>
            </a:r>
            <a:endParaRPr lang="ru-RU" sz="4400" b="1" i="1" dirty="0">
              <a:solidFill>
                <a:srgbClr val="0070C0"/>
              </a:solidFill>
            </a:endParaRPr>
          </a:p>
          <a:p>
            <a:pPr algn="l">
              <a:defRPr/>
            </a:pPr>
            <a:endParaRPr lang="ru-RU" sz="3600" b="1" dirty="0">
              <a:solidFill>
                <a:srgbClr val="663300"/>
              </a:solidFill>
            </a:endParaRPr>
          </a:p>
        </p:txBody>
      </p:sp>
      <p:pic>
        <p:nvPicPr>
          <p:cNvPr id="3075" name="Рисунок 3" descr="http://im1-tub-ru.yandex.net/i?id=6b807736c6ae1a67f2d468273220fa9b-107-144&amp;n=24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5125" y="3929063"/>
            <a:ext cx="2428875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Box 5"/>
          <p:cNvSpPr txBox="1">
            <a:spLocks noChangeArrowheads="1"/>
          </p:cNvSpPr>
          <p:nvPr/>
        </p:nvSpPr>
        <p:spPr bwMode="auto">
          <a:xfrm>
            <a:off x="285750" y="571500"/>
            <a:ext cx="85725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3600" b="1" dirty="0"/>
              <a:t>Педагогический совет </a:t>
            </a:r>
            <a:r>
              <a:rPr lang="ru-RU" sz="3600" b="1" dirty="0" smtClean="0"/>
              <a:t>30.08.2016г.</a:t>
            </a:r>
            <a:endParaRPr lang="ru-RU" sz="3600" b="1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2857500"/>
            <a:ext cx="8215312" cy="40005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ru-RU" sz="3600" b="1" dirty="0" smtClean="0">
                <a:solidFill>
                  <a:srgbClr val="7030A0"/>
                </a:solidFill>
              </a:rPr>
              <a:t>«Как никто не может дать другому того, чего не имеет сам, так не может развивать, воспитывать и образовывать других тот, кто сам не является развитым, воспитанным и образованным». </a:t>
            </a:r>
          </a:p>
          <a:p>
            <a:pPr>
              <a:defRPr/>
            </a:pPr>
            <a:r>
              <a:rPr lang="ru-RU" sz="3600" b="1" dirty="0" smtClean="0">
                <a:solidFill>
                  <a:srgbClr val="7030A0"/>
                </a:solidFill>
              </a:rPr>
              <a:t>                                             А. </a:t>
            </a:r>
            <a:r>
              <a:rPr lang="ru-RU" sz="3600" b="1" dirty="0" err="1" smtClean="0">
                <a:solidFill>
                  <a:srgbClr val="7030A0"/>
                </a:solidFill>
              </a:rPr>
              <a:t>Дистервег</a:t>
            </a:r>
            <a:r>
              <a:rPr lang="ru-RU" sz="3600" b="1" dirty="0" smtClean="0"/>
              <a:t> </a:t>
            </a:r>
          </a:p>
          <a:p>
            <a:pPr>
              <a:defRPr/>
            </a:pPr>
            <a:endParaRPr lang="ru-RU" b="1" dirty="0" smtClean="0"/>
          </a:p>
        </p:txBody>
      </p:sp>
      <p:pic>
        <p:nvPicPr>
          <p:cNvPr id="15364" name="Рисунок 3" descr="http://im0-tub-ru.yandex.net/i?id=de755d2fa5ae5455d7740e2bb58bed22-101-144&amp;n=2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19" y="0"/>
            <a:ext cx="4968691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8225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dirty="0"/>
              <a:t>«Дорожная карта» реализации алгоритма управления профессиональным ростом педагогического коллектива</a:t>
            </a:r>
          </a:p>
        </p:txBody>
      </p:sp>
    </p:spTree>
    <p:extLst>
      <p:ext uri="{BB962C8B-B14F-4D97-AF65-F5344CB8AC3E}">
        <p14:creationId xmlns:p14="http://schemas.microsoft.com/office/powerpoint/2010/main" val="17679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530" y="692620"/>
            <a:ext cx="7201000" cy="59768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3482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п</a:t>
            </a:r>
            <a:r>
              <a:rPr lang="ru-RU" sz="4000" dirty="0" smtClean="0"/>
              <a:t>роект модели методической службы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688250"/>
          </a:xfrm>
        </p:spPr>
        <p:txBody>
          <a:bodyPr/>
          <a:lstStyle/>
          <a:p>
            <a:r>
              <a:rPr lang="ru-RU" sz="2800" b="1" dirty="0"/>
              <a:t>внутриорганизационные:</a:t>
            </a:r>
            <a:endParaRPr lang="ru-RU" sz="2800" dirty="0"/>
          </a:p>
          <a:p>
            <a:pPr marL="0" indent="0">
              <a:buNone/>
            </a:pPr>
            <a:r>
              <a:rPr lang="ru-RU" sz="2800" b="1" dirty="0" smtClean="0"/>
              <a:t>- </a:t>
            </a:r>
            <a:r>
              <a:rPr lang="ru-RU" sz="2800" dirty="0" smtClean="0"/>
              <a:t>МО</a:t>
            </a:r>
            <a:r>
              <a:rPr lang="ru-RU" sz="2800" b="1" dirty="0" smtClean="0"/>
              <a:t> </a:t>
            </a:r>
            <a:r>
              <a:rPr lang="ru-RU" sz="2800" dirty="0" smtClean="0"/>
              <a:t>дошкольного общего образования </a:t>
            </a:r>
            <a:r>
              <a:rPr lang="ru-RU" sz="2800" b="1" i="1" u="sng" dirty="0" smtClean="0"/>
              <a:t>(</a:t>
            </a:r>
            <a:r>
              <a:rPr lang="ru-RU" sz="2800" b="1" i="1" u="sng" dirty="0" err="1" smtClean="0"/>
              <a:t>Хуснутдинова</a:t>
            </a:r>
            <a:r>
              <a:rPr lang="ru-RU" sz="2800" b="1" i="1" u="sng" dirty="0" smtClean="0"/>
              <a:t> </a:t>
            </a:r>
            <a:r>
              <a:rPr lang="ru-RU" sz="2800" b="1" i="1" u="sng" dirty="0"/>
              <a:t>Г.М.)</a:t>
            </a:r>
            <a:endParaRPr lang="ru-RU" sz="2800" dirty="0"/>
          </a:p>
          <a:p>
            <a:pPr marL="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-МО начального общего образования </a:t>
            </a:r>
            <a:r>
              <a:rPr lang="ru-RU" sz="2800" b="1" i="1" u="sng" dirty="0" smtClean="0"/>
              <a:t>(Горохова </a:t>
            </a:r>
            <a:r>
              <a:rPr lang="ru-RU" sz="2800" b="1" i="1" u="sng" dirty="0"/>
              <a:t>О.Л.)</a:t>
            </a:r>
            <a:endParaRPr lang="ru-RU" sz="2800" dirty="0"/>
          </a:p>
          <a:p>
            <a:pPr marL="0" indent="0">
              <a:buNone/>
            </a:pPr>
            <a:r>
              <a:rPr lang="ru-RU" sz="2800" dirty="0" smtClean="0"/>
              <a:t>-</a:t>
            </a:r>
            <a:r>
              <a:rPr lang="ru-RU" sz="2800" dirty="0"/>
              <a:t> </a:t>
            </a:r>
            <a:r>
              <a:rPr lang="ru-RU" sz="2800" dirty="0" smtClean="0"/>
              <a:t>МО по математике </a:t>
            </a:r>
            <a:r>
              <a:rPr lang="ru-RU" sz="2800" b="1" i="1" u="sng" dirty="0"/>
              <a:t>(Иванюк Л.В.)</a:t>
            </a:r>
            <a:endParaRPr lang="ru-RU" sz="2800" dirty="0"/>
          </a:p>
          <a:p>
            <a:pPr marL="0" indent="0">
              <a:buNone/>
            </a:pPr>
            <a:r>
              <a:rPr lang="ru-RU" sz="2800" dirty="0" smtClean="0"/>
              <a:t>-</a:t>
            </a:r>
            <a:r>
              <a:rPr lang="ru-RU" sz="2800" dirty="0"/>
              <a:t> </a:t>
            </a:r>
            <a:r>
              <a:rPr lang="ru-RU" sz="2800" dirty="0" smtClean="0"/>
              <a:t>МО по русскому языку </a:t>
            </a:r>
            <a:endParaRPr lang="ru-RU" sz="2800" dirty="0"/>
          </a:p>
          <a:p>
            <a:pPr marL="0" indent="0">
              <a:buNone/>
            </a:pPr>
            <a:r>
              <a:rPr lang="ru-RU" sz="2800" b="1" i="1" u="sng" dirty="0"/>
              <a:t>(</a:t>
            </a:r>
            <a:r>
              <a:rPr lang="ru-RU" sz="2800" b="1" i="1" u="sng" dirty="0" err="1"/>
              <a:t>Калгаманова</a:t>
            </a:r>
            <a:r>
              <a:rPr lang="ru-RU" sz="2800" b="1" i="1" u="sng" dirty="0"/>
              <a:t> З.М.)</a:t>
            </a:r>
            <a:endParaRPr lang="ru-RU" sz="2800" dirty="0"/>
          </a:p>
          <a:p>
            <a:pPr marL="0" indent="0">
              <a:buNone/>
            </a:pPr>
            <a:r>
              <a:rPr lang="ru-RU" sz="2800" dirty="0" smtClean="0"/>
              <a:t>- МО классных </a:t>
            </a:r>
            <a:r>
              <a:rPr lang="ru-RU" sz="2800" dirty="0"/>
              <a:t>руководителей</a:t>
            </a:r>
          </a:p>
          <a:p>
            <a:pPr marL="0" indent="0">
              <a:buNone/>
            </a:pPr>
            <a:r>
              <a:rPr lang="ru-RU" sz="2800" b="1" i="1" u="sng" dirty="0"/>
              <a:t>(</a:t>
            </a:r>
            <a:r>
              <a:rPr lang="ru-RU" sz="2800" b="1" i="1" u="sng" dirty="0" err="1"/>
              <a:t>Янабаева</a:t>
            </a:r>
            <a:r>
              <a:rPr lang="ru-RU" sz="2800" b="1" i="1" u="sng" dirty="0"/>
              <a:t> Л.З.)</a:t>
            </a:r>
            <a:endParaRPr lang="ru-RU" sz="2800" dirty="0"/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b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95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Социальный договор 2.0.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4800" b="1" u="sng" dirty="0"/>
              <a:t>к</a:t>
            </a:r>
            <a:r>
              <a:rPr lang="ru-RU" sz="4800" b="1" u="sng" dirty="0" smtClean="0"/>
              <a:t>лючевые темы:</a:t>
            </a:r>
          </a:p>
          <a:p>
            <a:pPr algn="ctr"/>
            <a:r>
              <a:rPr lang="ru-RU" dirty="0"/>
              <a:t>п</a:t>
            </a:r>
            <a:r>
              <a:rPr lang="ru-RU" dirty="0" smtClean="0"/>
              <a:t>реемственность</a:t>
            </a:r>
          </a:p>
          <a:p>
            <a:pPr algn="ctr"/>
            <a:r>
              <a:rPr lang="ru-RU" dirty="0"/>
              <a:t>п</a:t>
            </a:r>
            <a:r>
              <a:rPr lang="ru-RU" dirty="0" smtClean="0"/>
              <a:t>рофессиональная культура</a:t>
            </a:r>
          </a:p>
          <a:p>
            <a:pPr algn="ctr"/>
            <a:r>
              <a:rPr lang="ru-RU" dirty="0"/>
              <a:t>с</a:t>
            </a:r>
            <a:r>
              <a:rPr lang="ru-RU" dirty="0" smtClean="0"/>
              <a:t>реда развития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85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ФОРМУЛА УСПЕХА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981200"/>
            <a:ext cx="8350820" cy="4114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4800" b="1" i="1" dirty="0" smtClean="0">
                <a:solidFill>
                  <a:srgbClr val="FF0000"/>
                </a:solidFill>
              </a:rPr>
              <a:t>УСПЕХ</a:t>
            </a:r>
            <a:r>
              <a:rPr lang="ru-RU" sz="4400" b="1" i="1" dirty="0" smtClean="0">
                <a:solidFill>
                  <a:srgbClr val="FF0000"/>
                </a:solidFill>
              </a:rPr>
              <a:t>=(цель   желание)      </a:t>
            </a:r>
            <a:r>
              <a:rPr lang="ru-RU" sz="4800" b="1" i="1" dirty="0" smtClean="0">
                <a:solidFill>
                  <a:srgbClr val="FF0000"/>
                </a:solidFill>
              </a:rPr>
              <a:t>вера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                             время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10" name="Волна 9"/>
          <p:cNvSpPr/>
          <p:nvPr/>
        </p:nvSpPr>
        <p:spPr bwMode="auto">
          <a:xfrm>
            <a:off x="2925300" y="3269740"/>
            <a:ext cx="6264870" cy="266310"/>
          </a:xfrm>
          <a:prstGeom prst="wave">
            <a:avLst>
              <a:gd name="adj1" fmla="val 12500"/>
              <a:gd name="adj2" fmla="val 44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Умножение 11"/>
          <p:cNvSpPr/>
          <p:nvPr/>
        </p:nvSpPr>
        <p:spPr bwMode="auto">
          <a:xfrm>
            <a:off x="6804310" y="2924930"/>
            <a:ext cx="457200" cy="300610"/>
          </a:xfrm>
          <a:prstGeom prst="mathMultipl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Плюс 12"/>
          <p:cNvSpPr/>
          <p:nvPr/>
        </p:nvSpPr>
        <p:spPr bwMode="auto">
          <a:xfrm>
            <a:off x="4211950" y="2854738"/>
            <a:ext cx="504070" cy="370802"/>
          </a:xfrm>
          <a:prstGeom prst="mathPlu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09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357188" y="1981200"/>
            <a:ext cx="8101012" cy="411480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>«Не ограничивайте себя.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rgbClr val="7030A0"/>
                </a:solidFill>
              </a:rPr>
              <a:t> Многие люди ограничивают себя только тем, что, как они считают, они умеют делать. Вы можете достичь намного больше. Нужно только верить в то, что вы делаете»</a:t>
            </a:r>
          </a:p>
          <a:p>
            <a:pPr>
              <a:buFontTx/>
              <a:buNone/>
            </a:pPr>
            <a:r>
              <a:rPr lang="ru-RU" b="1" dirty="0" smtClean="0">
                <a:solidFill>
                  <a:srgbClr val="7030A0"/>
                </a:solidFill>
              </a:rPr>
              <a:t>                                                              Мэри Кей </a:t>
            </a:r>
            <a:r>
              <a:rPr lang="ru-RU" b="1" dirty="0" err="1" smtClean="0">
                <a:solidFill>
                  <a:srgbClr val="7030A0"/>
                </a:solidFill>
              </a:rPr>
              <a:t>Эш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1000">
                <a:solidFill>
                  <a:srgbClr val="333333"/>
                </a:solidFill>
                <a:cs typeface="Times New Roman" pitchFamily="18" charset="0"/>
              </a:rPr>
              <a:t>«</a:t>
            </a:r>
            <a:r>
              <a:rPr lang="ru-RU" sz="1000">
                <a:solidFill>
                  <a:srgbClr val="333333"/>
                </a:solidFill>
                <a:latin typeface="Helvetica"/>
                <a:cs typeface="Times New Roman" pitchFamily="18" charset="0"/>
              </a:rPr>
              <a:t>Как никто не</a:t>
            </a:r>
            <a:r>
              <a:rPr lang="ru-RU" sz="1000">
                <a:solidFill>
                  <a:srgbClr val="333333"/>
                </a:solidFill>
                <a:cs typeface="Times New Roman" pitchFamily="18" charset="0"/>
              </a:rPr>
              <a:t> </a:t>
            </a:r>
            <a:r>
              <a:rPr lang="ru-RU" sz="1000">
                <a:solidFill>
                  <a:srgbClr val="333333"/>
                </a:solidFill>
                <a:latin typeface="Helvetica"/>
                <a:cs typeface="Times New Roman" pitchFamily="18" charset="0"/>
              </a:rPr>
              <a:t>может дать другому того, чего не</a:t>
            </a:r>
            <a:r>
              <a:rPr lang="ru-RU" sz="1000">
                <a:solidFill>
                  <a:srgbClr val="333333"/>
                </a:solidFill>
                <a:cs typeface="Times New Roman" pitchFamily="18" charset="0"/>
              </a:rPr>
              <a:t> </a:t>
            </a:r>
            <a:r>
              <a:rPr lang="ru-RU" sz="1000">
                <a:solidFill>
                  <a:srgbClr val="333333"/>
                </a:solidFill>
                <a:latin typeface="Helvetica"/>
                <a:cs typeface="Times New Roman" pitchFamily="18" charset="0"/>
              </a:rPr>
              <a:t>имеет</a:t>
            </a:r>
            <a:r>
              <a:rPr lang="ru-RU" sz="1000">
                <a:solidFill>
                  <a:srgbClr val="333333"/>
                </a:solidFill>
                <a:cs typeface="Times New Roman" pitchFamily="18" charset="0"/>
              </a:rPr>
              <a:t> </a:t>
            </a:r>
            <a:r>
              <a:rPr lang="ru-RU" sz="1000">
                <a:solidFill>
                  <a:srgbClr val="333333"/>
                </a:solidFill>
                <a:latin typeface="Helvetica"/>
                <a:cs typeface="Times New Roman" pitchFamily="18" charset="0"/>
              </a:rPr>
              <a:t>сам, так не</a:t>
            </a:r>
            <a:r>
              <a:rPr lang="ru-RU" sz="1000">
                <a:solidFill>
                  <a:srgbClr val="333333"/>
                </a:solidFill>
                <a:cs typeface="Times New Roman" pitchFamily="18" charset="0"/>
              </a:rPr>
              <a:t> </a:t>
            </a:r>
            <a:r>
              <a:rPr lang="ru-RU" sz="1000">
                <a:solidFill>
                  <a:srgbClr val="333333"/>
                </a:solidFill>
                <a:latin typeface="Helvetica"/>
                <a:cs typeface="Times New Roman" pitchFamily="18" charset="0"/>
              </a:rPr>
              <a:t>может развивать, воспитывать и</a:t>
            </a:r>
            <a:r>
              <a:rPr lang="ru-RU" sz="1000">
                <a:solidFill>
                  <a:srgbClr val="333333"/>
                </a:solidFill>
                <a:cs typeface="Times New Roman" pitchFamily="18" charset="0"/>
              </a:rPr>
              <a:t> </a:t>
            </a:r>
            <a:r>
              <a:rPr lang="ru-RU" sz="1000">
                <a:solidFill>
                  <a:srgbClr val="333333"/>
                </a:solidFill>
                <a:latin typeface="Helvetica"/>
                <a:cs typeface="Times New Roman" pitchFamily="18" charset="0"/>
              </a:rPr>
              <a:t>образовывать других</a:t>
            </a:r>
            <a:r>
              <a:rPr lang="ru-RU" sz="1000">
                <a:solidFill>
                  <a:srgbClr val="333333"/>
                </a:solidFill>
                <a:cs typeface="Times New Roman" pitchFamily="18" charset="0"/>
              </a:rPr>
              <a:t> </a:t>
            </a:r>
            <a:r>
              <a:rPr lang="ru-RU" sz="1000">
                <a:solidFill>
                  <a:srgbClr val="333333"/>
                </a:solidFill>
                <a:latin typeface="Helvetica"/>
                <a:cs typeface="Times New Roman" pitchFamily="18" charset="0"/>
              </a:rPr>
              <a:t>тот, кто сам не</a:t>
            </a:r>
            <a:r>
              <a:rPr lang="ru-RU" sz="1000">
                <a:solidFill>
                  <a:srgbClr val="333333"/>
                </a:solidFill>
                <a:cs typeface="Times New Roman" pitchFamily="18" charset="0"/>
              </a:rPr>
              <a:t> </a:t>
            </a:r>
            <a:r>
              <a:rPr lang="ru-RU" sz="1000">
                <a:solidFill>
                  <a:srgbClr val="333333"/>
                </a:solidFill>
                <a:latin typeface="Helvetica"/>
                <a:cs typeface="Times New Roman" pitchFamily="18" charset="0"/>
              </a:rPr>
              <a:t>является развитым, воспитанным и</a:t>
            </a:r>
            <a:r>
              <a:rPr lang="ru-RU" sz="1000">
                <a:solidFill>
                  <a:srgbClr val="333333"/>
                </a:solidFill>
                <a:cs typeface="Times New Roman" pitchFamily="18" charset="0"/>
              </a:rPr>
              <a:t> </a:t>
            </a:r>
            <a:r>
              <a:rPr lang="ru-RU" sz="1000">
                <a:solidFill>
                  <a:srgbClr val="333333"/>
                </a:solidFill>
                <a:latin typeface="Helvetica"/>
                <a:cs typeface="Times New Roman" pitchFamily="18" charset="0"/>
              </a:rPr>
              <a:t>образованным</a:t>
            </a:r>
            <a:r>
              <a:rPr lang="ru-RU" sz="1000">
                <a:solidFill>
                  <a:srgbClr val="333333"/>
                </a:solidFill>
                <a:cs typeface="Times New Roman" pitchFamily="18" charset="0"/>
              </a:rPr>
              <a:t>»</a:t>
            </a:r>
            <a:r>
              <a:rPr lang="ru-RU" sz="1000">
                <a:solidFill>
                  <a:srgbClr val="333333"/>
                </a:solidFill>
                <a:latin typeface="Helvetica"/>
                <a:cs typeface="Times New Roman" pitchFamily="18" charset="0"/>
              </a:rPr>
              <a:t>. А. Дистервег </a:t>
            </a:r>
            <a:endParaRPr lang="ru-RU"/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1000">
                <a:solidFill>
                  <a:srgbClr val="333333"/>
                </a:solidFill>
                <a:cs typeface="Times New Roman" pitchFamily="18" charset="0"/>
              </a:rPr>
              <a:t>«</a:t>
            </a:r>
            <a:r>
              <a:rPr lang="ru-RU" sz="1000">
                <a:solidFill>
                  <a:srgbClr val="333333"/>
                </a:solidFill>
                <a:latin typeface="Helvetica"/>
                <a:cs typeface="Times New Roman" pitchFamily="18" charset="0"/>
              </a:rPr>
              <a:t>Как никто не</a:t>
            </a:r>
            <a:r>
              <a:rPr lang="ru-RU" sz="1000">
                <a:solidFill>
                  <a:srgbClr val="333333"/>
                </a:solidFill>
                <a:cs typeface="Times New Roman" pitchFamily="18" charset="0"/>
              </a:rPr>
              <a:t> </a:t>
            </a:r>
            <a:r>
              <a:rPr lang="ru-RU" sz="1000">
                <a:solidFill>
                  <a:srgbClr val="333333"/>
                </a:solidFill>
                <a:latin typeface="Helvetica"/>
                <a:cs typeface="Times New Roman" pitchFamily="18" charset="0"/>
              </a:rPr>
              <a:t>может дать другому того, чего не</a:t>
            </a:r>
            <a:r>
              <a:rPr lang="ru-RU" sz="1000">
                <a:solidFill>
                  <a:srgbClr val="333333"/>
                </a:solidFill>
                <a:cs typeface="Times New Roman" pitchFamily="18" charset="0"/>
              </a:rPr>
              <a:t> </a:t>
            </a:r>
            <a:r>
              <a:rPr lang="ru-RU" sz="1000">
                <a:solidFill>
                  <a:srgbClr val="333333"/>
                </a:solidFill>
                <a:latin typeface="Helvetica"/>
                <a:cs typeface="Times New Roman" pitchFamily="18" charset="0"/>
              </a:rPr>
              <a:t>имеет</a:t>
            </a:r>
            <a:r>
              <a:rPr lang="ru-RU" sz="1000">
                <a:solidFill>
                  <a:srgbClr val="333333"/>
                </a:solidFill>
                <a:cs typeface="Times New Roman" pitchFamily="18" charset="0"/>
              </a:rPr>
              <a:t> </a:t>
            </a:r>
            <a:r>
              <a:rPr lang="ru-RU" sz="1000">
                <a:solidFill>
                  <a:srgbClr val="333333"/>
                </a:solidFill>
                <a:latin typeface="Helvetica"/>
                <a:cs typeface="Times New Roman" pitchFamily="18" charset="0"/>
              </a:rPr>
              <a:t>сам, так не</a:t>
            </a:r>
            <a:r>
              <a:rPr lang="ru-RU" sz="1000">
                <a:solidFill>
                  <a:srgbClr val="333333"/>
                </a:solidFill>
                <a:cs typeface="Times New Roman" pitchFamily="18" charset="0"/>
              </a:rPr>
              <a:t> </a:t>
            </a:r>
            <a:r>
              <a:rPr lang="ru-RU" sz="1000">
                <a:solidFill>
                  <a:srgbClr val="333333"/>
                </a:solidFill>
                <a:latin typeface="Helvetica"/>
                <a:cs typeface="Times New Roman" pitchFamily="18" charset="0"/>
              </a:rPr>
              <a:t>может развивать, воспитывать и</a:t>
            </a:r>
            <a:r>
              <a:rPr lang="ru-RU" sz="1000">
                <a:solidFill>
                  <a:srgbClr val="333333"/>
                </a:solidFill>
                <a:cs typeface="Times New Roman" pitchFamily="18" charset="0"/>
              </a:rPr>
              <a:t> </a:t>
            </a:r>
            <a:r>
              <a:rPr lang="ru-RU" sz="1000">
                <a:solidFill>
                  <a:srgbClr val="333333"/>
                </a:solidFill>
                <a:latin typeface="Helvetica"/>
                <a:cs typeface="Times New Roman" pitchFamily="18" charset="0"/>
              </a:rPr>
              <a:t>образовывать других</a:t>
            </a:r>
            <a:r>
              <a:rPr lang="ru-RU" sz="1000">
                <a:solidFill>
                  <a:srgbClr val="333333"/>
                </a:solidFill>
                <a:cs typeface="Times New Roman" pitchFamily="18" charset="0"/>
              </a:rPr>
              <a:t> </a:t>
            </a:r>
            <a:r>
              <a:rPr lang="ru-RU" sz="1000">
                <a:solidFill>
                  <a:srgbClr val="333333"/>
                </a:solidFill>
                <a:latin typeface="Helvetica"/>
                <a:cs typeface="Times New Roman" pitchFamily="18" charset="0"/>
              </a:rPr>
              <a:t>тот, кто сам не</a:t>
            </a:r>
            <a:r>
              <a:rPr lang="ru-RU" sz="1000">
                <a:solidFill>
                  <a:srgbClr val="333333"/>
                </a:solidFill>
                <a:cs typeface="Times New Roman" pitchFamily="18" charset="0"/>
              </a:rPr>
              <a:t> </a:t>
            </a:r>
            <a:r>
              <a:rPr lang="ru-RU" sz="1000">
                <a:solidFill>
                  <a:srgbClr val="333333"/>
                </a:solidFill>
                <a:latin typeface="Helvetica"/>
                <a:cs typeface="Times New Roman" pitchFamily="18" charset="0"/>
              </a:rPr>
              <a:t>является развитым, воспитанным и</a:t>
            </a:r>
            <a:r>
              <a:rPr lang="ru-RU" sz="1000">
                <a:solidFill>
                  <a:srgbClr val="333333"/>
                </a:solidFill>
                <a:cs typeface="Times New Roman" pitchFamily="18" charset="0"/>
              </a:rPr>
              <a:t> </a:t>
            </a:r>
            <a:r>
              <a:rPr lang="ru-RU" sz="1000">
                <a:solidFill>
                  <a:srgbClr val="333333"/>
                </a:solidFill>
                <a:latin typeface="Helvetica"/>
                <a:cs typeface="Times New Roman" pitchFamily="18" charset="0"/>
              </a:rPr>
              <a:t>образованным</a:t>
            </a:r>
            <a:r>
              <a:rPr lang="ru-RU" sz="1000">
                <a:solidFill>
                  <a:srgbClr val="333333"/>
                </a:solidFill>
                <a:cs typeface="Times New Roman" pitchFamily="18" charset="0"/>
              </a:rPr>
              <a:t>»</a:t>
            </a:r>
            <a:r>
              <a:rPr lang="ru-RU" sz="1000">
                <a:solidFill>
                  <a:srgbClr val="333333"/>
                </a:solidFill>
                <a:latin typeface="Helvetica"/>
                <a:cs typeface="Times New Roman" pitchFamily="18" charset="0"/>
              </a:rPr>
              <a:t>. А. Дистервег </a:t>
            </a:r>
            <a:endParaRPr lang="ru-RU"/>
          </a:p>
        </p:txBody>
      </p:sp>
      <p:sp>
        <p:nvSpPr>
          <p:cNvPr id="16388" name="TextBox 3"/>
          <p:cNvSpPr txBox="1">
            <a:spLocks noChangeArrowheads="1"/>
          </p:cNvSpPr>
          <p:nvPr/>
        </p:nvSpPr>
        <p:spPr bwMode="auto">
          <a:xfrm>
            <a:off x="1928813" y="1000125"/>
            <a:ext cx="48577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/>
              <a:t>Решение педсовета:</a:t>
            </a:r>
          </a:p>
        </p:txBody>
      </p:sp>
      <p:sp>
        <p:nvSpPr>
          <p:cNvPr id="16389" name="TextBox 4"/>
          <p:cNvSpPr txBox="1">
            <a:spLocks noChangeArrowheads="1"/>
          </p:cNvSpPr>
          <p:nvPr/>
        </p:nvSpPr>
        <p:spPr bwMode="auto">
          <a:xfrm>
            <a:off x="357188" y="1857375"/>
            <a:ext cx="8786812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>
              <a:buAutoNum type="arabicPeriod"/>
            </a:pPr>
            <a:r>
              <a:rPr lang="ru-RU" sz="1600" dirty="0" smtClean="0"/>
              <a:t>Согласовать модель методической службы школы.</a:t>
            </a:r>
          </a:p>
          <a:p>
            <a:pPr marL="457200" indent="-457200" algn="l">
              <a:buAutoNum type="arabicPeriod"/>
            </a:pPr>
            <a:r>
              <a:rPr lang="ru-RU" sz="1600" dirty="0" smtClean="0"/>
              <a:t>Создать рабочую группу по составлению образовательной  программы и программы развития школы (срок до 05.09.2016 г., ответственные директора филиалов).</a:t>
            </a:r>
          </a:p>
          <a:p>
            <a:pPr marL="457200" indent="-457200" algn="l">
              <a:buAutoNum type="arabicPeriod"/>
            </a:pPr>
            <a:r>
              <a:rPr lang="ru-RU" sz="1600" dirty="0" smtClean="0"/>
              <a:t>Каждому филиалу разработать образовательный маршрут коллектива через педагогический абонемент на заявительной основе (срок до 15.09.2016 г., ответственные методисты филиалов).</a:t>
            </a:r>
          </a:p>
          <a:p>
            <a:pPr marL="457200" indent="-457200" algn="l">
              <a:buAutoNum type="arabicPeriod"/>
            </a:pPr>
            <a:r>
              <a:rPr lang="ru-RU" sz="1600" dirty="0" smtClean="0"/>
              <a:t>Методистам филиалов в еженедельном режиме проводить методические планерки и при посещении занятий педагогов использовать экспресс-карты (срок в течение года). </a:t>
            </a:r>
          </a:p>
          <a:p>
            <a:pPr marL="457200" indent="-457200" algn="l">
              <a:buAutoNum type="arabicPeriod"/>
            </a:pPr>
            <a:r>
              <a:rPr lang="ru-RU" sz="1600" dirty="0" smtClean="0"/>
              <a:t>Создать творческую группу по разработке показателей результативности деятельности и спектра мероприятий профессионализма педагогического коллектива (срок до 10.09.2016 г., ответственный </a:t>
            </a:r>
            <a:r>
              <a:rPr lang="ru-RU" sz="1600" dirty="0" err="1" smtClean="0"/>
              <a:t>зам.директора</a:t>
            </a:r>
            <a:r>
              <a:rPr lang="ru-RU" sz="1600" dirty="0" smtClean="0"/>
              <a:t> по УВР).</a:t>
            </a:r>
          </a:p>
          <a:p>
            <a:pPr marL="457200" indent="-457200" algn="l">
              <a:buAutoNum type="arabicPeriod"/>
            </a:pPr>
            <a:r>
              <a:rPr lang="ru-RU" sz="1600" dirty="0" smtClean="0"/>
              <a:t>Заместителю директора разнообразить виды деятельности, направленные на обобщение, представление и распространение опыта инновационной деятельности в течение года (срок в течение года).</a:t>
            </a:r>
          </a:p>
          <a:p>
            <a:pPr marL="457200" lvl="0" indent="-457200" algn="l">
              <a:buFontTx/>
              <a:buAutoNum type="arabicPeriod"/>
            </a:pPr>
            <a:r>
              <a:rPr lang="ru-RU" sz="1600" dirty="0"/>
              <a:t>Разработать «дорожную карту» профессионального роста педагогического коллектива (срок до 20.09.2016 г., ответственный директора филиалов и директор школы).</a:t>
            </a:r>
          </a:p>
          <a:p>
            <a:pPr marL="457200" indent="-457200" algn="l">
              <a:buAutoNum type="arabicPeriod"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071563" y="642938"/>
            <a:ext cx="7772400" cy="7747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«Не забывайте, </a:t>
            </a:r>
            <a:endParaRPr lang="ru-RU" sz="2400" b="1" dirty="0" smtClean="0">
              <a:solidFill>
                <a:srgbClr val="7030A0"/>
              </a:solidFill>
              <a:latin typeface="Times New Roman" pitchFamily="18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90" y="1742350"/>
            <a:ext cx="8501062" cy="4572000"/>
          </a:xfrm>
          <a:solidFill>
            <a:schemeClr val="accent5">
              <a:lumMod val="90000"/>
            </a:schemeClr>
          </a:solidFill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rgbClr val="7030A0"/>
                </a:solidFill>
              </a:rPr>
              <a:t> </a:t>
            </a:r>
            <a:r>
              <a:rPr lang="ru-RU" sz="3600" b="1" dirty="0" smtClean="0">
                <a:solidFill>
                  <a:srgbClr val="7030A0"/>
                </a:solidFill>
              </a:rPr>
              <a:t>что почва, на которой строится ваше педагогическое мастерство, — </a:t>
            </a:r>
            <a:r>
              <a:rPr lang="ru-RU" sz="3600" b="1" u="sng" dirty="0" smtClean="0">
                <a:solidFill>
                  <a:srgbClr val="7030A0"/>
                </a:solidFill>
              </a:rPr>
              <a:t>в самом ребенке</a:t>
            </a:r>
            <a:r>
              <a:rPr lang="ru-RU" sz="3600" b="1" dirty="0" smtClean="0">
                <a:solidFill>
                  <a:srgbClr val="7030A0"/>
                </a:solidFill>
              </a:rPr>
              <a:t>, в его </a:t>
            </a:r>
            <a:r>
              <a:rPr lang="ru-RU" sz="3600" b="1" u="sng" dirty="0" smtClean="0">
                <a:solidFill>
                  <a:srgbClr val="7030A0"/>
                </a:solidFill>
              </a:rPr>
              <a:t>отношении</a:t>
            </a:r>
            <a:r>
              <a:rPr lang="ru-RU" sz="3600" b="1" dirty="0" smtClean="0">
                <a:solidFill>
                  <a:srgbClr val="7030A0"/>
                </a:solidFill>
              </a:rPr>
              <a:t> к знаниям и </a:t>
            </a:r>
            <a:r>
              <a:rPr lang="ru-RU" sz="3600" b="1" u="sng" dirty="0" smtClean="0">
                <a:solidFill>
                  <a:srgbClr val="7030A0"/>
                </a:solidFill>
              </a:rPr>
              <a:t>к вам</a:t>
            </a:r>
            <a:r>
              <a:rPr lang="ru-RU" sz="3600" b="1" dirty="0" smtClean="0">
                <a:solidFill>
                  <a:srgbClr val="7030A0"/>
                </a:solidFill>
              </a:rPr>
              <a:t>, учителю. Это — желание учиться, вдохновение, готовность к преодолению трудностей. Заботливо обогащайте эту почву, без нее нет школы».</a:t>
            </a:r>
          </a:p>
          <a:p>
            <a:pPr>
              <a:defRPr/>
            </a:pPr>
            <a:r>
              <a:rPr lang="en-US" sz="3600" b="1" dirty="0" smtClean="0">
                <a:solidFill>
                  <a:srgbClr val="7030A0"/>
                </a:solidFill>
              </a:rPr>
              <a:t>                                       </a:t>
            </a:r>
            <a:r>
              <a:rPr lang="ru-RU" sz="3600" b="1" dirty="0" smtClean="0">
                <a:solidFill>
                  <a:srgbClr val="7030A0"/>
                </a:solidFill>
              </a:rPr>
              <a:t>В. А. Сухомлинский 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7412" name="Rectangle 2"/>
          <p:cNvSpPr txBox="1">
            <a:spLocks noRot="1" noChangeArrowheads="1"/>
          </p:cNvSpPr>
          <p:nvPr/>
        </p:nvSpPr>
        <p:spPr bwMode="auto">
          <a:xfrm>
            <a:off x="683460" y="1714500"/>
            <a:ext cx="8229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813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404664"/>
            <a:ext cx="8820472" cy="3384376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2075" tIns="46038" rIns="92075" bIns="46038" rtlCol="0">
            <a:noAutofit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ru-RU" sz="4000" b="1" i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«Кто не видит конечной цели -</a:t>
            </a:r>
            <a:br>
              <a:rPr lang="ru-RU" sz="4000" b="1" i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очень удивляется, придя не туда»</a:t>
            </a:r>
            <a:br>
              <a:rPr lang="ru-RU" sz="4000" b="1" i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r>
              <a:rPr lang="ru-RU" sz="40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Марк Твен</a:t>
            </a:r>
            <a:br>
              <a:rPr lang="ru-RU" sz="40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4000" b="1" i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motivator-19469.jpg"/>
          <p:cNvPicPr>
            <a:picLocks noChangeAspect="1"/>
          </p:cNvPicPr>
          <p:nvPr/>
        </p:nvPicPr>
        <p:blipFill>
          <a:blip r:embed="rId3" cstate="print"/>
          <a:srcRect l="4322" t="2751" r="4322" b="14300"/>
          <a:stretch>
            <a:fillRect/>
          </a:stretch>
        </p:blipFill>
        <p:spPr>
          <a:xfrm>
            <a:off x="2915816" y="3559250"/>
            <a:ext cx="2736304" cy="3178941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41495625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ЕГЭ по русскому языку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3691900"/>
              </p:ext>
            </p:extLst>
          </p:nvPr>
        </p:nvGraphicFramePr>
        <p:xfrm>
          <a:off x="467430" y="1700760"/>
          <a:ext cx="8425170" cy="5002162"/>
        </p:xfrm>
        <a:graphic>
          <a:graphicData uri="http://schemas.openxmlformats.org/drawingml/2006/table">
            <a:tbl>
              <a:tblPr firstRow="1" firstCol="1" bandRow="1"/>
              <a:tblGrid>
                <a:gridCol w="2273504"/>
                <a:gridCol w="1627300"/>
                <a:gridCol w="1715976"/>
                <a:gridCol w="1224170"/>
                <a:gridCol w="1584220"/>
              </a:tblGrid>
              <a:tr h="12241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ОУ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 учащихся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выполнивших работу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Выполнившие работу на неудовлетворительную оценку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Ср. балл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Общая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успеваемость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Новоатьяловская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СОШ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b="1" u="sng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Асланинская</a:t>
                      </a:r>
                      <a:r>
                        <a:rPr lang="ru-RU" sz="20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СОШ</a:t>
                      </a:r>
                      <a:endParaRPr lang="ru-RU" sz="20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0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ru-RU" sz="20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20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Ивановская СОШ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Старокавдыкская СОШ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Бердюгинская СОШ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64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906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Результаты ЕГЭ по математике</a:t>
            </a:r>
            <a:br>
              <a:rPr lang="ru-RU" sz="3200" dirty="0" smtClean="0"/>
            </a:br>
            <a:r>
              <a:rPr lang="ru-RU" sz="3200" dirty="0" smtClean="0"/>
              <a:t>(профильный уровень)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3977150"/>
              </p:ext>
            </p:extLst>
          </p:nvPr>
        </p:nvGraphicFramePr>
        <p:xfrm>
          <a:off x="755471" y="1700760"/>
          <a:ext cx="8065120" cy="4556760"/>
        </p:xfrm>
        <a:graphic>
          <a:graphicData uri="http://schemas.openxmlformats.org/drawingml/2006/table">
            <a:tbl>
              <a:tblPr firstRow="1" firstCol="1" bandRow="1"/>
              <a:tblGrid>
                <a:gridCol w="2448339"/>
                <a:gridCol w="1800250"/>
                <a:gridCol w="2736380"/>
                <a:gridCol w="1080151"/>
              </a:tblGrid>
              <a:tr h="11521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ОУ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 учащихся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выполнивших работу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Выполнившие работу на неудовлетворительную оценку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Ср. балл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8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Новоатьяловская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СОШ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b="1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b="1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b="1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8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Асланинская СОШ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b="1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b="1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b="1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8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Ивановская СОШ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b="1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b="1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b="1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8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Старокавдыкская СОШ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82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8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b="1" u="sng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Бердюгинская</a:t>
                      </a:r>
                      <a:r>
                        <a:rPr lang="ru-RU" sz="20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СОШ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b="1" u="sng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b="1" u="sng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b="1" u="sng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8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524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Результаты ЕГЭ по математике</a:t>
            </a:r>
            <a:br>
              <a:rPr lang="ru-RU" sz="4000" dirty="0" smtClean="0"/>
            </a:br>
            <a:r>
              <a:rPr lang="ru-RU" sz="4000" dirty="0" smtClean="0"/>
              <a:t>(базовый уровень)</a:t>
            </a:r>
            <a:endParaRPr lang="ru-RU" sz="4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8068750"/>
              </p:ext>
            </p:extLst>
          </p:nvPr>
        </p:nvGraphicFramePr>
        <p:xfrm>
          <a:off x="467430" y="1700760"/>
          <a:ext cx="8353161" cy="4307059"/>
        </p:xfrm>
        <a:graphic>
          <a:graphicData uri="http://schemas.openxmlformats.org/drawingml/2006/table">
            <a:tbl>
              <a:tblPr firstRow="1" firstCol="1" bandRow="1"/>
              <a:tblGrid>
                <a:gridCol w="1797421"/>
                <a:gridCol w="1163475"/>
                <a:gridCol w="1057571"/>
                <a:gridCol w="1057571"/>
                <a:gridCol w="967326"/>
                <a:gridCol w="830095"/>
                <a:gridCol w="739851"/>
                <a:gridCol w="739851"/>
              </a:tblGrid>
              <a:tr h="608283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ОУ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 учащихся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выполнивших работу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«5»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«4»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«3»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«2»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усп.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кач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усп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8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80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Новоатьяловская СОШ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u="sng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Асланинская</a:t>
                      </a:r>
                      <a:r>
                        <a:rPr lang="ru-RU" sz="16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СОШ</a:t>
                      </a:r>
                      <a:endParaRPr lang="ru-RU" sz="16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6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Ивановская СОШ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Старокавдыкская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СОШ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Бердюгинская СОШ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06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Результаты ОГЭ по русскому языку</a:t>
            </a:r>
            <a:endParaRPr lang="ru-RU" sz="4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9284564"/>
              </p:ext>
            </p:extLst>
          </p:nvPr>
        </p:nvGraphicFramePr>
        <p:xfrm>
          <a:off x="251400" y="1628750"/>
          <a:ext cx="8713210" cy="5047488"/>
        </p:xfrm>
        <a:graphic>
          <a:graphicData uri="http://schemas.openxmlformats.org/drawingml/2006/table">
            <a:tbl>
              <a:tblPr firstRow="1" firstCol="1" bandRow="1"/>
              <a:tblGrid>
                <a:gridCol w="1797032"/>
                <a:gridCol w="1163224"/>
                <a:gridCol w="1057340"/>
                <a:gridCol w="1057340"/>
                <a:gridCol w="1040936"/>
                <a:gridCol w="1040936"/>
                <a:gridCol w="692282"/>
                <a:gridCol w="864120"/>
              </a:tblGrid>
              <a:tr h="47999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ОУ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 учащихся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выполнивших работу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«5»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«4»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«3»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«2»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усп.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кач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усп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9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34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Новоатьяловская СОШ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7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 u="sng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Асланинская</a:t>
                      </a:r>
                      <a:r>
                        <a:rPr lang="ru-RU" sz="18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СОШ</a:t>
                      </a:r>
                      <a:endParaRPr lang="ru-RU" sz="18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  <a:endParaRPr lang="ru-RU" sz="18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8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7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Ивановская СОШ</a:t>
                      </a:r>
                      <a:endParaRPr lang="ru-RU" sz="18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8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12,5</a:t>
                      </a:r>
                      <a:endParaRPr lang="ru-RU" sz="18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Старокавдыкская СОШ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89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7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 u="sng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Бердюгинская</a:t>
                      </a:r>
                      <a:r>
                        <a:rPr lang="ru-RU" sz="18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СОШ</a:t>
                      </a:r>
                      <a:endParaRPr lang="ru-RU" sz="18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  <a:endParaRPr lang="ru-RU" sz="18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8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7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866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Результаты ОГЭ по математике</a:t>
            </a:r>
            <a:endParaRPr lang="ru-RU" sz="4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7417141"/>
              </p:ext>
            </p:extLst>
          </p:nvPr>
        </p:nvGraphicFramePr>
        <p:xfrm>
          <a:off x="467432" y="1772769"/>
          <a:ext cx="8353159" cy="4804555"/>
        </p:xfrm>
        <a:graphic>
          <a:graphicData uri="http://schemas.openxmlformats.org/drawingml/2006/table">
            <a:tbl>
              <a:tblPr firstRow="1" firstCol="1" bandRow="1"/>
              <a:tblGrid>
                <a:gridCol w="1668132"/>
                <a:gridCol w="1041756"/>
                <a:gridCol w="1146151"/>
                <a:gridCol w="1162326"/>
                <a:gridCol w="1162326"/>
                <a:gridCol w="1026317"/>
                <a:gridCol w="625641"/>
                <a:gridCol w="520510"/>
              </a:tblGrid>
              <a:tr h="476302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ОУ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 учащихся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выполнивших работу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«5»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«4»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«3»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«2»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усп.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кач.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усп.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78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86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Новоатьяловская СОШ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2/3/2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10/9/10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0/0/0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6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u="sng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Асланинская СОШ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u="sng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u="sng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u="sng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3/3/4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u="sng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6/6/5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1/1/1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u="sng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u="sng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6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u="sng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Ивановская СОШ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u="sng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u="sng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u="sng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3/3/2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u="sng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3/4/4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u="sng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2/1/2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u="sng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u="sng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37,5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6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Старокавдыкская СОШ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1/1/0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2/0/3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6/8/6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0/0/0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6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u="sng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Бердюгинская СОШ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u="sng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u="sng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u="sng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6/6/4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u="sng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1/1/4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u="sng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1/1/1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u="sng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87,5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3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1/1/0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16/15/17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26/28/29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4/3/4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90,5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827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176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6148" name="Рисунок 3" descr="0_2a5d1_681a51e2_XL.jpe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3286125" y="214313"/>
            <a:ext cx="5429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solidFill>
                  <a:schemeClr val="bg1"/>
                </a:solidFill>
                <a:latin typeface="Arial Black" pitchFamily="34" charset="0"/>
              </a:rPr>
              <a:t>Педагоги школы … </a:t>
            </a:r>
            <a:r>
              <a:rPr lang="ru-RU" sz="3600" b="1">
                <a:solidFill>
                  <a:schemeClr val="bg1"/>
                </a:solidFill>
                <a:latin typeface="Arial Black" pitchFamily="34" charset="0"/>
              </a:rPr>
              <a:t>Какие</a:t>
            </a:r>
            <a:r>
              <a:rPr lang="ru-RU" sz="3600">
                <a:solidFill>
                  <a:schemeClr val="bg1"/>
                </a:solidFill>
                <a:latin typeface="Arial Black" pitchFamily="34" charset="0"/>
              </a:rPr>
              <a:t> они?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357188" y="1981200"/>
            <a:ext cx="8101012" cy="411480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>«Не ограничивайте себя. 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rgbClr val="7030A0"/>
                </a:solidFill>
              </a:rPr>
              <a:t>Многие люди ограничивают себя только тем, что, как они считают, они умеют делать. Вы можете достичь намного больше. Нужно только верить в то, что вы делаете»</a:t>
            </a:r>
          </a:p>
          <a:p>
            <a:pPr>
              <a:buFontTx/>
              <a:buNone/>
            </a:pPr>
            <a:r>
              <a:rPr lang="ru-RU" b="1" dirty="0" smtClean="0"/>
              <a:t>                                                              </a:t>
            </a:r>
            <a:r>
              <a:rPr lang="ru-RU" b="1" dirty="0" smtClean="0">
                <a:solidFill>
                  <a:srgbClr val="7030A0"/>
                </a:solidFill>
              </a:rPr>
              <a:t>Мэри Кей </a:t>
            </a:r>
            <a:r>
              <a:rPr lang="ru-RU" b="1" dirty="0" err="1" smtClean="0">
                <a:solidFill>
                  <a:srgbClr val="7030A0"/>
                </a:solidFill>
              </a:rPr>
              <a:t>Эш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1647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Кактус">
  <a:themeElements>
    <a:clrScheme name="Кактус 2">
      <a:dk1>
        <a:srgbClr val="000000"/>
      </a:dk1>
      <a:lt1>
        <a:srgbClr val="FFFFFF"/>
      </a:lt1>
      <a:dk2>
        <a:srgbClr val="000000"/>
      </a:dk2>
      <a:lt2>
        <a:srgbClr val="006600"/>
      </a:lt2>
      <a:accent1>
        <a:srgbClr val="F5EBC1"/>
      </a:accent1>
      <a:accent2>
        <a:srgbClr val="FFCC00"/>
      </a:accent2>
      <a:accent3>
        <a:srgbClr val="FFFFFF"/>
      </a:accent3>
      <a:accent4>
        <a:srgbClr val="000000"/>
      </a:accent4>
      <a:accent5>
        <a:srgbClr val="F9F3DD"/>
      </a:accent5>
      <a:accent6>
        <a:srgbClr val="E7B900"/>
      </a:accent6>
      <a:hlink>
        <a:srgbClr val="D4876C"/>
      </a:hlink>
      <a:folHlink>
        <a:srgbClr val="B2B2B2"/>
      </a:folHlink>
    </a:clrScheme>
    <a:fontScheme name="Кактус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Кактус 1">
        <a:dk1>
          <a:srgbClr val="FF9900"/>
        </a:dk1>
        <a:lt1>
          <a:srgbClr val="FFFFCC"/>
        </a:lt1>
        <a:dk2>
          <a:srgbClr val="000000"/>
        </a:dk2>
        <a:lt2>
          <a:srgbClr val="FFCC00"/>
        </a:lt2>
        <a:accent1>
          <a:srgbClr val="6B6253"/>
        </a:accent1>
        <a:accent2>
          <a:srgbClr val="72543E"/>
        </a:accent2>
        <a:accent3>
          <a:srgbClr val="AAAAAA"/>
        </a:accent3>
        <a:accent4>
          <a:srgbClr val="DADAAE"/>
        </a:accent4>
        <a:accent5>
          <a:srgbClr val="BAB7B3"/>
        </a:accent5>
        <a:accent6>
          <a:srgbClr val="674B37"/>
        </a:accent6>
        <a:hlink>
          <a:srgbClr val="DA988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ктус 2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F5EBC1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9F3DD"/>
        </a:accent5>
        <a:accent6>
          <a:srgbClr val="E7B900"/>
        </a:accent6>
        <a:hlink>
          <a:srgbClr val="D4876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ктус 3">
        <a:dk1>
          <a:srgbClr val="000000"/>
        </a:dk1>
        <a:lt1>
          <a:srgbClr val="FFFFFF"/>
        </a:lt1>
        <a:dk2>
          <a:srgbClr val="000000"/>
        </a:dk2>
        <a:lt2>
          <a:srgbClr val="292929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ктус 4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D8EBB3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E9F3D6"/>
        </a:accent5>
        <a:accent6>
          <a:srgbClr val="B9B900"/>
        </a:accent6>
        <a:hlink>
          <a:srgbClr val="FFBE7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ктус 5">
        <a:dk1>
          <a:srgbClr val="000000"/>
        </a:dk1>
        <a:lt1>
          <a:srgbClr val="E5D3B3"/>
        </a:lt1>
        <a:dk2>
          <a:srgbClr val="800000"/>
        </a:dk2>
        <a:lt2>
          <a:srgbClr val="009900"/>
        </a:lt2>
        <a:accent1>
          <a:srgbClr val="D5B095"/>
        </a:accent1>
        <a:accent2>
          <a:srgbClr val="E28666"/>
        </a:accent2>
        <a:accent3>
          <a:srgbClr val="F0E6D6"/>
        </a:accent3>
        <a:accent4>
          <a:srgbClr val="000000"/>
        </a:accent4>
        <a:accent5>
          <a:srgbClr val="E7D4C8"/>
        </a:accent5>
        <a:accent6>
          <a:srgbClr val="CD795C"/>
        </a:accent6>
        <a:hlink>
          <a:srgbClr val="B75735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ктус 6">
        <a:dk1>
          <a:srgbClr val="99CC00"/>
        </a:dk1>
        <a:lt1>
          <a:srgbClr val="FFFFFF"/>
        </a:lt1>
        <a:dk2>
          <a:srgbClr val="51399D"/>
        </a:dk2>
        <a:lt2>
          <a:srgbClr val="FFFFCC"/>
        </a:lt2>
        <a:accent1>
          <a:srgbClr val="877CAA"/>
        </a:accent1>
        <a:accent2>
          <a:srgbClr val="000058"/>
        </a:accent2>
        <a:accent3>
          <a:srgbClr val="B3AECC"/>
        </a:accent3>
        <a:accent4>
          <a:srgbClr val="DADADA"/>
        </a:accent4>
        <a:accent5>
          <a:srgbClr val="C3BFD2"/>
        </a:accent5>
        <a:accent6>
          <a:srgbClr val="00004F"/>
        </a:accent6>
        <a:hlink>
          <a:srgbClr val="FF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3322</TotalTime>
  <Words>728</Words>
  <Application>Microsoft Office PowerPoint</Application>
  <PresentationFormat>Экран (4:3)</PresentationFormat>
  <Paragraphs>319</Paragraphs>
  <Slides>18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 Black</vt:lpstr>
      <vt:lpstr>Arial Narrow</vt:lpstr>
      <vt:lpstr>Calibri</vt:lpstr>
      <vt:lpstr>Helvetica</vt:lpstr>
      <vt:lpstr>Times New Roman</vt:lpstr>
      <vt:lpstr>Кактус</vt:lpstr>
      <vt:lpstr>Презентация PowerPoint</vt:lpstr>
      <vt:lpstr> «Кто не видит конечной цели - очень удивляется, придя не туда»                                        Марк Твен  </vt:lpstr>
      <vt:lpstr>Результаты ЕГЭ по русскому языку</vt:lpstr>
      <vt:lpstr>Результаты ЕГЭ по математике (профильный уровень)</vt:lpstr>
      <vt:lpstr>Результаты ЕГЭ по математике (базовый уровень)</vt:lpstr>
      <vt:lpstr>Результаты ОГЭ по русскому языку</vt:lpstr>
      <vt:lpstr>Результаты ОГЭ по математике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проект модели методической службы</vt:lpstr>
      <vt:lpstr>Социальный договор 2.0. </vt:lpstr>
      <vt:lpstr>ФОРМУЛА УСПЕХА</vt:lpstr>
      <vt:lpstr>Презентация PowerPoint</vt:lpstr>
      <vt:lpstr>Презентация PowerPoint</vt:lpstr>
      <vt:lpstr>«Не забывайте,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Для элективных курсов не существует образовательных стандартов.</dc:title>
  <dc:creator>BOSS</dc:creator>
  <cp:lastModifiedBy>BerAsusPc</cp:lastModifiedBy>
  <cp:revision>168</cp:revision>
  <dcterms:created xsi:type="dcterms:W3CDTF">2004-11-02T15:37:27Z</dcterms:created>
  <dcterms:modified xsi:type="dcterms:W3CDTF">2016-08-30T06:49:34Z</dcterms:modified>
</cp:coreProperties>
</file>