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9" r:id="rId4"/>
    <p:sldId id="259" r:id="rId5"/>
    <p:sldId id="263" r:id="rId6"/>
    <p:sldId id="260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60"/>
  </p:normalViewPr>
  <p:slideViewPr>
    <p:cSldViewPr snapToGrid="0">
      <p:cViewPr>
        <p:scale>
          <a:sx n="90" d="100"/>
          <a:sy n="90" d="100"/>
        </p:scale>
        <p:origin x="-38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5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3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5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4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9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4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1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0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5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8F7C-CA19-4E4E-84AE-10F4D97555B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 и проведения Государственной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итоговой аттестации в 2016 году </a:t>
            </a:r>
          </a:p>
        </p:txBody>
      </p:sp>
      <p:pic>
        <p:nvPicPr>
          <p:cNvPr id="1027" name="Picture 3" descr="C:\Users\User\Desktop\Скрин ТОГИРРО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" y="816687"/>
            <a:ext cx="5772194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940" y="3074477"/>
            <a:ext cx="5772194" cy="3704253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02215" y="1440245"/>
            <a:ext cx="27510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«Дорожная карта»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проведения ГИА 2016</a:t>
            </a:r>
            <a:endParaRPr lang="ru-RU" sz="2000" b="1" dirty="0">
              <a:solidFill>
                <a:srgbClr val="2C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MS PGothic" panose="020B0600070205080204" pitchFamily="34" charset="-128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1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59" y="334473"/>
            <a:ext cx="8586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оценка качества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92150"/>
              </p:ext>
            </p:extLst>
          </p:nvPr>
        </p:nvGraphicFramePr>
        <p:xfrm>
          <a:off x="281384" y="996554"/>
          <a:ext cx="8557816" cy="4337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"/>
                <a:gridCol w="2475151"/>
                <a:gridCol w="1419225"/>
                <a:gridCol w="1381125"/>
                <a:gridCol w="1504950"/>
                <a:gridCol w="1228725"/>
              </a:tblGrid>
              <a:tr h="22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доля участников,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8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Метапредметная работа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Уровень орфографической грамотности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«Веб-грамотей»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электронный </a:t>
                      </a:r>
                      <a:r>
                        <a:rPr lang="ru-RU" sz="1400" dirty="0">
                          <a:effectLst/>
                        </a:rPr>
                        <a:t>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онлайн-тренажёр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течение </a:t>
                      </a:r>
                      <a:r>
                        <a:rPr lang="ru-RU" sz="1400" dirty="0" smtClean="0">
                          <a:effectLst/>
                        </a:rPr>
                        <a:t>учебного </a:t>
                      </a:r>
                      <a:r>
                        <a:rPr lang="ru-RU" sz="1400" dirty="0">
                          <a:effectLst/>
                        </a:rPr>
                        <a:t>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ЦРМ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Екатеринбург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– аналоги ОГЭ, бумажный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в </a:t>
                      </a:r>
                      <a:r>
                        <a:rPr lang="ru-RU" sz="1400" dirty="0" smtClean="0">
                          <a:effectLst/>
                        </a:rPr>
                        <a:t>год, </a:t>
                      </a:r>
                      <a:r>
                        <a:rPr lang="ru-RU" sz="1400" dirty="0">
                          <a:effectLst/>
                        </a:rPr>
                        <a:t>февраль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ТОГИРРО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Тюмень)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Диагностические работы с кратким ответом - аналоги ЕГЭ, компьютерное тестирование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раза в </a:t>
                      </a:r>
                      <a:r>
                        <a:rPr lang="ru-RU" sz="1400" dirty="0" smtClean="0">
                          <a:effectLst/>
                        </a:rPr>
                        <a:t>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декабрь,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апрель-май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Москва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– аналоги ЕГЭ, бумажный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</a:t>
                      </a:r>
                      <a:r>
                        <a:rPr lang="ru-RU" sz="1400">
                          <a:effectLst/>
                        </a:rPr>
                        <a:t>в </a:t>
                      </a:r>
                      <a:r>
                        <a:rPr lang="ru-RU" sz="1400" smtClean="0">
                          <a:effectLst/>
                        </a:rPr>
                        <a:t>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февраль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ТОГИРРО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Тюмень)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10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Региональная оценка качества образования  </a:t>
            </a:r>
            <a:endParaRPr lang="ru-RU" sz="2000" b="1" dirty="0">
              <a:solidFill>
                <a:srgbClr val="2C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" y="712029"/>
            <a:ext cx="6079257" cy="4378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88" y="2896309"/>
            <a:ext cx="7138738" cy="3853368"/>
          </a:xfrm>
          <a:prstGeom prst="rect">
            <a:avLst/>
          </a:prstGeom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2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 и проведения Государственной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итоговой аттестации в 2016 году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8" y="707271"/>
            <a:ext cx="6415086" cy="4579380"/>
          </a:xfrm>
          <a:prstGeom prst="rect">
            <a:avLst/>
          </a:prstGeom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4677"/>
          <a:stretch>
            <a:fillRect/>
          </a:stretch>
        </p:blipFill>
        <p:spPr bwMode="auto">
          <a:xfrm>
            <a:off x="2948794" y="2165683"/>
            <a:ext cx="6145108" cy="46121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3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Государственной итоговой аттестации в 2016 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312" y="986871"/>
            <a:ext cx="8723376" cy="529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ГИА-11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Отменены февральские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сроки проведения экзаменов.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подачи заявлений на участие в ГИА определён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 1 февраля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категорий участников.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лиц с ОВЗ и инвалидов, детей-инвалидов:</a:t>
            </a:r>
          </a:p>
          <a:p>
            <a:pPr marL="817245" lvl="1" algn="just">
              <a:lnSpc>
                <a:spcPct val="107000"/>
              </a:lnSpc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время устной части ЕГЭ по иностранным языкам увеличивается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30 мин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marL="817245" lvl="1" algn="just">
              <a:lnSpc>
                <a:spcPct val="107000"/>
              </a:lnSpc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ГВЭ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категорий ОВЗ может проводиться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устной форме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желанию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Предоставляется возможность сдачи ГИА для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СПО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наличии справки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 завершении обучения по программам среднего общего образования (до получения диплома об окончании учреждения СПО).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Отмена части А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(с выбором ответов) по предметам: </a:t>
            </a:r>
            <a:r>
              <a:rPr lang="ru-RU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история, обществознание, информатика и ИКТ, география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(ранее часть А была отменена в </a:t>
            </a:r>
            <a:r>
              <a:rPr lang="ru-RU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КИМах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литературе, математике, русскому языку).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Увеличение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доли аудиторий с видеонаблюдением в режиме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онлайн до 100%.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Пилотная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апробация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печати КИМ 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сканирования бланков ответов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аудиториях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ППЭ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Увеличение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численности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общественных наблюдателей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4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74527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Государственной итоговой аттестации в 2016 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920664"/>
            <a:ext cx="872337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ГИА-11</a:t>
            </a:r>
            <a:endParaRPr lang="ru-RU" sz="2800" u="sng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1571639"/>
            <a:ext cx="418795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Минимальное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 баллов ЕГЭ,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необходимое для поступления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обучение по программам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программам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специалитета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61746"/>
              </p:ext>
            </p:extLst>
          </p:nvPr>
        </p:nvGraphicFramePr>
        <p:xfrm>
          <a:off x="504824" y="2774608"/>
          <a:ext cx="3771901" cy="330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861"/>
                <a:gridCol w="1799040"/>
              </a:tblGrid>
              <a:tr h="331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Предметы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Баллы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 и ИКТ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Иностранные языки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19650" y="2219907"/>
            <a:ext cx="4010025" cy="295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итогового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сочинения (изложения)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2015-2016 учебном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(оценка зачет-незачет)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Время;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Дом;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Любовь;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Путь;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Год литературы в России.</a:t>
            </a:r>
          </a:p>
          <a:p>
            <a:pPr marL="228600" algn="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действия результатов сочинения - 4 года</a:t>
            </a:r>
            <a:r>
              <a:rPr lang="ru-RU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5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81195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Государственной итоговой аттестации в 2016 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312" y="961735"/>
            <a:ext cx="8543163" cy="499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ГИА-9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1000" b="1" u="sng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экзаменов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 учебному предмету в состав организаторов и ассистентов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входят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по этому учебному предмету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(ранее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запрет распространялся только на формат ОГЭ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5715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ГВЭ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категорий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детей с ОВЗ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может проводиться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в устной форме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по желанию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Выпускники,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изучавшие татарский язык,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могут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выбрать экзамен по родному языку и/или родной литературе для прохождения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экзаменов,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но данный предмет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не входит в число четырёх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предметов, которые необходимо сдать в рамках Государственной итоговой аттестации в 9 классе.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Места для личных вещей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участников ГИА организуются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до входа в ППЭ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(как в ГИА-11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6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76879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в организации Государственной итоговой аттестации в 2016 </a:t>
            </a: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и 2017 годах </a:t>
            </a:r>
            <a:endParaRPr lang="ru-RU" sz="2000" b="1" dirty="0">
              <a:solidFill>
                <a:srgbClr val="2C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MS PGothic" panose="020B060007020508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820662"/>
            <a:ext cx="872337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ГИА-9</a:t>
            </a:r>
            <a:endParaRPr lang="ru-RU" sz="800" u="sng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76264"/>
              </p:ext>
            </p:extLst>
          </p:nvPr>
        </p:nvGraphicFramePr>
        <p:xfrm>
          <a:off x="432435" y="1424632"/>
          <a:ext cx="8263890" cy="451825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209170"/>
                <a:gridCol w="4054720"/>
              </a:tblGrid>
              <a:tr h="6232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2015-2016 </a:t>
                      </a:r>
                      <a:endParaRPr lang="ru-RU" sz="16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2016-2017 </a:t>
                      </a:r>
                      <a:endParaRPr lang="ru-RU" sz="16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24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</a:rPr>
                        <a:t>Кол-во предметов для сдачи </a:t>
                      </a:r>
                      <a:r>
                        <a:rPr lang="ru-RU" sz="1800" dirty="0" smtClean="0">
                          <a:effectLst/>
                        </a:rPr>
                        <a:t>- 4, </a:t>
                      </a:r>
                      <a:r>
                        <a:rPr lang="ru-RU" sz="1800" b="0" dirty="0" smtClean="0">
                          <a:effectLst/>
                        </a:rPr>
                        <a:t>из них: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481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effectLst/>
                        </a:rPr>
                        <a:t>Обязательные предметы </a:t>
                      </a:r>
                      <a:r>
                        <a:rPr lang="ru-RU" sz="1600" dirty="0" smtClean="0">
                          <a:effectLst/>
                        </a:rPr>
                        <a:t>– 2 </a:t>
                      </a:r>
                      <a:r>
                        <a:rPr lang="ru-RU" sz="1600" b="0" dirty="0" smtClean="0">
                          <a:effectLst/>
                        </a:rPr>
                        <a:t>(русский язык, математика)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794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Предметы по выбору – 2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девяти общеобразовательных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предметов)</a:t>
                      </a:r>
                      <a:endParaRPr lang="ru-RU" sz="1600" b="0" dirty="0" smtClean="0">
                        <a:effectLst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75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</a:rPr>
                        <a:t>Условие получение аттестата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35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Успешные результаты ГИА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2 обязательным предметам,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которые </a:t>
                      </a:r>
                      <a:r>
                        <a:rPr lang="ru-RU" sz="1600" b="0" u="sng" dirty="0">
                          <a:effectLst/>
                        </a:rPr>
                        <a:t>учитываются</a:t>
                      </a:r>
                      <a:r>
                        <a:rPr lang="ru-RU" sz="1600" b="0" dirty="0">
                          <a:effectLst/>
                        </a:rPr>
                        <a:t> при выставлении итоговых </a:t>
                      </a:r>
                      <a:r>
                        <a:rPr lang="ru-RU" sz="1600" b="0" dirty="0" smtClean="0">
                          <a:effectLst/>
                        </a:rPr>
                        <a:t>оценок </a:t>
                      </a:r>
                      <a:r>
                        <a:rPr lang="ru-RU" sz="1600" b="0" u="sng" dirty="0" smtClean="0">
                          <a:effectLst/>
                        </a:rPr>
                        <a:t>в </a:t>
                      </a:r>
                      <a:r>
                        <a:rPr lang="ru-RU" sz="1600" b="0" u="sng" dirty="0">
                          <a:effectLst/>
                        </a:rPr>
                        <a:t>аттестат</a:t>
                      </a:r>
                      <a:endParaRPr lang="ru-RU" sz="1600" b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Успешные результаты ГИА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4 учебным предметам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которые </a:t>
                      </a:r>
                      <a:r>
                        <a:rPr lang="ru-RU" sz="1600" u="sng" dirty="0">
                          <a:effectLst/>
                        </a:rPr>
                        <a:t>учитываются</a:t>
                      </a:r>
                      <a:r>
                        <a:rPr lang="ru-RU" sz="1600" dirty="0">
                          <a:effectLst/>
                        </a:rPr>
                        <a:t> при выставлении итоговых оценок </a:t>
                      </a:r>
                      <a:r>
                        <a:rPr lang="ru-RU" sz="1600" u="sng" dirty="0">
                          <a:effectLst/>
                        </a:rPr>
                        <a:t>в аттестат</a:t>
                      </a:r>
                      <a:endParaRPr lang="ru-RU" sz="160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34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</a:rPr>
                        <a:t>Условие </a:t>
                      </a:r>
                      <a:r>
                        <a:rPr lang="ru-RU" sz="1800" dirty="0" smtClean="0">
                          <a:effectLst/>
                        </a:rPr>
                        <a:t>пересдачи </a:t>
                      </a:r>
                      <a:endParaRPr lang="ru-RU" sz="1800" dirty="0">
                        <a:effectLst/>
                      </a:endParaRPr>
                    </a:p>
                    <a:p>
                      <a:pPr indent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неудовлетворительных результатов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41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одному</a:t>
                      </a:r>
                      <a:r>
                        <a:rPr lang="ru-RU" sz="1600" b="0" dirty="0">
                          <a:effectLst/>
                        </a:rPr>
                        <a:t> из обязательных предметов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 более двух </a:t>
                      </a:r>
                      <a:r>
                        <a:rPr lang="ru-RU" sz="1600" dirty="0">
                          <a:effectLst/>
                        </a:rPr>
                        <a:t>неудовлетворительных результатов </a:t>
                      </a:r>
                      <a:r>
                        <a:rPr lang="ru-RU" sz="1600" b="1" dirty="0">
                          <a:effectLst/>
                        </a:rPr>
                        <a:t>по всем </a:t>
                      </a:r>
                      <a:r>
                        <a:rPr lang="ru-RU" sz="1600" dirty="0">
                          <a:effectLst/>
                        </a:rPr>
                        <a:t>учебным предметам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7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191058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График участия Тюменской области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в независимой оценке качества образования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в 2015-2016 учебном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3272" y="1323584"/>
            <a:ext cx="68671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 исследования качества образования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96043"/>
              </p:ext>
            </p:extLst>
          </p:nvPr>
        </p:nvGraphicFramePr>
        <p:xfrm>
          <a:off x="786384" y="1798004"/>
          <a:ext cx="7528941" cy="2253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249"/>
                <a:gridCol w="1940222"/>
                <a:gridCol w="2542415"/>
                <a:gridCol w="1333806"/>
                <a:gridCol w="957249"/>
              </a:tblGrid>
              <a:tr h="545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Категория участников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9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 и ИКТ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Выборка школ определена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федеральном уровне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(Рособрнадзор)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- 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 </a:t>
                      </a:r>
                      <a:r>
                        <a:rPr lang="ru-RU" sz="1400" dirty="0" smtClean="0">
                          <a:effectLst/>
                        </a:rPr>
                        <a:t>октября 2015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 и ИКТ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Выборка школ определена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федеральном уровне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(Рособрнадзор)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 - 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</a:t>
                      </a:r>
                      <a:r>
                        <a:rPr lang="ru-RU" sz="1400" dirty="0" smtClean="0">
                          <a:effectLst/>
                        </a:rPr>
                        <a:t>октября 2015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12479" y="4371637"/>
            <a:ext cx="451904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Всероссийские проверочные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73235"/>
              </p:ext>
            </p:extLst>
          </p:nvPr>
        </p:nvGraphicFramePr>
        <p:xfrm>
          <a:off x="786384" y="4925409"/>
          <a:ext cx="7752207" cy="135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348"/>
                <a:gridCol w="1288108"/>
                <a:gridCol w="1773685"/>
                <a:gridCol w="1673429"/>
                <a:gridCol w="2283637"/>
              </a:tblGrid>
              <a:tr h="437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Доля участников,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1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1-11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 учебные предметы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 - 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 учебный год – апробация процедуры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2016-2017 – введение в штатный режим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8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59" y="219143"/>
            <a:ext cx="8586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оценка качества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52456"/>
              </p:ext>
            </p:extLst>
          </p:nvPr>
        </p:nvGraphicFramePr>
        <p:xfrm>
          <a:off x="304295" y="741182"/>
          <a:ext cx="8573005" cy="558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"/>
                <a:gridCol w="3365808"/>
                <a:gridCol w="1244994"/>
                <a:gridCol w="1384738"/>
                <a:gridCol w="742950"/>
                <a:gridCol w="1285875"/>
              </a:tblGrid>
              <a:tr h="35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доля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участников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Окружающий мир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Метапредметная работа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 smtClean="0">
                          <a:effectLst/>
                        </a:rPr>
                        <a:t>Уровень </a:t>
                      </a:r>
                      <a:r>
                        <a:rPr lang="ru-RU" sz="1400" dirty="0">
                          <a:effectLst/>
                        </a:rPr>
                        <a:t>читательской грамотности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КИМы </a:t>
                      </a:r>
                      <a:r>
                        <a:rPr lang="ru-RU" sz="1400" dirty="0">
                          <a:effectLst/>
                        </a:rPr>
                        <a:t>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год 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ЦРМ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Екатеринбург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Метапредметные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Уровень читательской грамотности (осознанное чтение)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Уровень математической </a:t>
                      </a:r>
                      <a:r>
                        <a:rPr lang="ru-RU" sz="1400" dirty="0" smtClean="0">
                          <a:effectLst/>
                        </a:rPr>
                        <a:t>грамотности (решение проблемных вопросов)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КИМы </a:t>
                      </a:r>
                      <a:r>
                        <a:rPr lang="ru-RU" sz="1400" dirty="0">
                          <a:effectLst/>
                        </a:rPr>
                        <a:t>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март-апрель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ЦРМ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Екатеринбург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Диагностические работы с кратким ответом - аналоги ОГЭ, компьютерное тестирование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раза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декабрь, апрель-май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</a:t>
                      </a:r>
                      <a:r>
                        <a:rPr lang="ru-RU" sz="1400" dirty="0" smtClean="0">
                          <a:effectLst/>
                        </a:rPr>
                        <a:t>Москва) </a:t>
                      </a:r>
                      <a:endParaRPr lang="ru-RU" sz="1400" dirty="0">
                        <a:effectLst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9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837</Words>
  <Application>Microsoft Office PowerPoint</Application>
  <PresentationFormat>Экран (4:3)</PresentationFormat>
  <Paragraphs>277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Шилков Михаил Александрович</dc:creator>
  <cp:lastModifiedBy>User</cp:lastModifiedBy>
  <cp:revision>40</cp:revision>
  <dcterms:created xsi:type="dcterms:W3CDTF">2015-09-09T06:39:20Z</dcterms:created>
  <dcterms:modified xsi:type="dcterms:W3CDTF">2015-09-10T09:08:57Z</dcterms:modified>
</cp:coreProperties>
</file>