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5" r:id="rId3"/>
    <p:sldId id="266" r:id="rId4"/>
    <p:sldId id="268" r:id="rId5"/>
    <p:sldId id="269" r:id="rId6"/>
    <p:sldId id="272" r:id="rId7"/>
    <p:sldId id="256" r:id="rId8"/>
    <p:sldId id="259" r:id="rId9"/>
    <p:sldId id="260" r:id="rId10"/>
    <p:sldId id="257" r:id="rId11"/>
    <p:sldId id="258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hotoshopia.ru/clipart/data/1325/medium/1442890789599_photoshopia_ru.png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734984" y="1268760"/>
            <a:ext cx="7833162" cy="4608512"/>
          </a:xfrm>
          <a:prstGeom prst="rect">
            <a:avLst/>
          </a:prstGeom>
          <a:noFill/>
          <a:ex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E3B61-7F9D-4BE8-A437-44907431AE9E}" type="datetimeFigureOut">
              <a:rPr lang="ru-RU"/>
              <a:pPr>
                <a:defRPr/>
              </a:pPr>
              <a:t>26.02.2018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B064F-90C0-44D7-9684-F873E4EBA1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5D6C4-1360-4EBD-81DE-AA16D472E57B}" type="datetimeFigureOut">
              <a:rPr lang="ru-RU"/>
              <a:pPr>
                <a:defRPr/>
              </a:pPr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7D443-CE3A-47BB-96AC-566915C47B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297FC-E33B-452C-9FD2-5C8B26151C7C}" type="datetimeFigureOut">
              <a:rPr lang="ru-RU"/>
              <a:pPr>
                <a:defRPr/>
              </a:pPr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0E6AD-B5F6-45F0-92BD-AD98042218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5FEAB-F7BC-40B5-BDF6-076D939BEDC8}" type="datetimeFigureOut">
              <a:rPr lang="ru-RU"/>
              <a:pPr>
                <a:defRPr/>
              </a:pPr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FCF08-5BC8-4CD1-B3C2-24309C57F9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8CCC0-25FB-445F-B174-BC12F2769449}" type="datetimeFigureOut">
              <a:rPr lang="ru-RU"/>
              <a:pPr>
                <a:defRPr/>
              </a:pPr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2A6CB-84F0-488F-AD90-925E67DF81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BA0E7-858A-4264-9564-5F7616784E24}" type="datetimeFigureOut">
              <a:rPr lang="ru-RU"/>
              <a:pPr>
                <a:defRPr/>
              </a:pPr>
              <a:t>26.02.2018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2F466-890A-4215-A2FA-8484965094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83F55-868D-4913-AB8D-ECF0F15BC9B4}" type="datetimeFigureOut">
              <a:rPr lang="ru-RU"/>
              <a:pPr>
                <a:defRPr/>
              </a:pPr>
              <a:t>26.02.2018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ED8A0-975F-4F54-B378-6B845F25F2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04559-A79D-4915-A543-EDA548CB851E}" type="datetimeFigureOut">
              <a:rPr lang="ru-RU"/>
              <a:pPr>
                <a:defRPr/>
              </a:pPr>
              <a:t>26.02.2018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55FE7-706E-48C3-831E-FCFEE6202F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71D14-0F34-4D32-9B96-F3667B8ADB6A}" type="datetimeFigureOut">
              <a:rPr lang="ru-RU"/>
              <a:pPr>
                <a:defRPr/>
              </a:pPr>
              <a:t>26.02.2018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5B1A5-1796-4DB8-B0FD-A8F002585D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E192E-5B96-4B06-8009-ED312D191527}" type="datetimeFigureOut">
              <a:rPr lang="ru-RU"/>
              <a:pPr>
                <a:defRPr/>
              </a:pPr>
              <a:t>26.02.2018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5579D-50C5-453A-A015-C201EED2EB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5CBEB-AF0D-421B-8E3E-868487783643}" type="datetimeFigureOut">
              <a:rPr lang="ru-RU"/>
              <a:pPr>
                <a:defRPr/>
              </a:pPr>
              <a:t>26.02.2018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8C998-7372-470F-BEE4-BCFDEB11C5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3F8F09-4F41-40C1-9D8F-2CF8637B7488}" type="datetimeFigureOut">
              <a:rPr lang="ru-RU"/>
              <a:pPr>
                <a:defRPr/>
              </a:pPr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6DF402-4683-4973-91C8-3FA186AF5F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567396" y="600238"/>
            <a:ext cx="8064896" cy="568863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3">
                <a:lumMod val="5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4" name="Picture 4" descr="http://pdlada.ru/userfiles/media/zhirnov%20vv/titul_1.png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100013"/>
            <a:ext cx="2590800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3314" name="Rectangle 3"/>
          <p:cNvSpPr>
            <a:spLocks noGrp="1"/>
          </p:cNvSpPr>
          <p:nvPr>
            <p:ph type="body" idx="4294967295"/>
          </p:nvPr>
        </p:nvSpPr>
        <p:spPr>
          <a:xfrm>
            <a:off x="539750" y="2060575"/>
            <a:ext cx="7777163" cy="374491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6600" b="1" dirty="0" smtClean="0">
                <a:solidFill>
                  <a:schemeClr val="folHlink"/>
                </a:solidFill>
              </a:rPr>
              <a:t>Школьная летопись – назад в будущее</a:t>
            </a:r>
            <a:endParaRPr lang="ru-RU" sz="6600" dirty="0" smtClean="0">
              <a:solidFill>
                <a:schemeClr val="folHlink"/>
              </a:solidFill>
            </a:endParaRP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4000" dirty="0" smtClean="0"/>
              <a:t>                              </a:t>
            </a:r>
          </a:p>
          <a:p>
            <a:pPr algn="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4000" dirty="0" smtClean="0"/>
              <a:t> </a:t>
            </a:r>
          </a:p>
          <a:p>
            <a:pPr algn="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b="1" dirty="0" smtClean="0"/>
              <a:t>Н.А. </a:t>
            </a:r>
            <a:r>
              <a:rPr lang="ru-RU" sz="2800" b="1" dirty="0" err="1" smtClean="0"/>
              <a:t>Шулгина</a:t>
            </a:r>
            <a:endParaRPr lang="ru-RU" sz="2800" b="1" dirty="0" smtClean="0"/>
          </a:p>
          <a:p>
            <a:pPr>
              <a:lnSpc>
                <a:spcPct val="90000"/>
              </a:lnSpc>
            </a:pPr>
            <a:endParaRPr lang="ru-RU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1476375" y="549275"/>
            <a:ext cx="6192838" cy="647700"/>
          </a:xfrm>
        </p:spPr>
        <p:txBody>
          <a:bodyPr/>
          <a:lstStyle/>
          <a:p>
            <a:pPr eaLnBrk="1" hangingPunct="1"/>
            <a:r>
              <a:rPr lang="ru-RU" sz="2800" b="1" i="1" smtClean="0"/>
              <a:t>  </a:t>
            </a:r>
            <a:r>
              <a:rPr lang="ru-RU" sz="2800" b="1" i="1" smtClean="0">
                <a:solidFill>
                  <a:schemeClr val="folHlink"/>
                </a:solidFill>
              </a:rPr>
              <a:t>«Педагоги – вторые родители»</a:t>
            </a:r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>
          <a:xfrm>
            <a:off x="1692275" y="4292600"/>
            <a:ext cx="6553200" cy="2305050"/>
          </a:xfrm>
        </p:spPr>
        <p:txBody>
          <a:bodyPr/>
          <a:lstStyle/>
          <a:p>
            <a:pPr algn="ctr" eaLnBrk="1" hangingPunct="1"/>
            <a:r>
              <a:rPr lang="ru-RU" sz="2000" b="1" i="1" dirty="0" smtClean="0"/>
              <a:t>Пониманье приходит со временем:</a:t>
            </a:r>
            <a:br>
              <a:rPr lang="ru-RU" sz="2000" b="1" i="1" dirty="0" smtClean="0"/>
            </a:br>
            <a:r>
              <a:rPr lang="ru-RU" sz="2000" b="1" i="1" dirty="0" smtClean="0"/>
              <a:t>«Педагоги – вторые родители»</a:t>
            </a:r>
            <a:br>
              <a:rPr lang="ru-RU" sz="2000" b="1" i="1" dirty="0" smtClean="0"/>
            </a:br>
            <a:r>
              <a:rPr lang="ru-RU" sz="2000" b="1" i="1" dirty="0" smtClean="0"/>
              <a:t>Ах какой же ценою мучительной,</a:t>
            </a:r>
            <a:br>
              <a:rPr lang="ru-RU" sz="2000" b="1" i="1" dirty="0" smtClean="0"/>
            </a:br>
            <a:r>
              <a:rPr lang="ru-RU" sz="2000" b="1" i="1" dirty="0" smtClean="0"/>
              <a:t>Гордо носите звание учителя!</a:t>
            </a:r>
          </a:p>
          <a:p>
            <a:pPr eaLnBrk="1" hangingPunct="1"/>
            <a:endParaRPr lang="ru-RU" sz="2000" b="1" dirty="0" smtClean="0"/>
          </a:p>
        </p:txBody>
      </p:sp>
      <p:pic>
        <p:nvPicPr>
          <p:cNvPr id="21507" name="Picture 7" descr="19-45differe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34213" y="1557338"/>
            <a:ext cx="2109787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9" descr="s6310_1291629554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420938"/>
            <a:ext cx="2065337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0" descr="Сохранить0025"/>
          <p:cNvPicPr>
            <a:picLocks noChangeAspect="1" noChangeArrowheads="1"/>
          </p:cNvPicPr>
          <p:nvPr/>
        </p:nvPicPr>
        <p:blipFill>
          <a:blip r:embed="rId4"/>
          <a:srcRect l="20036" t="12497" r="13408" b="59303"/>
          <a:stretch>
            <a:fillRect/>
          </a:stretch>
        </p:blipFill>
        <p:spPr bwMode="auto">
          <a:xfrm>
            <a:off x="2124075" y="1125538"/>
            <a:ext cx="4967288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6477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chemeClr val="folHlink"/>
                </a:solidFill>
              </a:rPr>
              <a:t>Школьные годы</a:t>
            </a:r>
          </a:p>
        </p:txBody>
      </p:sp>
      <p:sp>
        <p:nvSpPr>
          <p:cNvPr id="22530" name="Объект 2"/>
          <p:cNvSpPr>
            <a:spLocks noGrp="1"/>
          </p:cNvSpPr>
          <p:nvPr>
            <p:ph idx="1"/>
          </p:nvPr>
        </p:nvSpPr>
        <p:spPr>
          <a:xfrm>
            <a:off x="3635375" y="4724400"/>
            <a:ext cx="5329238" cy="128270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sz="2000" b="1" smtClean="0"/>
              <a:t>Синие костюмы для мальчиков, коричневые платья для девочек. К коричневым платьям полагался в будни — черный фартук, в праздники — белый.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ru-RU" sz="2000" b="1" smtClean="0"/>
          </a:p>
        </p:txBody>
      </p:sp>
      <p:pic>
        <p:nvPicPr>
          <p:cNvPr id="22531" name="Picture 4" descr="005"/>
          <p:cNvPicPr>
            <a:picLocks noChangeAspect="1" noChangeArrowheads="1"/>
          </p:cNvPicPr>
          <p:nvPr/>
        </p:nvPicPr>
        <p:blipFill>
          <a:blip r:embed="rId2"/>
          <a:srcRect l="22745" t="6383" r="28764" b="69864"/>
          <a:stretch>
            <a:fillRect/>
          </a:stretch>
        </p:blipFill>
        <p:spPr bwMode="auto">
          <a:xfrm>
            <a:off x="3708400" y="1412875"/>
            <a:ext cx="44577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 descr="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1268413"/>
            <a:ext cx="1439862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 descr="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1700213"/>
            <a:ext cx="14573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9" descr="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76375" y="2924175"/>
            <a:ext cx="16192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1" descr="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7088" y="3933825"/>
            <a:ext cx="1428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12" descr=".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39975" y="4581525"/>
            <a:ext cx="1333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/>
          </p:nvPr>
        </p:nvSpPr>
        <p:spPr>
          <a:xfrm>
            <a:off x="611188" y="908050"/>
            <a:ext cx="8229600" cy="1295400"/>
          </a:xfrm>
        </p:spPr>
        <p:txBody>
          <a:bodyPr/>
          <a:lstStyle/>
          <a:p>
            <a:r>
              <a:rPr lang="ru-RU" sz="3200" b="1" i="1" dirty="0" smtClean="0">
                <a:solidFill>
                  <a:schemeClr val="folHlink"/>
                </a:solidFill>
              </a:rPr>
              <a:t>1 раздел летописи: </a:t>
            </a:r>
            <a:br>
              <a:rPr lang="ru-RU" sz="3200" b="1" i="1" dirty="0" smtClean="0">
                <a:solidFill>
                  <a:schemeClr val="folHlink"/>
                </a:solidFill>
              </a:rPr>
            </a:br>
            <a:r>
              <a:rPr lang="ru-RU" sz="3600" b="1" i="1" dirty="0" smtClean="0">
                <a:solidFill>
                  <a:schemeClr val="folHlink"/>
                </a:solidFill>
              </a:rPr>
              <a:t>История школы </a:t>
            </a:r>
            <a:r>
              <a:rPr lang="ru-RU" sz="3600" b="1" i="1" dirty="0" smtClean="0">
                <a:solidFill>
                  <a:schemeClr val="folHlink"/>
                </a:solidFill>
              </a:rPr>
              <a:t>в 20-30-е года.</a:t>
            </a:r>
            <a:endParaRPr lang="ru-RU" sz="3600" b="1" i="1" dirty="0" smtClean="0">
              <a:solidFill>
                <a:schemeClr val="folHlink"/>
              </a:solidFill>
            </a:endParaRPr>
          </a:p>
        </p:txBody>
      </p:sp>
      <p:sp>
        <p:nvSpPr>
          <p:cNvPr id="14338" name="Rectangle 3"/>
          <p:cNvSpPr>
            <a:spLocks noGrp="1"/>
          </p:cNvSpPr>
          <p:nvPr>
            <p:ph type="body" idx="1"/>
          </p:nvPr>
        </p:nvSpPr>
        <p:spPr>
          <a:xfrm>
            <a:off x="457200" y="1844675"/>
            <a:ext cx="8229600" cy="4281488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2400" b="1" dirty="0" smtClean="0"/>
          </a:p>
          <a:p>
            <a:pPr>
              <a:lnSpc>
                <a:spcPct val="80000"/>
              </a:lnSpc>
            </a:pPr>
            <a:r>
              <a:rPr lang="ru-RU" sz="2600" b="1" dirty="0" smtClean="0"/>
              <a:t>Школа была основана открыта в 1923 году как школа с 3-летним образованием</a:t>
            </a:r>
            <a:r>
              <a:rPr lang="ru-RU" sz="2600" dirty="0" smtClean="0"/>
              <a:t>. Школа находилась в жилом доме, принадлежащем ранее Мальцеву Якову Степановичу, ушедшему в 1921 году в белую банду. Дом был изъят в распоряжение сельсовета, затем отдан под школу.</a:t>
            </a:r>
            <a:endParaRPr lang="ru-RU" sz="2600" b="1" dirty="0" smtClean="0"/>
          </a:p>
          <a:p>
            <a:pPr>
              <a:lnSpc>
                <a:spcPct val="80000"/>
              </a:lnSpc>
            </a:pPr>
            <a:r>
              <a:rPr lang="ru-RU" sz="2600" b="1" dirty="0" smtClean="0"/>
              <a:t>Первым учителем в школе была Белоусова Ирина Константиновна</a:t>
            </a:r>
            <a:r>
              <a:rPr lang="ru-RU" sz="2600" dirty="0" smtClean="0"/>
              <a:t>, а первыми учениками - Лебедев Георгий Сергеевич, Пономарев </a:t>
            </a:r>
            <a:r>
              <a:rPr lang="ru-RU" sz="2600" dirty="0" smtClean="0"/>
              <a:t>Алексей </a:t>
            </a:r>
            <a:r>
              <a:rPr lang="ru-RU" sz="2600" dirty="0" smtClean="0"/>
              <a:t>Сергеевич, </a:t>
            </a:r>
            <a:r>
              <a:rPr lang="ru-RU" sz="2600" dirty="0" err="1" smtClean="0"/>
              <a:t>Хухоров</a:t>
            </a:r>
            <a:r>
              <a:rPr lang="ru-RU" sz="2600" dirty="0" smtClean="0"/>
              <a:t> Андрей Егорович. </a:t>
            </a:r>
            <a:endParaRPr lang="ru-RU" sz="2600" b="1" dirty="0" smtClean="0"/>
          </a:p>
          <a:p>
            <a:pPr>
              <a:lnSpc>
                <a:spcPct val="80000"/>
              </a:lnSpc>
            </a:pPr>
            <a:r>
              <a:rPr lang="ru-RU" sz="2600" b="1" dirty="0" smtClean="0"/>
              <a:t>4-летнее образование введено в 1926 году</a:t>
            </a:r>
            <a:r>
              <a:rPr lang="ru-RU" sz="2600" dirty="0" smtClean="0"/>
              <a:t>. </a:t>
            </a:r>
          </a:p>
          <a:p>
            <a:pPr>
              <a:lnSpc>
                <a:spcPct val="80000"/>
              </a:lnSpc>
            </a:pPr>
            <a:endParaRPr lang="ru-RU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1354138"/>
          </a:xfrm>
        </p:spPr>
        <p:txBody>
          <a:bodyPr/>
          <a:lstStyle/>
          <a:p>
            <a:r>
              <a:rPr lang="ru-RU" sz="4000" b="1" dirty="0" smtClean="0"/>
              <a:t>         </a:t>
            </a:r>
            <a:r>
              <a:rPr lang="ru-RU" sz="4000" b="1" i="1" dirty="0" smtClean="0">
                <a:solidFill>
                  <a:schemeClr val="folHlink"/>
                </a:solidFill>
              </a:rPr>
              <a:t> </a:t>
            </a:r>
            <a:endParaRPr lang="ru-RU" sz="4000" b="1" dirty="0" smtClean="0"/>
          </a:p>
        </p:txBody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>
          <a:xfrm>
            <a:off x="755650" y="1484313"/>
            <a:ext cx="7993063" cy="49672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3600" b="1" dirty="0" smtClean="0">
                <a:solidFill>
                  <a:schemeClr val="folHlink"/>
                </a:solidFill>
              </a:rPr>
              <a:t>В </a:t>
            </a:r>
            <a:r>
              <a:rPr lang="ru-RU" sz="3600" b="1" dirty="0" smtClean="0">
                <a:solidFill>
                  <a:schemeClr val="folHlink"/>
                </a:solidFill>
              </a:rPr>
              <a:t>1927-м </a:t>
            </a:r>
            <a:r>
              <a:rPr lang="ru-RU" sz="3600" b="1" dirty="0" smtClean="0">
                <a:solidFill>
                  <a:schemeClr val="folHlink"/>
                </a:solidFill>
              </a:rPr>
              <a:t>построена типовая школа</a:t>
            </a:r>
            <a:r>
              <a:rPr lang="ru-RU" sz="3600" dirty="0" smtClean="0"/>
              <a:t>          </a:t>
            </a:r>
            <a:r>
              <a:rPr lang="ru-RU" sz="2600" dirty="0" smtClean="0"/>
              <a:t>(впоследствии переведена в интернат). </a:t>
            </a:r>
          </a:p>
          <a:p>
            <a:pPr>
              <a:lnSpc>
                <a:spcPct val="80000"/>
              </a:lnSpc>
            </a:pPr>
            <a:r>
              <a:rPr lang="ru-RU" sz="2600" b="1" dirty="0" smtClean="0"/>
              <a:t>В школе были две классные комнаты и квартира для учителя. Заведующей была Шурыгина Наталья Максимовна, вторым учителем - Пономарева Антонина Андреевна, ныне проживающая в </a:t>
            </a:r>
            <a:r>
              <a:rPr lang="ru-RU" sz="2600" b="1" dirty="0" err="1" smtClean="0"/>
              <a:t>г.Ялуторовске</a:t>
            </a:r>
            <a:r>
              <a:rPr lang="ru-RU" sz="2600" b="1" dirty="0" smtClean="0"/>
              <a:t>. Липы растущие возле интерната, посажены руками Натальи Максимовны </a:t>
            </a:r>
            <a:r>
              <a:rPr lang="ru-RU" sz="2600" b="1" dirty="0" smtClean="0"/>
              <a:t>                   в 1928 </a:t>
            </a:r>
            <a:r>
              <a:rPr lang="ru-RU" sz="2600" b="1" dirty="0" smtClean="0"/>
              <a:t>году</a:t>
            </a:r>
            <a:r>
              <a:rPr lang="ru-RU" sz="2600" dirty="0" smtClean="0"/>
              <a:t>. </a:t>
            </a:r>
          </a:p>
          <a:p>
            <a:pPr>
              <a:lnSpc>
                <a:spcPct val="80000"/>
              </a:lnSpc>
            </a:pPr>
            <a:endParaRPr lang="ru-RU" sz="2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>
          <a:xfrm>
            <a:off x="684213" y="0"/>
            <a:ext cx="8229600" cy="1143000"/>
          </a:xfrm>
        </p:spPr>
        <p:txBody>
          <a:bodyPr/>
          <a:lstStyle/>
          <a:p>
            <a:r>
              <a:rPr lang="ru-RU" sz="3200" b="1" i="1" dirty="0" smtClean="0"/>
              <a:t>2 раздел летописи:</a:t>
            </a:r>
            <a:r>
              <a:rPr lang="ru-RU" sz="4000" b="1" i="1" dirty="0" smtClean="0"/>
              <a:t> </a:t>
            </a:r>
            <a:br>
              <a:rPr lang="ru-RU" sz="4000" b="1" i="1" dirty="0" smtClean="0"/>
            </a:br>
            <a:r>
              <a:rPr lang="ru-RU" sz="4000" b="1" i="1" dirty="0" smtClean="0"/>
              <a:t>   </a:t>
            </a:r>
            <a:r>
              <a:rPr lang="ru-RU" sz="3800" b="1" i="1" dirty="0" smtClean="0">
                <a:solidFill>
                  <a:schemeClr val="accent2"/>
                </a:solidFill>
              </a:rPr>
              <a:t>Великая Отечественная война.</a:t>
            </a:r>
            <a:r>
              <a:rPr lang="ru-RU" sz="4000" dirty="0" smtClean="0"/>
              <a:t> </a:t>
            </a:r>
          </a:p>
        </p:txBody>
      </p:sp>
      <p:sp>
        <p:nvSpPr>
          <p:cNvPr id="15362" name="Rectangle 5"/>
          <p:cNvSpPr>
            <a:spLocks noGrp="1"/>
          </p:cNvSpPr>
          <p:nvPr>
            <p:ph type="body" idx="1"/>
          </p:nvPr>
        </p:nvSpPr>
        <p:spPr>
          <a:xfrm>
            <a:off x="457200" y="1268413"/>
            <a:ext cx="5843588" cy="48577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800" b="1" i="1" smtClean="0"/>
              <a:t>  </a:t>
            </a:r>
            <a:r>
              <a:rPr lang="ru-RU" sz="2400" b="1" i="1" smtClean="0">
                <a:solidFill>
                  <a:schemeClr val="hlink"/>
                </a:solidFill>
              </a:rPr>
              <a:t>Быструшкин Константин Сергеевич</a:t>
            </a:r>
            <a:r>
              <a:rPr lang="ru-RU" sz="2000" b="1" i="1" smtClean="0"/>
              <a:t>       </a:t>
            </a:r>
          </a:p>
          <a:p>
            <a:pPr>
              <a:lnSpc>
                <a:spcPct val="80000"/>
              </a:lnSpc>
            </a:pPr>
            <a:r>
              <a:rPr lang="ru-RU" sz="2000" b="1" i="1" smtClean="0"/>
              <a:t>родился 18 марта 1924 года  в селе Лузино Омской области. Ушел на фронт в конце июня 1941 года добровольцем, семнадцатилетним юношей. Гвардии младший лейтенант истребительно-противотанкового артиллерийского полка Юго-Западного фронта. Был тяжело ранен в борьбе с фашистскими захватчиками на Курской дуге в 1943 году. Воевал до Победы. Награжден орденом Красной Звезды,  медалью «За отвагу», «За взятие Берлина». После войны  работал учителем в селе Лузино Омской Области. С 1969 года – директором, учителем биологии Коктюлской  школы. Константин Сергеевич был строг, справедлив и честен, с ним было тепло и уютно. Его любили все учащиеся, учителя, односельчане.</a:t>
            </a:r>
          </a:p>
          <a:p>
            <a:pPr>
              <a:lnSpc>
                <a:spcPct val="80000"/>
              </a:lnSpc>
            </a:pPr>
            <a:endParaRPr lang="ru-RU" sz="1200" b="1" i="1" smtClean="0"/>
          </a:p>
        </p:txBody>
      </p:sp>
      <p:pic>
        <p:nvPicPr>
          <p:cNvPr id="15363" name="Picture 6" descr="03062008(008)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 l="18134" r="23759"/>
          <a:stretch>
            <a:fillRect/>
          </a:stretch>
        </p:blipFill>
        <p:spPr bwMode="auto">
          <a:xfrm>
            <a:off x="6084888" y="1557338"/>
            <a:ext cx="2519362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7" descr="CA13CC3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4371975"/>
            <a:ext cx="1944687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>
          <a:xfrm>
            <a:off x="539750" y="115888"/>
            <a:ext cx="8604250" cy="274637"/>
          </a:xfrm>
        </p:spPr>
        <p:txBody>
          <a:bodyPr/>
          <a:lstStyle/>
          <a:p>
            <a:r>
              <a:rPr lang="ru-RU" sz="3800" b="1" i="1" smtClean="0">
                <a:solidFill>
                  <a:schemeClr val="accent2"/>
                </a:solidFill>
              </a:rPr>
              <a:t>           Великая Отечественная война.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>
          <a:xfrm>
            <a:off x="323850" y="620713"/>
            <a:ext cx="6048375" cy="5903912"/>
          </a:xfrm>
        </p:spPr>
        <p:txBody>
          <a:bodyPr/>
          <a:lstStyle/>
          <a:p>
            <a:r>
              <a:rPr lang="ru-RU" sz="2000" b="1" smtClean="0"/>
              <a:t>      </a:t>
            </a:r>
            <a:r>
              <a:rPr lang="ru-RU" sz="2000" b="1" smtClean="0">
                <a:solidFill>
                  <a:schemeClr val="hlink"/>
                </a:solidFill>
              </a:rPr>
              <a:t>Крашенинников Аркадий Александрович</a:t>
            </a:r>
            <a:r>
              <a:rPr lang="ru-RU" sz="2800" b="1" smtClean="0"/>
              <a:t>                </a:t>
            </a:r>
            <a:r>
              <a:rPr lang="ru-RU" sz="1800" b="1" smtClean="0"/>
              <a:t>Родился 03 марта 1917г. в с. Красногорское, Упоровского района. 1940-1945гг. служба в рядах Красной Армии. 1941-1945гг. участник Великой Отечественной войны. Награждён орденом Красной Звезды, орденом «Отечественной войны 2 степени», медалями «За взятие Берлина», «За взятие Варшавы». С 1948 – 1964г. работал учителем начальных классов Коктюльской начальной школы. Умер в 1964г.</a:t>
            </a:r>
            <a:r>
              <a:rPr lang="ru-RU" sz="1800" smtClean="0"/>
              <a:t> </a:t>
            </a:r>
          </a:p>
          <a:p>
            <a:r>
              <a:rPr lang="ru-RU" sz="2000" b="1" smtClean="0"/>
              <a:t>     </a:t>
            </a:r>
            <a:r>
              <a:rPr lang="ru-RU" sz="2000" b="1" smtClean="0">
                <a:solidFill>
                  <a:schemeClr val="hlink"/>
                </a:solidFill>
              </a:rPr>
              <a:t>Тараканов Михаил Павлович</a:t>
            </a:r>
          </a:p>
          <a:p>
            <a:pPr>
              <a:buFont typeface="Arial" charset="0"/>
              <a:buNone/>
            </a:pPr>
            <a:r>
              <a:rPr lang="ru-RU" sz="2800" smtClean="0"/>
              <a:t>    </a:t>
            </a:r>
            <a:r>
              <a:rPr lang="ru-RU" sz="1800" b="1" smtClean="0"/>
              <a:t>Родился 06 ноября 1917г. в Упоровском районе.            С 1941 по 1945г. участник Великой Отечественной войны.  Был в составе первого Украинского фронта разведчиком. Тяжело ранен, лежал в госпитале.</a:t>
            </a:r>
          </a:p>
          <a:p>
            <a:pPr>
              <a:buFont typeface="Arial" charset="0"/>
              <a:buNone/>
            </a:pPr>
            <a:r>
              <a:rPr lang="ru-RU" sz="1800" b="1" smtClean="0"/>
              <a:t>      Награждён орденом Красной Звезды, орденом «Отечественной войны 2 степени».  Работал учителем физики в Коктюльской школе с 1968 по 1978гг.             Умер в 1987г.</a:t>
            </a:r>
          </a:p>
          <a:p>
            <a:pPr>
              <a:buFont typeface="Arial" charset="0"/>
              <a:buNone/>
            </a:pPr>
            <a:endParaRPr lang="ru-RU" sz="1800" b="1" smtClean="0"/>
          </a:p>
        </p:txBody>
      </p:sp>
      <p:pic>
        <p:nvPicPr>
          <p:cNvPr id="16387" name="Picture 4" descr="Изображение"/>
          <p:cNvPicPr>
            <a:picLocks noChangeAspect="1" noChangeArrowheads="1"/>
          </p:cNvPicPr>
          <p:nvPr/>
        </p:nvPicPr>
        <p:blipFill>
          <a:blip r:embed="rId2">
            <a:lum bright="2000" contrast="14000"/>
          </a:blip>
          <a:srcRect/>
          <a:stretch>
            <a:fillRect/>
          </a:stretch>
        </p:blipFill>
        <p:spPr bwMode="auto">
          <a:xfrm>
            <a:off x="6300788" y="908050"/>
            <a:ext cx="2087562" cy="238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 descr="P41007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3500438"/>
            <a:ext cx="2087562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243"/>
            <a:ext cx="8229600" cy="1143000"/>
          </a:xfrm>
        </p:spPr>
        <p:txBody>
          <a:bodyPr/>
          <a:lstStyle/>
          <a:p>
            <a:r>
              <a:rPr lang="ru-RU" sz="3200" b="1" i="1" dirty="0">
                <a:solidFill>
                  <a:schemeClr val="folHlink"/>
                </a:solidFill>
              </a:rPr>
              <a:t>3 раздел летописи: </a:t>
            </a:r>
            <a:br>
              <a:rPr lang="ru-RU" sz="3200" b="1" i="1" dirty="0">
                <a:solidFill>
                  <a:schemeClr val="folHlink"/>
                </a:solidFill>
              </a:rPr>
            </a:br>
            <a:r>
              <a:rPr lang="ru-RU" sz="3200" b="1" dirty="0"/>
              <a:t>История школы в </a:t>
            </a:r>
            <a:r>
              <a:rPr lang="ru-RU" sz="3200" b="1" dirty="0" smtClean="0"/>
              <a:t>50-60-е </a:t>
            </a:r>
            <a:r>
              <a:rPr lang="ru-RU" sz="3200" b="1" dirty="0"/>
              <a:t>года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r>
              <a:rPr lang="ru-RU" b="1" dirty="0">
                <a:solidFill>
                  <a:schemeClr val="folHlink"/>
                </a:solidFill>
              </a:rPr>
              <a:t>Семилетка открыта в 1950 году.</a:t>
            </a:r>
            <a:r>
              <a:rPr lang="ru-RU" sz="4000" dirty="0"/>
              <a:t>                </a:t>
            </a:r>
            <a:endParaRPr lang="ru-RU" sz="4000" dirty="0" smtClean="0"/>
          </a:p>
          <a:p>
            <a:r>
              <a:rPr lang="ru-RU" sz="2000" b="1" dirty="0" smtClean="0"/>
              <a:t>Учителя </a:t>
            </a:r>
            <a:r>
              <a:rPr lang="ru-RU" sz="2000" b="1" dirty="0"/>
              <a:t>- </a:t>
            </a:r>
            <a:r>
              <a:rPr lang="ru-RU" sz="2000" b="1" dirty="0" smtClean="0"/>
              <a:t>Шурыгина </a:t>
            </a:r>
            <a:r>
              <a:rPr lang="ru-RU" sz="2000" b="1" dirty="0"/>
              <a:t>Муза </a:t>
            </a:r>
            <a:r>
              <a:rPr lang="ru-RU" sz="2000" b="1" dirty="0" err="1"/>
              <a:t>Зосимовна</a:t>
            </a:r>
            <a:r>
              <a:rPr lang="ru-RU" sz="2000" b="1" dirty="0"/>
              <a:t>,  Зуева Августа Ивановна, Остроумова Вера Петровна. </a:t>
            </a:r>
            <a:r>
              <a:rPr lang="ru-RU" sz="2000" b="1" dirty="0" smtClean="0"/>
              <a:t>Крашенинников </a:t>
            </a:r>
            <a:r>
              <a:rPr lang="ru-RU" sz="2000" b="1" dirty="0"/>
              <a:t>А.А., </a:t>
            </a:r>
            <a:r>
              <a:rPr lang="ru-RU" sz="2000" b="1" dirty="0" smtClean="0"/>
              <a:t>     Крашенинникова </a:t>
            </a:r>
            <a:r>
              <a:rPr lang="ru-RU" sz="2000" b="1" dirty="0"/>
              <a:t>М.А.</a:t>
            </a:r>
          </a:p>
          <a:p>
            <a:endParaRPr lang="ru-RU" dirty="0"/>
          </a:p>
        </p:txBody>
      </p:sp>
      <p:pic>
        <p:nvPicPr>
          <p:cNvPr id="4" name="Рисунок 3" descr="F:\2018-02-26\001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6" t="52324" r="17755" b="13433"/>
          <a:stretch/>
        </p:blipFill>
        <p:spPr bwMode="auto">
          <a:xfrm>
            <a:off x="3491880" y="3211513"/>
            <a:ext cx="4385310" cy="29146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9855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ctrTitle"/>
          </p:nvPr>
        </p:nvSpPr>
        <p:spPr>
          <a:xfrm>
            <a:off x="899592" y="548681"/>
            <a:ext cx="8137525" cy="1593218"/>
          </a:xfrm>
        </p:spPr>
        <p:txBody>
          <a:bodyPr/>
          <a:lstStyle/>
          <a:p>
            <a:pPr eaLnBrk="1" hangingPunct="1"/>
            <a:r>
              <a:rPr lang="ru-RU" sz="4000" b="1" i="1" dirty="0" smtClean="0"/>
              <a:t>4 </a:t>
            </a:r>
            <a:r>
              <a:rPr lang="ru-RU" sz="4000" b="1" i="1" dirty="0"/>
              <a:t>раздел летописи </a:t>
            </a:r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dirty="0" smtClean="0">
                <a:solidFill>
                  <a:schemeClr val="folHlink"/>
                </a:solidFill>
              </a:rPr>
              <a:t>Мы </a:t>
            </a:r>
            <a:r>
              <a:rPr lang="ru-RU" sz="4000" b="1" dirty="0" smtClean="0">
                <a:solidFill>
                  <a:schemeClr val="folHlink"/>
                </a:solidFill>
              </a:rPr>
              <a:t>из времени </a:t>
            </a:r>
            <a:r>
              <a:rPr lang="ru-RU" sz="4000" b="1" dirty="0" smtClean="0">
                <a:solidFill>
                  <a:schemeClr val="folHlink"/>
                </a:solidFill>
              </a:rPr>
              <a:t>семидесятых</a:t>
            </a:r>
            <a:r>
              <a:rPr lang="ru-RU" sz="4000" b="1" dirty="0" smtClean="0">
                <a:solidFill>
                  <a:schemeClr val="folHlink"/>
                </a:solidFill>
              </a:rPr>
              <a:t>.</a:t>
            </a:r>
          </a:p>
        </p:txBody>
      </p:sp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755650" y="2708275"/>
            <a:ext cx="6407150" cy="177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tIns="142830" bIns="47610" anchor="ctr">
            <a:spAutoFit/>
          </a:bodyPr>
          <a:lstStyle/>
          <a:p>
            <a:r>
              <a:rPr lang="ru-RU" sz="2600" b="1">
                <a:solidFill>
                  <a:srgbClr val="003300"/>
                </a:solidFill>
              </a:rPr>
              <a:t>Черно-белые фото разложим свои,</a:t>
            </a:r>
            <a:br>
              <a:rPr lang="ru-RU" sz="2600" b="1">
                <a:solidFill>
                  <a:srgbClr val="003300"/>
                </a:solidFill>
              </a:rPr>
            </a:br>
            <a:r>
              <a:rPr lang="ru-RU" sz="2600" b="1">
                <a:solidFill>
                  <a:srgbClr val="003300"/>
                </a:solidFill>
              </a:rPr>
              <a:t>Где мы юны, здоровы, беспечны,</a:t>
            </a:r>
            <a:br>
              <a:rPr lang="ru-RU" sz="2600" b="1">
                <a:solidFill>
                  <a:srgbClr val="003300"/>
                </a:solidFill>
              </a:rPr>
            </a:br>
            <a:r>
              <a:rPr lang="ru-RU" sz="2600" b="1">
                <a:solidFill>
                  <a:srgbClr val="003300"/>
                </a:solidFill>
              </a:rPr>
              <a:t>Где ещё предстоящие в жизни бои —</a:t>
            </a:r>
            <a:br>
              <a:rPr lang="ru-RU" sz="2600" b="1">
                <a:solidFill>
                  <a:srgbClr val="003300"/>
                </a:solidFill>
              </a:rPr>
            </a:br>
            <a:r>
              <a:rPr lang="ru-RU" sz="2600" b="1">
                <a:solidFill>
                  <a:srgbClr val="003300"/>
                </a:solidFill>
              </a:rPr>
              <a:t>За горами, а жизнь — бесконечна.</a:t>
            </a:r>
          </a:p>
        </p:txBody>
      </p:sp>
      <p:sp>
        <p:nvSpPr>
          <p:cNvPr id="18435" name="Подзаголовок 2"/>
          <p:cNvSpPr>
            <a:spLocks/>
          </p:cNvSpPr>
          <p:nvPr/>
        </p:nvSpPr>
        <p:spPr bwMode="auto">
          <a:xfrm>
            <a:off x="6156325" y="3357563"/>
            <a:ext cx="3960813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20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8436" name="Picture 15" descr="dank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3716338"/>
            <a:ext cx="1943100" cy="281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00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l="17261" t="7755" r="3922" b="13843"/>
          <a:stretch>
            <a:fillRect/>
          </a:stretch>
        </p:blipFill>
        <p:spPr>
          <a:xfrm>
            <a:off x="395288" y="539750"/>
            <a:ext cx="8280400" cy="5849938"/>
          </a:xfrm>
        </p:spPr>
      </p:pic>
      <p:sp>
        <p:nvSpPr>
          <p:cNvPr id="19458" name="Rectangle 6"/>
          <p:cNvSpPr>
            <a:spLocks noChangeArrowheads="1"/>
          </p:cNvSpPr>
          <p:nvPr/>
        </p:nvSpPr>
        <p:spPr bwMode="auto">
          <a:xfrm flipH="1" flipV="1">
            <a:off x="8605838" y="6310313"/>
            <a:ext cx="217487" cy="434975"/>
          </a:xfrm>
          <a:prstGeom prst="rect">
            <a:avLst/>
          </a:prstGeom>
          <a:solidFill>
            <a:srgbClr val="EFEFEF"/>
          </a:solidFill>
          <a:ln w="9525">
            <a:noFill/>
            <a:miter lim="800000"/>
            <a:headEnd/>
            <a:tailEnd/>
          </a:ln>
        </p:spPr>
        <p:txBody>
          <a:bodyPr rot="10800000" tIns="142830" bIns="47610" anchor="ctr">
            <a:spAutoFit/>
          </a:bodyPr>
          <a:lstStyle/>
          <a:p>
            <a:pPr algn="ctr"/>
            <a:endParaRPr lang="ru-RU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003"/>
          <p:cNvPicPr>
            <a:picLocks noChangeAspect="1" noChangeArrowheads="1"/>
          </p:cNvPicPr>
          <p:nvPr/>
        </p:nvPicPr>
        <p:blipFill>
          <a:blip r:embed="rId2"/>
          <a:srcRect l="8351" t="10806" r="13034" b="7211"/>
          <a:stretch>
            <a:fillRect/>
          </a:stretch>
        </p:blipFill>
        <p:spPr bwMode="auto">
          <a:xfrm>
            <a:off x="539750" y="568325"/>
            <a:ext cx="8135938" cy="589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488</Words>
  <Application>Microsoft Office PowerPoint</Application>
  <PresentationFormat>Экран (4:3)</PresentationFormat>
  <Paragraphs>29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Презентация PowerPoint</vt:lpstr>
      <vt:lpstr>1 раздел летописи:  История школы в 20-30-е года.</vt:lpstr>
      <vt:lpstr>          </vt:lpstr>
      <vt:lpstr>2 раздел летописи:     Великая Отечественная война. </vt:lpstr>
      <vt:lpstr>           Великая Отечественная война.</vt:lpstr>
      <vt:lpstr>3 раздел летописи:  История школы в 50-60-е года</vt:lpstr>
      <vt:lpstr>4 раздел летописи  Мы из времени семидесятых.</vt:lpstr>
      <vt:lpstr>Презентация PowerPoint</vt:lpstr>
      <vt:lpstr>Презентация PowerPoint</vt:lpstr>
      <vt:lpstr>  «Педагоги – вторые родители»</vt:lpstr>
      <vt:lpstr>Школьные годы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User</cp:lastModifiedBy>
  <cp:revision>20</cp:revision>
  <dcterms:created xsi:type="dcterms:W3CDTF">2018-01-05T21:41:15Z</dcterms:created>
  <dcterms:modified xsi:type="dcterms:W3CDTF">2018-02-26T09:06:53Z</dcterms:modified>
</cp:coreProperties>
</file>