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3" r:id="rId5"/>
    <p:sldId id="264" r:id="rId6"/>
    <p:sldId id="266" r:id="rId7"/>
    <p:sldId id="267" r:id="rId8"/>
    <p:sldId id="268" r:id="rId9"/>
    <p:sldId id="269" r:id="rId10"/>
    <p:sldId id="271" r:id="rId11"/>
    <p:sldId id="260" r:id="rId12"/>
    <p:sldId id="272" r:id="rId13"/>
    <p:sldId id="273" r:id="rId14"/>
    <p:sldId id="274" r:id="rId15"/>
    <p:sldId id="275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00"/>
    <a:srgbClr val="613125"/>
    <a:srgbClr val="AC187B"/>
    <a:srgbClr val="853E5B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014930-D733-4AB4-8581-31D1C8A87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6769" y="1587179"/>
            <a:ext cx="6734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3175">
                  <a:solidFill>
                    <a:schemeClr val="tx1"/>
                  </a:solidFill>
                </a:ln>
                <a:solidFill>
                  <a:srgbClr val="F94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Читайте книги</a:t>
            </a:r>
            <a:endParaRPr lang="ru-RU" sz="8000" b="1" dirty="0">
              <a:ln w="3175">
                <a:solidFill>
                  <a:schemeClr val="tx1"/>
                </a:solidFill>
              </a:ln>
              <a:solidFill>
                <a:srgbClr val="F949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2434" y="4453617"/>
            <a:ext cx="459812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Карнаева Юлия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класса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МАОУ «Киёвская СОШ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Карабашская СОШ»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Косенкова Оксана Николаевна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611" y="1365330"/>
            <a:ext cx="743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026" y="635276"/>
            <a:ext cx="7956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Анкетирование учащихся</a:t>
            </a:r>
          </a:p>
          <a:p>
            <a:pPr lvl="0" algn="ctr"/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6" y="1290416"/>
            <a:ext cx="3656531" cy="3307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188305"/>
            <a:ext cx="3462751" cy="3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7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9B05DD5-4431-4E99-8A86-92F4CF5BC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5514" y="325448"/>
            <a:ext cx="6947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Результаты анкет</a:t>
            </a:r>
          </a:p>
          <a:p>
            <a:pPr algn="ctr"/>
            <a:r>
              <a:rPr lang="ru-RU" sz="2400" b="1" dirty="0"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чащиеся                                  родители </a:t>
            </a:r>
            <a:r>
              <a:rPr lang="ru-RU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60588"/>
              </p:ext>
            </p:extLst>
          </p:nvPr>
        </p:nvGraphicFramePr>
        <p:xfrm>
          <a:off x="546931" y="1156456"/>
          <a:ext cx="3896884" cy="5413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2035"/>
                <a:gridCol w="1254849"/>
              </a:tblGrid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Ответы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Любишь ли ты читать?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7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-нет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Почему ты любишь читать?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-можно многое узнать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-интересно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Посещаешь ли ты школьную или сельскую библиотеку?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-да, школьную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-да, сельскую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-нет, не посещаю ни какую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Что ты любишь читать?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-стихи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-сказки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-смешные рассказы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-рассказы о животных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-ничего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Что любишь больше всего (можно выбрать на несколько ответов)?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-читать сам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-слушать чтение взрослых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-смотреть телевизор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-играть в компьютерные игры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-слушать музыку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-заниматься спортом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-ничего не делать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Читают ли в вашей семье книги?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-читают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-не читают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Как ведут себя родители во время твоего чтения?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-хвалят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-ругают, сердятся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-не обращают внимания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295228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Можешь ли ты назвать книгу или рассказ, которые недавно прочитал?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65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 могу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  <a:tr h="1670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-не могу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32" marR="39732" marT="0" marB="0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57474"/>
              </p:ext>
            </p:extLst>
          </p:nvPr>
        </p:nvGraphicFramePr>
        <p:xfrm>
          <a:off x="4720470" y="1182893"/>
          <a:ext cx="3825324" cy="5397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6166"/>
                <a:gridCol w="1319158"/>
              </a:tblGrid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Ответы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Хотите ли Вы, чтобы Ваш ребенок любил читать книги?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6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да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нет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все равно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256351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Какое место в семейном воспитании Вашего ребенка занимает чтение книг: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практически все свободное время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ежедневно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25635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хотелось бы больше, но мало свободного времени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Вы читаете ребенку книги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по просьбе ребенка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по собственной инициативе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нет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Обсуждаете ли Вы с ребенком прочитанное произведение?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да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нет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Чем Вы руководствуетесь при покупке детских книг: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красочные иллюстрации;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познавательная ценность книги;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яркий литературный язык;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доступная цена;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2683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выбор, сделанный самим ребенком;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Есть ли у вас домашняя библиотека?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да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нет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Считаете ли Вы важным ее наличие?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да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нет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256351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Как, по Вашему мнению, нужно учить детей бережному отношению к книгам: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 личный пример;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знакомство с правилами;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28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постоянное напоминание;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Как часто Вы читаете сами?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ежедневно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часто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иногда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  <a:tr h="135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не читаю совсем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828" marR="338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61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611" y="1365330"/>
            <a:ext cx="743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026" y="635276"/>
            <a:ext cx="7956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Изучение формуляров </a:t>
            </a:r>
          </a:p>
          <a:p>
            <a:pPr lvl="0" algn="ctr"/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46" y="1365330"/>
            <a:ext cx="2983550" cy="3978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3" t="4610" r="19595" b="7539"/>
          <a:stretch/>
        </p:blipFill>
        <p:spPr>
          <a:xfrm>
            <a:off x="4895886" y="1367466"/>
            <a:ext cx="2922660" cy="44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611" y="1365330"/>
            <a:ext cx="743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026" y="635276"/>
            <a:ext cx="7956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 «Беседы у книжной полки»</a:t>
            </a:r>
          </a:p>
          <a:p>
            <a:pPr lvl="0" algn="ctr"/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7" y="1284005"/>
            <a:ext cx="3814275" cy="28607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69" y="3170597"/>
            <a:ext cx="4160378" cy="31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5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611" y="1365330"/>
            <a:ext cx="743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026" y="635276"/>
            <a:ext cx="7956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Встреча с сотрудником почты </a:t>
            </a:r>
          </a:p>
          <a:p>
            <a:pPr lvl="0" algn="ctr"/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88" y="1266914"/>
            <a:ext cx="3699795" cy="49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611" y="1365330"/>
            <a:ext cx="743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026" y="635276"/>
            <a:ext cx="7956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Буклеты о пользе чтения, </a:t>
            </a:r>
          </a:p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бережного отношения к книге</a:t>
            </a:r>
          </a:p>
          <a:p>
            <a:pPr lvl="0" algn="ctr"/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44294">
            <a:off x="359060" y="1806847"/>
            <a:ext cx="3884470" cy="265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2944" y="4114057"/>
            <a:ext cx="4324172" cy="26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30186" t="14750" r="11130" b="14145"/>
          <a:stretch/>
        </p:blipFill>
        <p:spPr bwMode="auto">
          <a:xfrm>
            <a:off x="4602590" y="1636858"/>
            <a:ext cx="3484880" cy="237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081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014930-D733-4AB4-8581-31D1C8A87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6769" y="1587179"/>
            <a:ext cx="6734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75">
                  <a:solidFill>
                    <a:schemeClr val="tx1"/>
                  </a:solidFill>
                </a:ln>
                <a:solidFill>
                  <a:srgbClr val="F94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</a:p>
          <a:p>
            <a:pPr algn="ctr"/>
            <a:r>
              <a:rPr lang="ru-RU" sz="7200" b="1" dirty="0" smtClean="0">
                <a:ln w="3175">
                  <a:solidFill>
                    <a:schemeClr val="tx1"/>
                  </a:solidFill>
                </a:ln>
                <a:solidFill>
                  <a:srgbClr val="F94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за внимание !</a:t>
            </a:r>
            <a:endParaRPr lang="ru-RU" sz="7200" b="1" dirty="0">
              <a:ln w="3175">
                <a:solidFill>
                  <a:schemeClr val="tx1"/>
                </a:solidFill>
              </a:ln>
              <a:solidFill>
                <a:srgbClr val="F949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014930-D733-4AB4-8581-31D1C8A87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590">
            <a:off x="703312" y="1892004"/>
            <a:ext cx="2325465" cy="2748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32266"/>
            <a:ext cx="2160240" cy="2532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682">
            <a:off x="6084166" y="1904793"/>
            <a:ext cx="2056100" cy="27157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74976" y="635276"/>
            <a:ext cx="6554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Люблю читать интересные книги </a:t>
            </a:r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6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8571" y="1347525"/>
            <a:ext cx="7132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знаем, что книги приносят огромную пользу, но к сожалению большинство школьников все меньше берут их в руки. В результате моего проекта, я бы хотела привлечь как можно больше ребят к чтению книг.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35276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Актуальность темы: </a:t>
            </a:r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7488" y="1347525"/>
            <a:ext cx="7383403" cy="138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продвижение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чтения в нашей школе.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35276"/>
            <a:ext cx="4730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 smtClean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Цель работы:</a:t>
            </a:r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1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3069" y="1220051"/>
            <a:ext cx="743655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анкетирование среди обучающихся и родителей; </a:t>
            </a:r>
            <a:endParaRPr lang="ru-RU" sz="2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читательскую активность учащихся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рекламные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акции;</a:t>
            </a: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распространить буклеты о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пользе чтения, памяток о бережном отношении к книге;</a:t>
            </a:r>
          </a:p>
          <a:p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привлечь к сотрудничеству работников сельской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библиотеки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почты.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35276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5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3069" y="1220051"/>
            <a:ext cx="759037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посещаемости учащимися школьной и сельской библиотек.</a:t>
            </a:r>
          </a:p>
          <a:p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Привитие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чувства привязанности к книге, бережного к ней отношения.</a:t>
            </a:r>
          </a:p>
          <a:p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Родители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станут больше времени уделять семейному чтению, для формирования у своего ребенка читательского интереса.</a:t>
            </a:r>
          </a:p>
          <a:p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Работа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способствовать осознанию значимости и роли книги в жизни каждого ребенка и родителя.</a:t>
            </a:r>
          </a:p>
          <a:p>
            <a:r>
              <a:rPr 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Целевая 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аудитория: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3-4 класса и их родители, библиотекарь, работники сельской библиотеки и почтового отделения.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8688" y="635276"/>
            <a:ext cx="7804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Ожидаемый результат, целевая аудитория</a:t>
            </a:r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6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611" y="1365330"/>
            <a:ext cx="743655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и их родителей о роли книги.</a:t>
            </a:r>
          </a:p>
          <a:p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буклетов о пользе чтения, памяток о правилах пользования книгой.</a:t>
            </a:r>
          </a:p>
          <a:p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Проведение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рекламных акций периодических изданий и книжных новинок.</a:t>
            </a:r>
          </a:p>
          <a:p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Опрос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сотрудников сельской библиотеки и почты.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1152" y="635276"/>
            <a:ext cx="6494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Механизм реализации проекта:</a:t>
            </a:r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7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611" y="1365330"/>
            <a:ext cx="7436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детей к чтению, было предложено: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сельскому библиотекарю увеличить количество совместные мероприятия со школьным библиотекарем (например, экскурсии, неделя детской книги и др.).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сотруднику почты знакомить родителей с новинками периодических изданий для их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026" y="635276"/>
            <a:ext cx="7956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Привлечение партнеров </a:t>
            </a:r>
          </a:p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для реализации проекта</a:t>
            </a:r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3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B438F1-A713-49C5-A13E-C6F4C31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7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026" y="635276"/>
            <a:ext cx="7956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План основных мероприятий проекта</a:t>
            </a:r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07090"/>
              </p:ext>
            </p:extLst>
          </p:nvPr>
        </p:nvGraphicFramePr>
        <p:xfrm>
          <a:off x="1387157" y="1760433"/>
          <a:ext cx="6680073" cy="3231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984"/>
                <a:gridCol w="4154241"/>
                <a:gridCol w="1792848"/>
              </a:tblGrid>
              <a:tr h="4268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80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Анкетирование.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февраль 2019г.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360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 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 посещаемости и читаемости по книжным формулярам.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февраль-март 2019г.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360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3.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рекламных акций периодических изданий и книжных новинок.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март-апрель 2019г.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80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4.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буклетов и памяток.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март-апрель 2019г.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500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768</Words>
  <Application>Microsoft Office PowerPoint</Application>
  <PresentationFormat>Экран (4:3)</PresentationFormat>
  <Paragraphs>209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Директор Карабашской школы</cp:lastModifiedBy>
  <cp:revision>96</cp:revision>
  <dcterms:created xsi:type="dcterms:W3CDTF">2013-11-19T05:52:05Z</dcterms:created>
  <dcterms:modified xsi:type="dcterms:W3CDTF">2019-04-16T08:42:50Z</dcterms:modified>
</cp:coreProperties>
</file>