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41" r:id="rId3"/>
  </p:sldMasterIdLst>
  <p:sldIdLst>
    <p:sldId id="256" r:id="rId4"/>
    <p:sldId id="272" r:id="rId5"/>
    <p:sldId id="257" r:id="rId6"/>
    <p:sldId id="260" r:id="rId7"/>
    <p:sldId id="258" r:id="rId8"/>
    <p:sldId id="259" r:id="rId9"/>
    <p:sldId id="261" r:id="rId10"/>
    <p:sldId id="267" r:id="rId11"/>
    <p:sldId id="268" r:id="rId12"/>
    <p:sldId id="263" r:id="rId13"/>
    <p:sldId id="269" r:id="rId14"/>
    <p:sldId id="264" r:id="rId15"/>
    <p:sldId id="270" r:id="rId16"/>
    <p:sldId id="271" r:id="rId17"/>
    <p:sldId id="266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стантин" initials="К" lastIdx="0" clrIdx="0">
    <p:extLst>
      <p:ext uri="{19B8F6BF-5375-455C-9EA6-DF929625EA0E}">
        <p15:presenceInfo xmlns:p15="http://schemas.microsoft.com/office/powerpoint/2012/main" userId="Констант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1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7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3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6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2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8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7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0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36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0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46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6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0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554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96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0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1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82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94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51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4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23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45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2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27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97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31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8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31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345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04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32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0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6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2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8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7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8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FF9FF-B2A0-4077-88AA-58323FF46D9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779CFA-0818-4568-AE3C-D282F4CBB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542" y="615598"/>
            <a:ext cx="7282695" cy="323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168" y="4000689"/>
            <a:ext cx="10143444" cy="22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8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7" y="676892"/>
            <a:ext cx="8942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Студенты, обучающиеся по профилю «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История,география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»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роходят в ВУЗе музейную и архивную практики.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8" y="848921"/>
            <a:ext cx="7670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389" y="356260"/>
            <a:ext cx="8193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Для студентов в ВУЗе функционируют различные спортивные секции по баскетболу, футболу, волейболу, легкой атлетике и другим видам спорта. Проводятся спортивные соревнования.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На территории ВУЗа студенты имеют бесплатный доступ к </a:t>
            </a:r>
            <a:r>
              <a:rPr lang="en-US" sz="3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Wi-Fi</a:t>
            </a:r>
            <a:r>
              <a:rPr lang="ru-RU" sz="3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ru-RU" sz="32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6" y="897741"/>
            <a:ext cx="8021180" cy="46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5029" y="225974"/>
            <a:ext cx="8073963" cy="60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867" y="259645"/>
            <a:ext cx="91721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/>
              <a:t>Преимущества обучения в </a:t>
            </a:r>
            <a:r>
              <a:rPr lang="ru-RU" sz="2400" b="1" i="1" u="sng" dirty="0" err="1"/>
              <a:t>Ишимском</a:t>
            </a:r>
            <a:r>
              <a:rPr lang="ru-RU" sz="2400" b="1" i="1" u="sng" dirty="0"/>
              <a:t> педагогическом институте им. П.П. Ершова (филиале) </a:t>
            </a:r>
            <a:r>
              <a:rPr lang="ru-RU" sz="2400" b="1" i="1" u="sng" dirty="0" err="1"/>
              <a:t>ТюмГУ</a:t>
            </a:r>
            <a:r>
              <a:rPr lang="ru-RU" sz="2400" b="1" i="1" u="sng" dirty="0"/>
              <a:t>:</a:t>
            </a:r>
            <a:endParaRPr lang="ru-RU" sz="2400" dirty="0"/>
          </a:p>
          <a:p>
            <a:pPr lvl="0"/>
            <a:r>
              <a:rPr lang="ru-RU" sz="2400" b="1" dirty="0"/>
              <a:t>Диплом государственного образца Тюменского государственного университета (указывается г. Тюмень).</a:t>
            </a:r>
            <a:endParaRPr lang="ru-RU" sz="2400" dirty="0"/>
          </a:p>
          <a:p>
            <a:pPr lvl="0"/>
            <a:r>
              <a:rPr lang="ru-RU" sz="2400" dirty="0" smtClean="0"/>
              <a:t>- Аккредитованные </a:t>
            </a:r>
            <a:r>
              <a:rPr lang="ru-RU" sz="2400" dirty="0"/>
              <a:t>образовательные программы.</a:t>
            </a:r>
          </a:p>
          <a:p>
            <a:pPr lvl="0"/>
            <a:r>
              <a:rPr lang="ru-RU" sz="2400" dirty="0" smtClean="0"/>
              <a:t>- Одна </a:t>
            </a:r>
            <a:r>
              <a:rPr lang="ru-RU" sz="2400" dirty="0"/>
              <a:t>из высоких академических стипендий в России – </a:t>
            </a:r>
            <a:r>
              <a:rPr lang="en-US" sz="2400" dirty="0"/>
              <a:t>min </a:t>
            </a:r>
            <a:r>
              <a:rPr lang="ru-RU" sz="2400" dirty="0"/>
              <a:t>4400 руб. (для студентов очной формы, обучающихся на бюджетных местах).</a:t>
            </a:r>
          </a:p>
          <a:p>
            <a:pPr lvl="0"/>
            <a:r>
              <a:rPr lang="ru-RU" sz="2400" dirty="0" smtClean="0"/>
              <a:t>- Университетский </a:t>
            </a:r>
            <a:r>
              <a:rPr lang="ru-RU" sz="2400" dirty="0"/>
              <a:t>кампус (учебные корпуса, библиотека, общежитие, столовая), расположенный в центре города.</a:t>
            </a:r>
          </a:p>
          <a:p>
            <a:pPr lvl="0"/>
            <a:r>
              <a:rPr lang="ru-RU" sz="2400" dirty="0" smtClean="0"/>
              <a:t>- Возможность </a:t>
            </a:r>
            <a:r>
              <a:rPr lang="ru-RU" sz="2400" dirty="0"/>
              <a:t>продолжения обучения в магистратуре </a:t>
            </a:r>
            <a:r>
              <a:rPr lang="ru-RU" sz="2400" dirty="0" err="1"/>
              <a:t>ТюмГУ</a:t>
            </a:r>
            <a:r>
              <a:rPr lang="ru-RU" sz="2400" dirty="0"/>
              <a:t>.</a:t>
            </a:r>
          </a:p>
          <a:p>
            <a:pPr lvl="0"/>
            <a:r>
              <a:rPr lang="ru-RU" sz="2400" dirty="0" smtClean="0"/>
              <a:t>- Возможность </a:t>
            </a:r>
            <a:r>
              <a:rPr lang="ru-RU" sz="2400" dirty="0"/>
              <a:t>получения дополнительного образования наряду с высшим;</a:t>
            </a:r>
          </a:p>
          <a:p>
            <a:r>
              <a:rPr lang="ru-RU" sz="2400" dirty="0" smtClean="0"/>
              <a:t>- Доступная </a:t>
            </a:r>
            <a:r>
              <a:rPr lang="ru-RU" sz="2400" dirty="0"/>
              <a:t>стоимость заочного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912B8"/>
                </a:solidFill>
              </a:rPr>
              <a:t>Бренд </a:t>
            </a:r>
            <a:r>
              <a:rPr lang="ru-RU" dirty="0" err="1" smtClean="0">
                <a:solidFill>
                  <a:srgbClr val="4912B8"/>
                </a:solidFill>
              </a:rPr>
              <a:t>ТюмГУ</a:t>
            </a:r>
            <a:endParaRPr lang="ru-RU" dirty="0">
              <a:solidFill>
                <a:srgbClr val="4912B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285860"/>
            <a:ext cx="8186766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Тюменский государственный университет по данным 2015 г. </a:t>
            </a:r>
            <a:r>
              <a:rPr lang="ru-RU" b="1" dirty="0" smtClean="0"/>
              <a:t>входит в топ 100 лучших вузов России </a:t>
            </a:r>
            <a:r>
              <a:rPr lang="ru-RU" dirty="0" smtClean="0"/>
              <a:t>(89 позиция).</a:t>
            </a:r>
          </a:p>
          <a:p>
            <a:r>
              <a:rPr lang="ru-RU" dirty="0" smtClean="0"/>
              <a:t>В 2015 г. </a:t>
            </a:r>
            <a:r>
              <a:rPr lang="ru-RU" dirty="0" err="1" smtClean="0"/>
              <a:t>ТюмГУ</a:t>
            </a:r>
            <a:r>
              <a:rPr lang="ru-RU" dirty="0" smtClean="0"/>
              <a:t> вошел в программу 5-100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1918" y="3143248"/>
            <a:ext cx="2786082" cy="204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38282" y="3214686"/>
            <a:ext cx="6572296" cy="3357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Программа предполагает развитие инфраструктуры для привлечения лучших ученых, преподавателей, управленцев и студентов;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Производство интеллектуальных продуктов мирового уровня;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Формирование выдающейся академической репутации за счет ведения прорывных исследований и привлечения ведущих мировых ученых;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Повышение требований к абитуриентам, студентам и преподавателям.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18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Реформа системы высшего образования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1333500"/>
            <a:ext cx="8782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87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0462" y="560925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Наши </a:t>
            </a:r>
            <a:r>
              <a:rPr lang="ru-RU" dirty="0"/>
              <a:t>выпускники работают в организациях и учреждениях различного типа:</a:t>
            </a:r>
          </a:p>
          <a:p>
            <a:r>
              <a:rPr lang="ru-RU" dirty="0"/>
              <a:t>•	Образовательные учреждения;</a:t>
            </a:r>
          </a:p>
          <a:p>
            <a:r>
              <a:rPr lang="ru-RU" dirty="0"/>
              <a:t>•	Правоохранительные органы (МВД (ПДН, ОВО, ГИБДД, ППС), ФСИН);</a:t>
            </a:r>
          </a:p>
          <a:p>
            <a:r>
              <a:rPr lang="ru-RU" dirty="0"/>
              <a:t>•	Органы власти (администрации городов и районов);</a:t>
            </a:r>
          </a:p>
          <a:p>
            <a:r>
              <a:rPr lang="ru-RU" dirty="0"/>
              <a:t>•	Банковский сектор;</a:t>
            </a:r>
          </a:p>
          <a:p>
            <a:endParaRPr lang="ru-RU" dirty="0" smtClean="0"/>
          </a:p>
          <a:p>
            <a:r>
              <a:rPr lang="ru-RU" dirty="0" smtClean="0"/>
              <a:t>• Культурно-просветительские </a:t>
            </a:r>
            <a:r>
              <a:rPr lang="ru-RU" dirty="0"/>
              <a:t>организации;</a:t>
            </a:r>
          </a:p>
          <a:p>
            <a:r>
              <a:rPr lang="ru-RU" dirty="0"/>
              <a:t>•	Бизнес-сфера;</a:t>
            </a:r>
          </a:p>
          <a:p>
            <a:r>
              <a:rPr lang="ru-RU" dirty="0"/>
              <a:t>И т.п.</a:t>
            </a:r>
          </a:p>
          <a:p>
            <a:r>
              <a:rPr lang="ru-RU" dirty="0" smtClean="0"/>
              <a:t>	</a:t>
            </a:r>
          </a:p>
          <a:p>
            <a:r>
              <a:rPr lang="ru-RU" u="sng" dirty="0" smtClean="0"/>
              <a:t>По </a:t>
            </a:r>
            <a:r>
              <a:rPr lang="ru-RU" u="sng" dirty="0"/>
              <a:t>всем вопросам обращаться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8(34551</a:t>
            </a:r>
            <a:r>
              <a:rPr lang="ru-RU" b="1" dirty="0"/>
              <a:t>) 2-19-44 – Татьяна Васильевна Березина </a:t>
            </a:r>
            <a:r>
              <a:rPr lang="ru-RU" dirty="0"/>
              <a:t>– ответственный секретарь приемной комиссии института;</a:t>
            </a:r>
          </a:p>
          <a:p>
            <a:r>
              <a:rPr lang="ru-RU" b="1" dirty="0"/>
              <a:t>7-36-05 </a:t>
            </a:r>
            <a:r>
              <a:rPr lang="ru-RU" dirty="0"/>
              <a:t>– деканат социально-гуманитарного факультета.</a:t>
            </a:r>
          </a:p>
          <a:p>
            <a:endParaRPr lang="ru-RU" dirty="0"/>
          </a:p>
          <a:p>
            <a:r>
              <a:rPr lang="ru-RU" dirty="0"/>
              <a:t>Электронный адрес: dekanat_sgf@mail.ru</a:t>
            </a:r>
          </a:p>
        </p:txBody>
      </p:sp>
    </p:spTree>
    <p:extLst>
      <p:ext uri="{BB962C8B-B14F-4D97-AF65-F5344CB8AC3E}">
        <p14:creationId xmlns:p14="http://schemas.microsoft.com/office/powerpoint/2010/main" val="285832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Уважаемые абитуриенты!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3200" i="1" dirty="0" err="1"/>
              <a:t>Ишимский</a:t>
            </a:r>
            <a:r>
              <a:rPr lang="ru-RU" sz="3200" i="1" dirty="0"/>
              <a:t> педагогический институт им. П.П. </a:t>
            </a:r>
            <a:r>
              <a:rPr lang="ru-RU" sz="3200" i="1" dirty="0" smtClean="0"/>
              <a:t>Ершова </a:t>
            </a:r>
          </a:p>
          <a:p>
            <a:pPr marL="0" indent="0" algn="just">
              <a:buNone/>
            </a:pPr>
            <a:r>
              <a:rPr lang="ru-RU" sz="3200" i="1" dirty="0" smtClean="0"/>
              <a:t>(филиал </a:t>
            </a:r>
            <a:r>
              <a:rPr lang="ru-RU" sz="3200" i="1" dirty="0" err="1"/>
              <a:t>ТюмГУ</a:t>
            </a:r>
            <a:r>
              <a:rPr lang="ru-RU" sz="3200" i="1" dirty="0" smtClean="0"/>
              <a:t>), кафедра </a:t>
            </a:r>
            <a:r>
              <a:rPr lang="ru-RU" sz="3200" i="1" dirty="0"/>
              <a:t>истории, социально-экономических и общественных </a:t>
            </a:r>
            <a:r>
              <a:rPr lang="ru-RU" sz="3200" i="1" dirty="0" smtClean="0"/>
              <a:t>дисциплин объявляют </a:t>
            </a:r>
            <a:r>
              <a:rPr lang="ru-RU" sz="3200" i="1" dirty="0"/>
              <a:t>набор студентов очной и заочной формы обучения на </a:t>
            </a:r>
            <a:r>
              <a:rPr lang="ru-RU" sz="3200" i="1" dirty="0" smtClean="0"/>
              <a:t>2016-2017 </a:t>
            </a:r>
            <a:r>
              <a:rPr lang="ru-RU" sz="3200" i="1" dirty="0"/>
              <a:t>учебный год по следующим направлениям подготовки </a:t>
            </a:r>
            <a:r>
              <a:rPr lang="ru-RU" sz="3200" i="1" dirty="0" err="1"/>
              <a:t>бакалавриата</a:t>
            </a:r>
            <a:r>
              <a:rPr lang="ru-RU" sz="3200" i="1" dirty="0"/>
              <a:t>: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1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2" y="295664"/>
            <a:ext cx="103236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Очная форма </a:t>
            </a:r>
            <a:r>
              <a:rPr lang="ru-RU" sz="2400" b="1" u="sng" dirty="0" smtClean="0"/>
              <a:t>обучения</a:t>
            </a:r>
          </a:p>
          <a:p>
            <a:pPr algn="ctr"/>
            <a:endParaRPr lang="ru-RU" sz="2400" dirty="0"/>
          </a:p>
          <a:p>
            <a:r>
              <a:rPr lang="ru-RU" sz="2400" i="1" dirty="0"/>
              <a:t>Направление подготовки 44.03.05 Педагогическое </a:t>
            </a:r>
            <a:r>
              <a:rPr lang="ru-RU" sz="2400" i="1" dirty="0" smtClean="0"/>
              <a:t>образование, профиль подготовки</a:t>
            </a:r>
            <a:r>
              <a:rPr lang="ru-RU" sz="2400" i="1" dirty="0"/>
              <a:t>:</a:t>
            </a:r>
            <a:endParaRPr lang="ru-RU" sz="2400" dirty="0"/>
          </a:p>
          <a:p>
            <a:r>
              <a:rPr lang="ru-RU" sz="2400" b="1" dirty="0"/>
              <a:t>История, география</a:t>
            </a:r>
            <a:endParaRPr lang="ru-RU" sz="2400" dirty="0"/>
          </a:p>
          <a:p>
            <a:r>
              <a:rPr lang="ru-RU" sz="2400" u="sng" dirty="0"/>
              <a:t>Состав вступительных испытаний </a:t>
            </a:r>
            <a:r>
              <a:rPr lang="ru-RU" sz="2400" dirty="0"/>
              <a:t>(минимальный балл):</a:t>
            </a:r>
          </a:p>
          <a:p>
            <a:r>
              <a:rPr lang="ru-RU" sz="2400" dirty="0"/>
              <a:t>Обществознание (42)</a:t>
            </a:r>
          </a:p>
          <a:p>
            <a:r>
              <a:rPr lang="ru-RU" sz="2400" dirty="0"/>
              <a:t>Русский язык (40)</a:t>
            </a:r>
          </a:p>
          <a:p>
            <a:r>
              <a:rPr lang="ru-RU" sz="2400" dirty="0"/>
              <a:t>История (38)</a:t>
            </a:r>
          </a:p>
          <a:p>
            <a:r>
              <a:rPr lang="ru-RU" sz="2400" u="sng" dirty="0"/>
              <a:t>Количество мест</a:t>
            </a:r>
            <a:r>
              <a:rPr lang="ru-RU" sz="2400" dirty="0"/>
              <a:t>:</a:t>
            </a:r>
          </a:p>
          <a:p>
            <a:r>
              <a:rPr lang="ru-RU" sz="2400" dirty="0"/>
              <a:t>бюджет – 30</a:t>
            </a:r>
          </a:p>
          <a:p>
            <a:r>
              <a:rPr lang="ru-RU" sz="2400" dirty="0"/>
              <a:t>коммерция – 10</a:t>
            </a:r>
          </a:p>
          <a:p>
            <a:r>
              <a:rPr lang="ru-RU" sz="2400" u="sng" dirty="0"/>
              <a:t>Срок обучения</a:t>
            </a:r>
            <a:r>
              <a:rPr lang="ru-RU" sz="2400" dirty="0"/>
              <a:t>: 5 лет</a:t>
            </a:r>
          </a:p>
        </p:txBody>
      </p:sp>
    </p:spTree>
    <p:extLst>
      <p:ext uri="{BB962C8B-B14F-4D97-AF65-F5344CB8AC3E}">
        <p14:creationId xmlns:p14="http://schemas.microsoft.com/office/powerpoint/2010/main" val="29843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1063" y="445900"/>
            <a:ext cx="96823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Направление подготовки 44.03.04 Профессиональное обучение (по отраслям</a:t>
            </a:r>
            <a:r>
              <a:rPr lang="ru-RU" sz="2800" i="1" dirty="0" smtClean="0"/>
              <a:t>), профиль:</a:t>
            </a:r>
            <a:endParaRPr lang="ru-RU" sz="2800" dirty="0"/>
          </a:p>
          <a:p>
            <a:r>
              <a:rPr lang="ru-RU" sz="2800" b="1" dirty="0"/>
              <a:t>Экономика и управление</a:t>
            </a:r>
            <a:endParaRPr lang="ru-RU" sz="2800" dirty="0"/>
          </a:p>
          <a:p>
            <a:r>
              <a:rPr lang="ru-RU" sz="2800" u="sng" dirty="0"/>
              <a:t>Состав вступительных испытаний </a:t>
            </a:r>
            <a:r>
              <a:rPr lang="ru-RU" sz="2800" dirty="0"/>
              <a:t>(минимальный балл):</a:t>
            </a:r>
          </a:p>
          <a:p>
            <a:r>
              <a:rPr lang="ru-RU" sz="2800" dirty="0"/>
              <a:t>Математика (32)</a:t>
            </a:r>
          </a:p>
          <a:p>
            <a:r>
              <a:rPr lang="ru-RU" sz="2800" dirty="0"/>
              <a:t>Русский язык (38)</a:t>
            </a:r>
          </a:p>
          <a:p>
            <a:r>
              <a:rPr lang="ru-RU" sz="2800" dirty="0"/>
              <a:t>Обществознание (42)</a:t>
            </a:r>
          </a:p>
          <a:p>
            <a:r>
              <a:rPr lang="ru-RU" sz="2800" u="sng" dirty="0"/>
              <a:t>Количество мест</a:t>
            </a:r>
            <a:r>
              <a:rPr lang="ru-RU" sz="2800" dirty="0"/>
              <a:t>:</a:t>
            </a:r>
          </a:p>
          <a:p>
            <a:r>
              <a:rPr lang="ru-RU" sz="2800" dirty="0"/>
              <a:t>бюджет – 30</a:t>
            </a:r>
          </a:p>
          <a:p>
            <a:r>
              <a:rPr lang="ru-RU" sz="2800" dirty="0"/>
              <a:t>коммерция - 10</a:t>
            </a:r>
          </a:p>
          <a:p>
            <a:r>
              <a:rPr lang="ru-RU" sz="2800" u="sng" dirty="0"/>
              <a:t>Срок обучения</a:t>
            </a:r>
            <a:r>
              <a:rPr lang="ru-RU" sz="2800" dirty="0"/>
              <a:t>: </a:t>
            </a:r>
            <a:r>
              <a:rPr lang="ru-RU" sz="2800" dirty="0" smtClean="0"/>
              <a:t>4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73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184" y="628172"/>
            <a:ext cx="87560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Заочная форма обучения</a:t>
            </a:r>
            <a:endParaRPr lang="ru-RU" sz="2400" dirty="0"/>
          </a:p>
          <a:p>
            <a:r>
              <a:rPr lang="ru-RU" sz="2400" i="1" dirty="0"/>
              <a:t>Направление подготовки 44.03.04 Профессиональное обучение (по отраслям</a:t>
            </a:r>
            <a:r>
              <a:rPr lang="ru-RU" sz="2400" i="1" dirty="0" smtClean="0"/>
              <a:t>), профиль:</a:t>
            </a:r>
            <a:endParaRPr lang="ru-RU" sz="2400" dirty="0"/>
          </a:p>
          <a:p>
            <a:r>
              <a:rPr lang="ru-RU" sz="2400" b="1" dirty="0"/>
              <a:t>Экономика и управление</a:t>
            </a:r>
            <a:endParaRPr lang="ru-RU" sz="2400" dirty="0"/>
          </a:p>
          <a:p>
            <a:r>
              <a:rPr lang="ru-RU" sz="2400" u="sng" dirty="0"/>
              <a:t>Состав вступительных испытаний </a:t>
            </a:r>
            <a:r>
              <a:rPr lang="ru-RU" sz="2400" dirty="0"/>
              <a:t>(минимальный балл):</a:t>
            </a:r>
          </a:p>
          <a:p>
            <a:r>
              <a:rPr lang="ru-RU" sz="2400" dirty="0"/>
              <a:t>Математика (28)</a:t>
            </a:r>
          </a:p>
          <a:p>
            <a:r>
              <a:rPr lang="ru-RU" sz="2400" dirty="0"/>
              <a:t>Русский язык (36)</a:t>
            </a:r>
          </a:p>
          <a:p>
            <a:r>
              <a:rPr lang="ru-RU" sz="2400" dirty="0"/>
              <a:t>Обществознание (42)</a:t>
            </a:r>
          </a:p>
          <a:p>
            <a:r>
              <a:rPr lang="ru-RU" sz="2400" u="sng" dirty="0"/>
              <a:t>Срок обучения</a:t>
            </a:r>
            <a:r>
              <a:rPr lang="ru-RU" sz="2400" dirty="0"/>
              <a:t>: </a:t>
            </a:r>
            <a:r>
              <a:rPr lang="ru-RU" sz="2400" dirty="0" smtClean="0"/>
              <a:t>5 </a:t>
            </a:r>
            <a:r>
              <a:rPr lang="ru-RU" sz="2400" dirty="0"/>
              <a:t>лет</a:t>
            </a:r>
            <a:endParaRPr lang="ru-RU" sz="240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862" y="822045"/>
            <a:ext cx="77585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Правоведение и правоохранительная деятельность</a:t>
            </a:r>
            <a:endParaRPr lang="ru-RU" sz="2400" dirty="0"/>
          </a:p>
          <a:p>
            <a:r>
              <a:rPr lang="ru-RU" sz="2400" u="sng" dirty="0"/>
              <a:t>Состав вступительных испытаний </a:t>
            </a:r>
            <a:r>
              <a:rPr lang="ru-RU" sz="2400" dirty="0"/>
              <a:t>(минимальный балл):</a:t>
            </a:r>
          </a:p>
          <a:p>
            <a:r>
              <a:rPr lang="ru-RU" sz="2400" dirty="0"/>
              <a:t>Математика (28)</a:t>
            </a:r>
          </a:p>
          <a:p>
            <a:r>
              <a:rPr lang="ru-RU" sz="2400" dirty="0"/>
              <a:t>Русский язык (36)</a:t>
            </a:r>
          </a:p>
          <a:p>
            <a:r>
              <a:rPr lang="ru-RU" sz="2400" dirty="0"/>
              <a:t>Обществознание (42)</a:t>
            </a:r>
          </a:p>
          <a:p>
            <a:r>
              <a:rPr lang="ru-RU" sz="2400" u="sng" dirty="0"/>
              <a:t>Срок обучения</a:t>
            </a:r>
            <a:r>
              <a:rPr lang="ru-RU" sz="2400" dirty="0"/>
              <a:t>: </a:t>
            </a:r>
            <a:r>
              <a:rPr lang="ru-RU" sz="2400" dirty="0" smtClean="0"/>
              <a:t>5 </a:t>
            </a:r>
            <a:r>
              <a:rPr lang="ru-RU" sz="2400" dirty="0"/>
              <a:t>лет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665018"/>
            <a:ext cx="92033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algn="just"/>
            <a:r>
              <a:rPr lang="ru-RU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Высокое качество преподавания обеспечивается профессорско-преподавательским </a:t>
            </a:r>
            <a:r>
              <a:rPr lang="ru-RU" sz="3200" dirty="0">
                <a:latin typeface="Consolas" panose="020B0609020204030204" pitchFamily="49" charset="0"/>
                <a:cs typeface="Consolas" panose="020B0609020204030204" pitchFamily="49" charset="0"/>
              </a:rPr>
              <a:t>составом </a:t>
            </a:r>
            <a:r>
              <a:rPr lang="ru-RU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кафедры истории</a:t>
            </a:r>
            <a:r>
              <a:rPr lang="ru-RU" sz="3200" dirty="0">
                <a:latin typeface="Consolas" panose="020B0609020204030204" pitchFamily="49" charset="0"/>
                <a:cs typeface="Consolas" panose="020B0609020204030204" pitchFamily="49" charset="0"/>
              </a:rPr>
              <a:t>, социально-экономических и общественных </a:t>
            </a:r>
            <a:r>
              <a:rPr lang="ru-RU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дисциплин. Кафедра была образована в 1949 г.</a:t>
            </a:r>
          </a:p>
          <a:p>
            <a:pPr algn="just"/>
            <a:r>
              <a:rPr lang="ru-RU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На кафедре работают 2 доктора исторических наук, 5 кандидатов исторических наук и 1 кандидат социологических наук.</a:t>
            </a:r>
          </a:p>
          <a:p>
            <a:pPr algn="just"/>
            <a:endParaRPr lang="ru-RU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ru-RU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8113" y="-715980"/>
            <a:ext cx="5915126" cy="78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3" y="687120"/>
            <a:ext cx="7670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329</Words>
  <Application>Microsoft Office PowerPoint</Application>
  <PresentationFormat>Широкоэкранный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Constantia</vt:lpstr>
      <vt:lpstr>Trebuchet MS</vt:lpstr>
      <vt:lpstr>Wingdings 3</vt:lpstr>
      <vt:lpstr>Тема Office</vt:lpstr>
      <vt:lpstr>Грань</vt:lpstr>
      <vt:lpstr>1_Грань</vt:lpstr>
      <vt:lpstr>Презентация PowerPoint</vt:lpstr>
      <vt:lpstr>Уважаемые абитуриенты!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Бренд ТюмГУ</vt:lpstr>
      <vt:lpstr>Реформа системы высшего образования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Директор Зиновской школы</cp:lastModifiedBy>
  <cp:revision>24</cp:revision>
  <dcterms:created xsi:type="dcterms:W3CDTF">2015-02-05T23:42:28Z</dcterms:created>
  <dcterms:modified xsi:type="dcterms:W3CDTF">2016-01-25T06:14:51Z</dcterms:modified>
</cp:coreProperties>
</file>