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8" r:id="rId3"/>
    <p:sldId id="269" r:id="rId4"/>
    <p:sldId id="259" r:id="rId5"/>
    <p:sldId id="263" r:id="rId6"/>
    <p:sldId id="260" r:id="rId7"/>
    <p:sldId id="264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8F7C-CA19-4E4E-84AE-10F4D97555B5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321-412A-489D-B053-CEAF63AD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751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8F7C-CA19-4E4E-84AE-10F4D97555B5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321-412A-489D-B053-CEAF63AD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530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8F7C-CA19-4E4E-84AE-10F4D97555B5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321-412A-489D-B053-CEAF63AD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35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8F7C-CA19-4E4E-84AE-10F4D97555B5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321-412A-489D-B053-CEAF63AD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74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8F7C-CA19-4E4E-84AE-10F4D97555B5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321-412A-489D-B053-CEAF63AD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09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8F7C-CA19-4E4E-84AE-10F4D97555B5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321-412A-489D-B053-CEAF63AD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04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8F7C-CA19-4E4E-84AE-10F4D97555B5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321-412A-489D-B053-CEAF63AD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01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8F7C-CA19-4E4E-84AE-10F4D97555B5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321-412A-489D-B053-CEAF63AD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706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8F7C-CA19-4E4E-84AE-10F4D97555B5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321-412A-489D-B053-CEAF63AD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15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8F7C-CA19-4E4E-84AE-10F4D97555B5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321-412A-489D-B053-CEAF63AD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7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8F7C-CA19-4E4E-84AE-10F4D97555B5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321-412A-489D-B053-CEAF63AD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08F7C-CA19-4E4E-84AE-10F4D97555B5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AB321-412A-489D-B053-CEAF63AD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02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auto">
          <a:xfrm>
            <a:off x="0" y="30163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Особенности </a:t>
            </a:r>
          </a:p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организации  и проведения Государственной </a:t>
            </a:r>
            <a:r>
              <a:rPr lang="ru-RU" sz="2000" b="1" dirty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итоговой аттестации в 2016 году </a:t>
            </a:r>
          </a:p>
        </p:txBody>
      </p:sp>
      <p:pic>
        <p:nvPicPr>
          <p:cNvPr id="1027" name="Picture 3" descr="C:\Users\User\Desktop\Скрин ТОГИРРО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0" y="816687"/>
            <a:ext cx="5772194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940" y="3074477"/>
            <a:ext cx="5772194" cy="3704253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002215" y="1440245"/>
            <a:ext cx="275101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«Дорожная карта» </a:t>
            </a:r>
          </a:p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проведения ГИА 2016</a:t>
            </a:r>
            <a:endParaRPr lang="ru-RU" sz="2000" b="1" dirty="0">
              <a:solidFill>
                <a:srgbClr val="2C3F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  <a:ea typeface="MS PGothic" panose="020B0600070205080204" pitchFamily="34" charset="-128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72525" y="6492875"/>
            <a:ext cx="3683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2C9938F-507D-4697-95AC-77676C1479B7}" type="slidenum">
              <a:rPr lang="ru-RU" altLang="ru-RU" sz="1200">
                <a:latin typeface="Arial" charset="0"/>
              </a:rPr>
              <a:pPr/>
              <a:t>1</a:t>
            </a:fld>
            <a:endParaRPr lang="ru-RU" altLang="ru-RU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87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459" y="334473"/>
            <a:ext cx="858621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Региональная оценка качества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образования</a:t>
            </a:r>
            <a:endParaRPr lang="ru-RU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492150"/>
              </p:ext>
            </p:extLst>
          </p:nvPr>
        </p:nvGraphicFramePr>
        <p:xfrm>
          <a:off x="281384" y="996554"/>
          <a:ext cx="8557816" cy="4337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640"/>
                <a:gridCol w="2475151"/>
                <a:gridCol w="1419225"/>
                <a:gridCol w="1381125"/>
                <a:gridCol w="1504950"/>
                <a:gridCol w="1228725"/>
              </a:tblGrid>
              <a:tr h="220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класс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предметы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доля участников,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форма проведения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период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исполнитель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38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9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Метапредметная работа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Уровень орфографической грамотности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«Веб-грамотей»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электронный </a:t>
                      </a:r>
                      <a:r>
                        <a:rPr lang="ru-RU" sz="1400" dirty="0">
                          <a:effectLst/>
                        </a:rPr>
                        <a:t>вариант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онлайн-тренажёр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течение </a:t>
                      </a:r>
                      <a:r>
                        <a:rPr lang="ru-RU" sz="1400" dirty="0" smtClean="0">
                          <a:effectLst/>
                        </a:rPr>
                        <a:t>учебного </a:t>
                      </a:r>
                      <a:r>
                        <a:rPr lang="ru-RU" sz="1400" dirty="0">
                          <a:effectLst/>
                        </a:rPr>
                        <a:t>года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ЦРМ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г. Екатеринбург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Предметные работы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Математика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1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КИМы – аналоги ОГЭ, бумажный вариант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 </a:t>
                      </a:r>
                      <a:r>
                        <a:rPr lang="ru-RU" sz="1400" dirty="0">
                          <a:effectLst/>
                        </a:rPr>
                        <a:t>раз в </a:t>
                      </a:r>
                      <a:r>
                        <a:rPr lang="ru-RU" sz="1400" dirty="0" smtClean="0">
                          <a:effectLst/>
                        </a:rPr>
                        <a:t>год, </a:t>
                      </a:r>
                      <a:r>
                        <a:rPr lang="ru-RU" sz="1400" dirty="0">
                          <a:effectLst/>
                        </a:rPr>
                        <a:t>февраль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ТОГИРРО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(г. Тюмень)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0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10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Предметные работы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Математика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Обществознание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Биология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Физика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История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Диагностические работы с кратким ответом - аналоги ЕГЭ, компьютерное тестирование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 </a:t>
                      </a:r>
                      <a:r>
                        <a:rPr lang="ru-RU" sz="1400" dirty="0">
                          <a:effectLst/>
                        </a:rPr>
                        <a:t>раза в </a:t>
                      </a:r>
                      <a:r>
                        <a:rPr lang="ru-RU" sz="1400" dirty="0" smtClean="0">
                          <a:effectLst/>
                        </a:rPr>
                        <a:t>год,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декабрь, 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апрель-май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ИМЦА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(г. Москва</a:t>
                      </a:r>
                      <a:r>
                        <a:rPr lang="ru-RU" sz="1400" dirty="0" smtClean="0">
                          <a:effectLst/>
                        </a:rPr>
                        <a:t>)</a:t>
                      </a:r>
                      <a:endParaRPr lang="ru-RU" sz="1400" dirty="0">
                        <a:effectLst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4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Предметные работы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Математика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КИМы – аналоги ЕГЭ, бумажный вариант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 </a:t>
                      </a:r>
                      <a:r>
                        <a:rPr lang="ru-RU" sz="1400" dirty="0">
                          <a:effectLst/>
                        </a:rPr>
                        <a:t>раз </a:t>
                      </a:r>
                      <a:r>
                        <a:rPr lang="ru-RU" sz="1400">
                          <a:effectLst/>
                        </a:rPr>
                        <a:t>в </a:t>
                      </a:r>
                      <a:r>
                        <a:rPr lang="ru-RU" sz="1400" smtClean="0">
                          <a:effectLst/>
                        </a:rPr>
                        <a:t>год,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февраль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ТОГИРРО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(г. Тюмень)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72525" y="6492875"/>
            <a:ext cx="3683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2C9938F-507D-4697-95AC-77676C1479B7}" type="slidenum">
              <a:rPr lang="ru-RU" altLang="ru-RU" sz="1200">
                <a:latin typeface="Arial" charset="0"/>
              </a:rPr>
              <a:pPr/>
              <a:t>10</a:t>
            </a:fld>
            <a:endParaRPr lang="ru-RU" altLang="ru-RU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8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auto">
          <a:xfrm>
            <a:off x="0" y="30163"/>
            <a:ext cx="914400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Региональная оценка качества образования  </a:t>
            </a:r>
            <a:endParaRPr lang="ru-RU" sz="2000" b="1" dirty="0">
              <a:solidFill>
                <a:srgbClr val="2C3F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  <a:ea typeface="MS PGothic" panose="020B0600070205080204" pitchFamily="34" charset="-12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41" y="712029"/>
            <a:ext cx="6079257" cy="43780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988" y="2896309"/>
            <a:ext cx="7138738" cy="3853368"/>
          </a:xfrm>
          <a:prstGeom prst="rect">
            <a:avLst/>
          </a:prstGeom>
        </p:spPr>
      </p:pic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72525" y="6492875"/>
            <a:ext cx="3683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2C9938F-507D-4697-95AC-77676C1479B7}" type="slidenum">
              <a:rPr lang="ru-RU" altLang="ru-RU" sz="1200">
                <a:latin typeface="Arial" charset="0"/>
              </a:rPr>
              <a:pPr/>
              <a:t>2</a:t>
            </a:fld>
            <a:endParaRPr lang="ru-RU" altLang="ru-RU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42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auto">
          <a:xfrm>
            <a:off x="0" y="30163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Особенности </a:t>
            </a:r>
          </a:p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организации  и проведения Государственной </a:t>
            </a:r>
            <a:r>
              <a:rPr lang="ru-RU" sz="2000" b="1" dirty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итоговой аттестации в 2016 году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68" y="707271"/>
            <a:ext cx="6415086" cy="4579380"/>
          </a:xfrm>
          <a:prstGeom prst="rect">
            <a:avLst/>
          </a:prstGeom>
        </p:spPr>
      </p:pic>
      <p:pic>
        <p:nvPicPr>
          <p:cNvPr id="1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" b="4677"/>
          <a:stretch>
            <a:fillRect/>
          </a:stretch>
        </p:blipFill>
        <p:spPr bwMode="auto">
          <a:xfrm>
            <a:off x="2948794" y="2165683"/>
            <a:ext cx="6145108" cy="461210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72525" y="6492875"/>
            <a:ext cx="3683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2C9938F-507D-4697-95AC-77676C1479B7}" type="slidenum">
              <a:rPr lang="ru-RU" altLang="ru-RU" sz="1200">
                <a:latin typeface="Arial" charset="0"/>
              </a:rPr>
              <a:pPr/>
              <a:t>3</a:t>
            </a:fld>
            <a:endParaRPr lang="ru-RU" altLang="ru-RU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15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0" y="30163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Особенности </a:t>
            </a:r>
          </a:p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организации </a:t>
            </a:r>
            <a:r>
              <a:rPr lang="ru-RU" sz="2000" b="1" dirty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Государственной итоговой аттестации в 2016 году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0312" y="986871"/>
            <a:ext cx="8723376" cy="529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u="sng" dirty="0" smtClean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ГИА-11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Отменены февральские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сроки проведения экзаменов.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Срок подачи заявлений на участие в ГИА определён </a:t>
            </a:r>
            <a:r>
              <a:rPr lang="ru-RU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 1 февраля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u="sng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для всех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категорий участников.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Для лиц с ОВЗ и инвалидов, детей-инвалидов:</a:t>
            </a:r>
          </a:p>
          <a:p>
            <a:pPr marL="817245" lvl="1" algn="just">
              <a:lnSpc>
                <a:spcPct val="107000"/>
              </a:lnSpc>
            </a:pP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время устной части ЕГЭ по иностранным языкам увеличивается </a:t>
            </a:r>
            <a:r>
              <a:rPr lang="ru-RU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 30 мин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.;</a:t>
            </a:r>
          </a:p>
          <a:p>
            <a:pPr marL="817245" lvl="1" algn="just">
              <a:lnSpc>
                <a:spcPct val="107000"/>
              </a:lnSpc>
            </a:pP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ГВЭ </a:t>
            </a:r>
            <a:r>
              <a:rPr lang="ru-RU" u="sng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для всех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категорий ОВЗ может проводиться </a:t>
            </a:r>
            <a:r>
              <a:rPr lang="ru-RU" u="sng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устной форме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 желанию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Предоставляется возможность сдачи ГИА для </a:t>
            </a:r>
            <a:r>
              <a:rPr lang="ru-RU" u="sng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обучающихся СПО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при </a:t>
            </a:r>
            <a:r>
              <a:rPr lang="ru-RU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наличии справки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о завершении обучения по программам среднего общего образования (до получения диплома об окончании учреждения СПО).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Отмена части А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(с выбором ответов) по предметам: </a:t>
            </a:r>
            <a:r>
              <a:rPr lang="ru-RU" i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история, обществознание, информатика и ИКТ, география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(ранее часть А была отменена в </a:t>
            </a:r>
            <a:r>
              <a:rPr lang="ru-RU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КИМах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по литературе, математике, русскому языку).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Увеличение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доли аудиторий с видеонаблюдением в режиме </a:t>
            </a:r>
            <a:r>
              <a:rPr lang="ru-RU" u="sng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онлайн до 100%.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u="sng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Пилотная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апробация </a:t>
            </a:r>
            <a:r>
              <a:rPr lang="ru-RU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печати КИМ 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 сканирования бланков ответов 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аудиториях </a:t>
            </a:r>
            <a:r>
              <a:rPr lang="ru-RU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ППЭ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Увеличение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численности </a:t>
            </a:r>
            <a:r>
              <a:rPr lang="ru-RU" u="sng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общественных наблюдателей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72525" y="6492875"/>
            <a:ext cx="3683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2C9938F-507D-4697-95AC-77676C1479B7}" type="slidenum">
              <a:rPr lang="ru-RU" altLang="ru-RU" sz="1200">
                <a:latin typeface="Arial" charset="0"/>
              </a:rPr>
              <a:pPr/>
              <a:t>4</a:t>
            </a:fld>
            <a:endParaRPr lang="ru-RU" altLang="ru-RU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0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0" y="74527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Особенности </a:t>
            </a:r>
          </a:p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организации </a:t>
            </a:r>
            <a:r>
              <a:rPr lang="ru-RU" sz="2000" b="1" dirty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Государственной итоговой аттестации в 2016 году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4320" y="920664"/>
            <a:ext cx="872337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u="sng" dirty="0" smtClean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ГИА-11</a:t>
            </a:r>
            <a:endParaRPr lang="ru-RU" sz="2800" u="sng" dirty="0" smtClean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4320" y="1571639"/>
            <a:ext cx="4187952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Минимальное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количество баллов ЕГЭ,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необходимое для поступления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 обучение по программам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бакалавриата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программам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специалитета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861746"/>
              </p:ext>
            </p:extLst>
          </p:nvPr>
        </p:nvGraphicFramePr>
        <p:xfrm>
          <a:off x="504824" y="2774608"/>
          <a:ext cx="3771901" cy="3306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861"/>
                <a:gridCol w="1799040"/>
              </a:tblGrid>
              <a:tr h="331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Предметы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Баллы –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 г.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4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Русский язык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3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Математика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3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Физика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3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Химия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3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Информатика и ИКТ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3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Биология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3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История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3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География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3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Иностранные языки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3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Обществознание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3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Литература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819650" y="2219907"/>
            <a:ext cx="4010025" cy="2957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Направления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тем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итогового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сочинения (изложения)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2015-2016 учебном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году</a:t>
            </a: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(оценка зачет-незачет)</a:t>
            </a: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endParaRPr lang="ru-RU" sz="14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Время;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Дом;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Любовь;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Путь;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Год литературы в России.</a:t>
            </a:r>
          </a:p>
          <a:p>
            <a:pPr marL="228600" algn="r">
              <a:lnSpc>
                <a:spcPct val="107000"/>
              </a:lnSpc>
              <a:spcAft>
                <a:spcPts val="0"/>
              </a:spcAft>
            </a:pPr>
            <a:endParaRPr lang="ru-RU" sz="14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Срок действия результатов сочинения - 4 года</a:t>
            </a:r>
            <a:r>
              <a:rPr lang="ru-RU" sz="1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72525" y="6492875"/>
            <a:ext cx="3683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2C9938F-507D-4697-95AC-77676C1479B7}" type="slidenum">
              <a:rPr lang="ru-RU" altLang="ru-RU" sz="1200">
                <a:latin typeface="Arial" charset="0"/>
              </a:rPr>
              <a:pPr/>
              <a:t>5</a:t>
            </a:fld>
            <a:endParaRPr lang="ru-RU" altLang="ru-RU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91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0" y="81195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Особенности </a:t>
            </a:r>
          </a:p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организации </a:t>
            </a:r>
            <a:r>
              <a:rPr lang="ru-RU" sz="2000" b="1" dirty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Государственной итоговой аттестации в 2016 году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0312" y="961735"/>
            <a:ext cx="8543163" cy="4999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u="sng" dirty="0" smtClean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ГИА-9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endParaRPr lang="ru-RU" sz="1000" b="1" u="sng" dirty="0" smtClean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проведении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экзаменов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по учебному предмету в состав организаторов и ассистентов 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не входят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специалисты </a:t>
            </a:r>
            <a:r>
              <a:rPr lang="ru-RU" sz="2000" u="sng" dirty="0">
                <a:ea typeface="Calibri" panose="020F0502020204030204" pitchFamily="34" charset="0"/>
                <a:cs typeface="Times New Roman" panose="02020603050405020304" pitchFamily="18" charset="0"/>
              </a:rPr>
              <a:t>по этому учебному предмету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(ранее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запрет распространялся только на формат ОГЭ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marL="571500" lvl="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ГВЭ </a:t>
            </a:r>
            <a:r>
              <a:rPr lang="ru-RU" sz="2000" u="sng" dirty="0">
                <a:ea typeface="Calibri" panose="020F0502020204030204" pitchFamily="34" charset="0"/>
                <a:cs typeface="Times New Roman" panose="02020603050405020304" pitchFamily="18" charset="0"/>
              </a:rPr>
              <a:t>для всех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категорий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детей с ОВЗ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может проводиться </a:t>
            </a:r>
            <a:r>
              <a:rPr lang="ru-RU" sz="2000" u="sng" dirty="0">
                <a:ea typeface="Calibri" panose="020F0502020204030204" pitchFamily="34" charset="0"/>
                <a:cs typeface="Times New Roman" panose="02020603050405020304" pitchFamily="18" charset="0"/>
              </a:rPr>
              <a:t>в устной форме 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по желанию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7150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Выпускники,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изучавшие татарский язык, 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могут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выбрать экзамен по родному языку и/или родной литературе для прохождения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экзаменов,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но данный предмет </a:t>
            </a:r>
            <a:r>
              <a:rPr lang="ru-RU" sz="2000" u="sng" dirty="0">
                <a:ea typeface="Calibri" panose="020F0502020204030204" pitchFamily="34" charset="0"/>
                <a:cs typeface="Times New Roman" panose="02020603050405020304" pitchFamily="18" charset="0"/>
              </a:rPr>
              <a:t>не входит в число четырёх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предметов, которые необходимо сдать в рамках Государственной итоговой аттестации в 9 классе. 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u="sng" dirty="0">
                <a:ea typeface="Calibri" panose="020F0502020204030204" pitchFamily="34" charset="0"/>
                <a:cs typeface="Times New Roman" panose="02020603050405020304" pitchFamily="18" charset="0"/>
              </a:rPr>
              <a:t>Места для личных вещей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участников ГИА организуются 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до входа в ППЭ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(как в ГИА-11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72525" y="6492875"/>
            <a:ext cx="3683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2C9938F-507D-4697-95AC-77676C1479B7}" type="slidenum">
              <a:rPr lang="ru-RU" altLang="ru-RU" sz="1200">
                <a:latin typeface="Arial" charset="0"/>
              </a:rPr>
              <a:pPr/>
              <a:t>6</a:t>
            </a:fld>
            <a:endParaRPr lang="ru-RU" altLang="ru-RU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90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0" y="76879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Особенности </a:t>
            </a:r>
          </a:p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в организации Государственной итоговой аттестации в 2016 </a:t>
            </a:r>
            <a:r>
              <a:rPr lang="ru-RU" sz="2000" b="1" dirty="0" smtClean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и 2017 годах </a:t>
            </a:r>
            <a:endParaRPr lang="ru-RU" sz="2000" b="1" dirty="0">
              <a:solidFill>
                <a:srgbClr val="2C3F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  <a:ea typeface="MS PGothic" panose="020B0600070205080204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4320" y="820662"/>
            <a:ext cx="8723376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u="sng" dirty="0" smtClean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ГИА-9</a:t>
            </a:r>
            <a:endParaRPr lang="ru-RU" sz="800" u="sng" dirty="0" smtClean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076264"/>
              </p:ext>
            </p:extLst>
          </p:nvPr>
        </p:nvGraphicFramePr>
        <p:xfrm>
          <a:off x="432435" y="1424632"/>
          <a:ext cx="8263890" cy="4518259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4209170"/>
                <a:gridCol w="4054720"/>
              </a:tblGrid>
              <a:tr h="623243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2015-2016 </a:t>
                      </a:r>
                      <a:endParaRPr lang="ru-RU" sz="1600" dirty="0">
                        <a:effectLst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учебный год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1" marR="50281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2016-2017 </a:t>
                      </a:r>
                      <a:endParaRPr lang="ru-RU" sz="1600" dirty="0">
                        <a:effectLst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учебный год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1" marR="50281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24">
                <a:tc gridSpan="2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800" dirty="0">
                          <a:effectLst/>
                        </a:rPr>
                        <a:t>Кол-во предметов для сдачи </a:t>
                      </a:r>
                      <a:r>
                        <a:rPr lang="ru-RU" sz="1800" dirty="0" smtClean="0">
                          <a:effectLst/>
                        </a:rPr>
                        <a:t>- 4, </a:t>
                      </a:r>
                      <a:r>
                        <a:rPr lang="ru-RU" sz="1800" b="0" dirty="0" smtClean="0">
                          <a:effectLst/>
                        </a:rPr>
                        <a:t>из них:</a:t>
                      </a:r>
                      <a:endParaRPr lang="ru-RU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1" marR="50281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6481"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>
                          <a:effectLst/>
                        </a:rPr>
                        <a:t>Обязательные предметы </a:t>
                      </a:r>
                      <a:r>
                        <a:rPr lang="ru-RU" sz="1600" dirty="0" smtClean="0">
                          <a:effectLst/>
                        </a:rPr>
                        <a:t>– 2 </a:t>
                      </a:r>
                      <a:r>
                        <a:rPr lang="ru-RU" sz="1600" b="0" dirty="0" smtClean="0">
                          <a:effectLst/>
                        </a:rPr>
                        <a:t>(русский язык, математика)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1" marR="50281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794">
                <a:tc gridSpan="2"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Предметы по выбору – 2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девяти общеобразовательных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предметов)</a:t>
                      </a:r>
                      <a:endParaRPr lang="ru-RU" sz="1600" b="0" dirty="0" smtClean="0">
                        <a:effectLst/>
                      </a:endParaRPr>
                    </a:p>
                  </a:txBody>
                  <a:tcPr marL="50281" marR="50281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275">
                <a:tc gridSpan="2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800" dirty="0">
                          <a:effectLst/>
                        </a:rPr>
                        <a:t>Условие получение аттестата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1" marR="50281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353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Успешные результаты ГИА 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по </a:t>
                      </a:r>
                      <a:r>
                        <a:rPr lang="ru-RU" sz="1600" b="1" dirty="0">
                          <a:effectLst/>
                        </a:rPr>
                        <a:t>2 обязательным предметам, </a:t>
                      </a:r>
                      <a:endParaRPr lang="ru-RU" sz="1600" b="1" dirty="0" smtClean="0">
                        <a:effectLst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которые </a:t>
                      </a:r>
                      <a:r>
                        <a:rPr lang="ru-RU" sz="1600" b="0" u="sng" dirty="0">
                          <a:effectLst/>
                        </a:rPr>
                        <a:t>учитываются</a:t>
                      </a:r>
                      <a:r>
                        <a:rPr lang="ru-RU" sz="1600" b="0" dirty="0">
                          <a:effectLst/>
                        </a:rPr>
                        <a:t> при выставлении итоговых </a:t>
                      </a:r>
                      <a:r>
                        <a:rPr lang="ru-RU" sz="1600" b="0" dirty="0" smtClean="0">
                          <a:effectLst/>
                        </a:rPr>
                        <a:t>оценок </a:t>
                      </a:r>
                      <a:r>
                        <a:rPr lang="ru-RU" sz="1600" b="0" u="sng" dirty="0" smtClean="0">
                          <a:effectLst/>
                        </a:rPr>
                        <a:t>в </a:t>
                      </a:r>
                      <a:r>
                        <a:rPr lang="ru-RU" sz="1600" b="0" u="sng" dirty="0">
                          <a:effectLst/>
                        </a:rPr>
                        <a:t>аттестат</a:t>
                      </a:r>
                      <a:endParaRPr lang="ru-RU" sz="1600" b="0" u="sng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1" marR="50281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Успешные результаты ГИА 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 </a:t>
                      </a:r>
                      <a:r>
                        <a:rPr lang="ru-RU" sz="1600" b="1" dirty="0">
                          <a:effectLst/>
                        </a:rPr>
                        <a:t>4 учебным предметам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endParaRPr lang="ru-RU" sz="1600" dirty="0" smtClean="0">
                        <a:effectLst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которые </a:t>
                      </a:r>
                      <a:r>
                        <a:rPr lang="ru-RU" sz="1600" u="sng" dirty="0">
                          <a:effectLst/>
                        </a:rPr>
                        <a:t>учитываются</a:t>
                      </a:r>
                      <a:r>
                        <a:rPr lang="ru-RU" sz="1600" dirty="0">
                          <a:effectLst/>
                        </a:rPr>
                        <a:t> при выставлении итоговых оценок </a:t>
                      </a:r>
                      <a:r>
                        <a:rPr lang="ru-RU" sz="1600" u="sng" dirty="0">
                          <a:effectLst/>
                        </a:rPr>
                        <a:t>в аттестат</a:t>
                      </a:r>
                      <a:endParaRPr lang="ru-RU" sz="1600" u="sng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1" marR="50281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334">
                <a:tc gridSpan="2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800" dirty="0">
                          <a:effectLst/>
                        </a:rPr>
                        <a:t>Условие </a:t>
                      </a:r>
                      <a:r>
                        <a:rPr lang="ru-RU" sz="1800" dirty="0" smtClean="0">
                          <a:effectLst/>
                        </a:rPr>
                        <a:t>пересдачи </a:t>
                      </a:r>
                      <a:endParaRPr lang="ru-RU" sz="1800" dirty="0">
                        <a:effectLst/>
                      </a:endParaRPr>
                    </a:p>
                    <a:p>
                      <a:pPr indent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неудовлетворительных результатов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1" marR="50281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841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По </a:t>
                      </a:r>
                      <a:r>
                        <a:rPr lang="ru-RU" sz="1600" b="1" dirty="0">
                          <a:effectLst/>
                        </a:rPr>
                        <a:t>одному</a:t>
                      </a:r>
                      <a:r>
                        <a:rPr lang="ru-RU" sz="1600" b="0" dirty="0">
                          <a:effectLst/>
                        </a:rPr>
                        <a:t> из обязательных предметов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1" marR="50281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Не более двух </a:t>
                      </a:r>
                      <a:r>
                        <a:rPr lang="ru-RU" sz="1600" dirty="0">
                          <a:effectLst/>
                        </a:rPr>
                        <a:t>неудовлетворительных результатов </a:t>
                      </a:r>
                      <a:r>
                        <a:rPr lang="ru-RU" sz="1600" b="1" dirty="0">
                          <a:effectLst/>
                        </a:rPr>
                        <a:t>по всем </a:t>
                      </a:r>
                      <a:r>
                        <a:rPr lang="ru-RU" sz="1600" dirty="0">
                          <a:effectLst/>
                        </a:rPr>
                        <a:t>учебным предметам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1" marR="50281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72525" y="6492875"/>
            <a:ext cx="3683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2C9938F-507D-4697-95AC-77676C1479B7}" type="slidenum">
              <a:rPr lang="ru-RU" altLang="ru-RU" sz="1200">
                <a:latin typeface="Arial" charset="0"/>
              </a:rPr>
              <a:pPr/>
              <a:t>7</a:t>
            </a:fld>
            <a:endParaRPr lang="ru-RU" altLang="ru-RU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69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0" y="191058"/>
            <a:ext cx="91440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График участия Тюменской области </a:t>
            </a:r>
          </a:p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в независимой оценке качества образования </a:t>
            </a:r>
          </a:p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в 2015-2016 учебном году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33272" y="1323584"/>
            <a:ext cx="686714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Национальные исследования качества образования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996043"/>
              </p:ext>
            </p:extLst>
          </p:nvPr>
        </p:nvGraphicFramePr>
        <p:xfrm>
          <a:off x="786384" y="1798004"/>
          <a:ext cx="7528941" cy="22536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5249"/>
                <a:gridCol w="1940222"/>
                <a:gridCol w="2542415"/>
                <a:gridCol w="1333806"/>
                <a:gridCol w="957249"/>
              </a:tblGrid>
              <a:tr h="5451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Класс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Предмет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Категория участников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Форма проведения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Период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59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Информатика и ИКТ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Выборка школ определена </a:t>
                      </a: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на </a:t>
                      </a:r>
                      <a:r>
                        <a:rPr lang="ru-RU" sz="1400" dirty="0">
                          <a:effectLst/>
                        </a:rPr>
                        <a:t>федеральном уровне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(Рособрнадзор)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КИМы - электронный вариант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 </a:t>
                      </a:r>
                      <a:r>
                        <a:rPr lang="ru-RU" sz="1400" dirty="0" smtClean="0">
                          <a:effectLst/>
                        </a:rPr>
                        <a:t>октября 2015 года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91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Информатика и ИКТ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Выборка школ определена </a:t>
                      </a: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на </a:t>
                      </a:r>
                      <a:r>
                        <a:rPr lang="ru-RU" sz="1400" dirty="0">
                          <a:effectLst/>
                        </a:rPr>
                        <a:t>федеральном уровне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(Рособрнадзор)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КИМы  - электронный вариант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 </a:t>
                      </a:r>
                      <a:r>
                        <a:rPr lang="ru-RU" sz="1400" dirty="0" smtClean="0">
                          <a:effectLst/>
                        </a:rPr>
                        <a:t>октября 2015 года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312479" y="4371637"/>
            <a:ext cx="451904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Всероссийские проверочные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работы</a:t>
            </a:r>
            <a:endParaRPr lang="ru-RU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773235"/>
              </p:ext>
            </p:extLst>
          </p:nvPr>
        </p:nvGraphicFramePr>
        <p:xfrm>
          <a:off x="786384" y="4925409"/>
          <a:ext cx="7752207" cy="1350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3348"/>
                <a:gridCol w="1288108"/>
                <a:gridCol w="1773685"/>
                <a:gridCol w="1673429"/>
                <a:gridCol w="2283637"/>
              </a:tblGrid>
              <a:tr h="4371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Класс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Предмет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Доля участников,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Форма проведения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Период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1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1-11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 учебные предметы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КИМы  - электронный вариант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2015-2016 учебный год – апробация процедуры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2016-2017 – введение в штатный режим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72525" y="6492875"/>
            <a:ext cx="3683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2C9938F-507D-4697-95AC-77676C1479B7}" type="slidenum">
              <a:rPr lang="ru-RU" altLang="ru-RU" sz="1200">
                <a:latin typeface="Arial" charset="0"/>
              </a:rPr>
              <a:pPr/>
              <a:t>8</a:t>
            </a:fld>
            <a:endParaRPr lang="ru-RU" altLang="ru-RU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06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459" y="219143"/>
            <a:ext cx="858621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Региональная оценка качества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образования</a:t>
            </a:r>
            <a:endParaRPr lang="ru-RU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252456"/>
              </p:ext>
            </p:extLst>
          </p:nvPr>
        </p:nvGraphicFramePr>
        <p:xfrm>
          <a:off x="304295" y="741182"/>
          <a:ext cx="8573005" cy="55817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640"/>
                <a:gridCol w="3365808"/>
                <a:gridCol w="1244994"/>
                <a:gridCol w="1384738"/>
                <a:gridCol w="742950"/>
                <a:gridCol w="1285875"/>
              </a:tblGrid>
              <a:tr h="3548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класс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предметы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доля 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участников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,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форма проведения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период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исполнитель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5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Предметные работы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Русский язык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Математика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Окружающий мир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Метапредметная работа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 smtClean="0">
                          <a:effectLst/>
                        </a:rPr>
                        <a:t>Уровень </a:t>
                      </a:r>
                      <a:r>
                        <a:rPr lang="ru-RU" sz="1400" dirty="0">
                          <a:effectLst/>
                        </a:rPr>
                        <a:t>читательской грамотности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КИМы </a:t>
                      </a:r>
                      <a:r>
                        <a:rPr lang="ru-RU" sz="1400" dirty="0">
                          <a:effectLst/>
                        </a:rPr>
                        <a:t>электронный вариант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 </a:t>
                      </a:r>
                      <a:r>
                        <a:rPr lang="ru-RU" sz="1400" dirty="0">
                          <a:effectLst/>
                        </a:rPr>
                        <a:t>раз 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 </a:t>
                      </a:r>
                      <a:r>
                        <a:rPr lang="ru-RU" sz="1400" dirty="0">
                          <a:effectLst/>
                        </a:rPr>
                        <a:t>год </a:t>
                      </a:r>
                      <a:r>
                        <a:rPr lang="ru-RU" sz="1400" dirty="0" smtClean="0">
                          <a:effectLst/>
                        </a:rPr>
                        <a:t>,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ЦРМ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г. Екатеринбург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9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5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Предметные работы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Математика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effectLst/>
                        </a:rPr>
                        <a:t>Метапредметные работы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Уровень читательской грамотности (осознанное чтение)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Уровень математической </a:t>
                      </a:r>
                      <a:r>
                        <a:rPr lang="ru-RU" sz="1400" dirty="0" smtClean="0">
                          <a:effectLst/>
                        </a:rPr>
                        <a:t>грамотности (решение проблемных вопросов)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КИМы </a:t>
                      </a:r>
                      <a:r>
                        <a:rPr lang="ru-RU" sz="1400" dirty="0">
                          <a:effectLst/>
                        </a:rPr>
                        <a:t>электронный вариант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 </a:t>
                      </a:r>
                      <a:r>
                        <a:rPr lang="ru-RU" sz="1400" dirty="0">
                          <a:effectLst/>
                        </a:rPr>
                        <a:t>раз 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 год,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март-апрель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ЦРМ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г. Екатеринбург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9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8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Предметные работы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Математика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Обществознание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Биология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Физика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История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Диагностические работы с кратким ответом - аналоги ОГЭ, компьютерное тестирование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 </a:t>
                      </a:r>
                      <a:r>
                        <a:rPr lang="ru-RU" sz="1400" dirty="0">
                          <a:effectLst/>
                        </a:rPr>
                        <a:t>раза 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 год,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декабрь, апрель-май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ИМЦА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(г. </a:t>
                      </a:r>
                      <a:r>
                        <a:rPr lang="ru-RU" sz="1400" dirty="0" smtClean="0">
                          <a:effectLst/>
                        </a:rPr>
                        <a:t>Москва) </a:t>
                      </a:r>
                      <a:endParaRPr lang="ru-RU" sz="1400" dirty="0">
                        <a:effectLst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72525" y="6492875"/>
            <a:ext cx="3683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2C9938F-507D-4697-95AC-77676C1479B7}" type="slidenum">
              <a:rPr lang="ru-RU" altLang="ru-RU" sz="1200">
                <a:latin typeface="Arial" charset="0"/>
              </a:rPr>
              <a:pPr/>
              <a:t>9</a:t>
            </a:fld>
            <a:endParaRPr lang="ru-RU" altLang="ru-RU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81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</TotalTime>
  <Words>837</Words>
  <Application>Microsoft Office PowerPoint</Application>
  <PresentationFormat>Экран (4:3)</PresentationFormat>
  <Paragraphs>277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MS PGothic</vt:lpstr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Шилков Михаил Александрович</dc:creator>
  <cp:lastModifiedBy>Samsung</cp:lastModifiedBy>
  <cp:revision>41</cp:revision>
  <dcterms:created xsi:type="dcterms:W3CDTF">2015-09-09T06:39:20Z</dcterms:created>
  <dcterms:modified xsi:type="dcterms:W3CDTF">2015-09-26T14:06:34Z</dcterms:modified>
</cp:coreProperties>
</file>