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59" r:id="rId3"/>
    <p:sldId id="260" r:id="rId4"/>
    <p:sldId id="265" r:id="rId5"/>
    <p:sldId id="262" r:id="rId6"/>
    <p:sldId id="263" r:id="rId7"/>
    <p:sldId id="272" r:id="rId8"/>
    <p:sldId id="266" r:id="rId9"/>
    <p:sldId id="273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06D10F-C335-45AD-B807-49477FC7CD1D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12E20-FE60-4979-923C-7D96DEB97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06D10F-C335-45AD-B807-49477FC7CD1D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12E20-FE60-4979-923C-7D96DEB97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06D10F-C335-45AD-B807-49477FC7CD1D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12E20-FE60-4979-923C-7D96DEB97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06D10F-C335-45AD-B807-49477FC7CD1D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12E20-FE60-4979-923C-7D96DEB97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06D10F-C335-45AD-B807-49477FC7CD1D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12E20-FE60-4979-923C-7D96DEB97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06D10F-C335-45AD-B807-49477FC7CD1D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12E20-FE60-4979-923C-7D96DEB97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06D10F-C335-45AD-B807-49477FC7CD1D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12E20-FE60-4979-923C-7D96DEB97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06D10F-C335-45AD-B807-49477FC7CD1D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12E20-FE60-4979-923C-7D96DEB97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06D10F-C335-45AD-B807-49477FC7CD1D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12E20-FE60-4979-923C-7D96DEB97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06D10F-C335-45AD-B807-49477FC7CD1D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12E20-FE60-4979-923C-7D96DEB97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06D10F-C335-45AD-B807-49477FC7CD1D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12E20-FE60-4979-923C-7D96DEB977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C06D10F-C335-45AD-B807-49477FC7CD1D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1A12E20-FE60-4979-923C-7D96DEB97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533400"/>
            <a:ext cx="3722560" cy="59134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эпиграф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860032" y="1447802"/>
            <a:ext cx="3650615" cy="4206112"/>
          </a:xfrm>
        </p:spPr>
        <p:txBody>
          <a:bodyPr>
            <a:normAutofit lnSpcReduction="10000"/>
          </a:bodyPr>
          <a:lstStyle/>
          <a:p>
            <a:r>
              <a:rPr lang="ru-RU" sz="1800" b="1" dirty="0" smtClean="0">
                <a:solidFill>
                  <a:srgbClr val="002060"/>
                </a:solidFill>
              </a:rPr>
              <a:t>Я не согласен с тем,</a:t>
            </a:r>
          </a:p>
          <a:p>
            <a:endParaRPr lang="ru-RU" sz="1800" b="1" dirty="0" smtClean="0">
              <a:solidFill>
                <a:srgbClr val="002060"/>
              </a:solidFill>
            </a:endParaRPr>
          </a:p>
          <a:p>
            <a:r>
              <a:rPr lang="ru-RU" sz="1800" b="1" dirty="0" smtClean="0">
                <a:solidFill>
                  <a:srgbClr val="002060"/>
                </a:solidFill>
              </a:rPr>
              <a:t> что вы говорите,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                                                                            но пожертвую своей </a:t>
            </a:r>
          </a:p>
          <a:p>
            <a:endParaRPr lang="ru-RU" sz="1800" b="1" dirty="0" smtClean="0">
              <a:solidFill>
                <a:srgbClr val="002060"/>
              </a:solidFill>
            </a:endParaRPr>
          </a:p>
          <a:p>
            <a:r>
              <a:rPr lang="ru-RU" sz="1800" b="1" dirty="0" smtClean="0">
                <a:solidFill>
                  <a:srgbClr val="002060"/>
                </a:solidFill>
              </a:rPr>
              <a:t>жизнью,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                                                                            защищая  ваше право 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                                                                            высказывать  </a:t>
            </a:r>
          </a:p>
          <a:p>
            <a:endParaRPr lang="ru-RU" sz="1800" b="1" dirty="0" smtClean="0">
              <a:solidFill>
                <a:srgbClr val="002060"/>
              </a:solidFill>
            </a:endParaRPr>
          </a:p>
          <a:p>
            <a:r>
              <a:rPr lang="ru-RU" sz="1800" b="1" dirty="0" smtClean="0">
                <a:solidFill>
                  <a:srgbClr val="002060"/>
                </a:solidFill>
              </a:rPr>
              <a:t>собственное мнение.   </a:t>
            </a:r>
          </a:p>
          <a:p>
            <a:pPr algn="r"/>
            <a:r>
              <a:rPr lang="ru-RU" sz="1800" b="1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       Ф.Вольтер</a:t>
            </a:r>
            <a:endParaRPr lang="ru-RU" sz="18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www.e-college.ru/xbooks/xbook030/files/pic-030-03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758" y="930275"/>
            <a:ext cx="3602484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332656"/>
            <a:ext cx="3931920" cy="2808312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07224" y="511696"/>
            <a:ext cx="7704856" cy="18722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u="sng" dirty="0" smtClean="0">
                <a:solidFill>
                  <a:schemeClr val="accent4">
                    <a:lumMod val="75000"/>
                  </a:schemeClr>
                </a:solidFill>
              </a:rPr>
              <a:t>Наш взвод – это маленькая семья</a:t>
            </a:r>
            <a:endParaRPr lang="ru-RU" sz="4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4800" b="1" u="sng" dirty="0" smtClean="0">
                <a:solidFill>
                  <a:schemeClr val="accent4">
                    <a:lumMod val="75000"/>
                  </a:schemeClr>
                </a:solidFill>
              </a:rPr>
              <a:t> И хочется, чтобы в этой семье всегда царили доброта, уважение, взаимопонимание.</a:t>
            </a:r>
            <a:endParaRPr lang="ru-RU" sz="4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52736"/>
            <a:ext cx="8104984" cy="388843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«Мы разные, но мы вместе – </a:t>
            </a:r>
            <a:br>
              <a:rPr lang="ru-RU" sz="6000" dirty="0" smtClean="0"/>
            </a:br>
            <a:r>
              <a:rPr lang="ru-RU" sz="6000" dirty="0" smtClean="0"/>
              <a:t>и в этом наша сила»</a:t>
            </a:r>
            <a:endParaRPr lang="ru-RU" sz="6000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 flipH="1">
            <a:off x="4572000" y="142852"/>
            <a:ext cx="142876" cy="43321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82956" y="-171400"/>
            <a:ext cx="3931920" cy="43891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021288"/>
            <a:ext cx="818388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толерантность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332656"/>
            <a:ext cx="8183880" cy="5472608"/>
          </a:xfrm>
        </p:spPr>
        <p:txBody>
          <a:bodyPr>
            <a:noAutofit/>
          </a:bodyPr>
          <a:lstStyle/>
          <a:p>
            <a:pPr marL="0" indent="0"/>
            <a:r>
              <a:rPr lang="ru-RU" sz="2000" b="1" i="1" dirty="0" smtClean="0">
                <a:solidFill>
                  <a:srgbClr val="C00000"/>
                </a:solidFill>
              </a:rPr>
              <a:t> в испанском – способность признавать отличные от своих собственных идеи или мнения;</a:t>
            </a:r>
          </a:p>
          <a:p>
            <a:pPr marL="0" indent="0"/>
            <a:r>
              <a:rPr lang="ru-RU" sz="2000" b="1" i="1" dirty="0" smtClean="0">
                <a:solidFill>
                  <a:srgbClr val="00B050"/>
                </a:solidFill>
              </a:rPr>
              <a:t> во французском – отношение, при котором допускается, что другие могут думать или действовать иначе, нежели ты сам;</a:t>
            </a:r>
          </a:p>
          <a:p>
            <a:pPr marL="0" indent="0"/>
            <a:r>
              <a:rPr lang="ru-RU" sz="2000" b="1" i="1" dirty="0" smtClean="0">
                <a:solidFill>
                  <a:srgbClr val="7030A0"/>
                </a:solidFill>
              </a:rPr>
              <a:t> в английском – готовность быть терпимым, снисходительным;</a:t>
            </a:r>
          </a:p>
          <a:p>
            <a:pPr marL="0" indent="0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в китайском – позволять, принимать, быть по отношению к другим великодушным;</a:t>
            </a:r>
          </a:p>
          <a:p>
            <a:pPr marL="0" indent="0"/>
            <a:r>
              <a:rPr lang="ru-RU" sz="2000" b="1" i="1" dirty="0" smtClean="0">
                <a:solidFill>
                  <a:schemeClr val="accent4"/>
                </a:solidFill>
              </a:rPr>
              <a:t> в арабском – прощение, снисходительность, мягкость, милосердие, сострадание, благосклонность, терпение, расположенность к другим;</a:t>
            </a:r>
          </a:p>
          <a:p>
            <a:pPr marL="0" indent="0"/>
            <a:r>
              <a:rPr lang="ru-RU" sz="2000" b="1" i="1" dirty="0" smtClean="0">
                <a:solidFill>
                  <a:srgbClr val="002060"/>
                </a:solidFill>
              </a:rPr>
              <a:t>в русском – способность терпеть что-то и от кого-то ( быть выдержанным, выносливым, стойким, уметь мириться с существованием чего-либо и кого-либо).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663934"/>
          </a:xfrm>
        </p:spPr>
        <p:txBody>
          <a:bodyPr/>
          <a:lstStyle/>
          <a:p>
            <a:pPr algn="ctr"/>
            <a:r>
              <a:rPr lang="ru-RU" dirty="0" smtClean="0"/>
              <a:t>СИТУАЦИИ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1057325" y="276225"/>
            <a:ext cx="6696744" cy="738408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sz="2800" b="1" i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LOZ\Desktop\eqxzep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060848"/>
            <a:ext cx="5247429" cy="3403866"/>
          </a:xfrm>
          <a:prstGeom prst="rect">
            <a:avLst/>
          </a:prstGeom>
          <a:noFill/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467544" y="764704"/>
            <a:ext cx="8183880" cy="66393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Представьте, что рядом с вами живет человек с физическими недостатками…</a:t>
            </a:r>
            <a:endParaRPr kumimoji="0" lang="ru-RU" sz="28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445224"/>
            <a:ext cx="8183880" cy="59192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СИТУАЦИИ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Представьте, </a:t>
            </a:r>
          </a:p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b="1" i="1" dirty="0" smtClean="0">
                <a:solidFill>
                  <a:srgbClr val="00B050"/>
                </a:solidFill>
              </a:rPr>
              <a:t>что ваш одноклассник принадлежит к значительно более обеспеченной семье, чем вы или наоборот…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7708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i="1" dirty="0" smtClean="0">
                <a:solidFill>
                  <a:schemeClr val="accent3"/>
                </a:solidFill>
              </a:rPr>
              <a:t>что на улице вы видите человека, одетого не так, как другие…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Users\LOZ\Desktop\2_clubtrade_dk_(1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276872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29200"/>
            <a:ext cx="8183880" cy="805840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rgbClr val="00B050"/>
                </a:solidFill>
              </a:rPr>
              <a:t>Одно из главных качеств человека – умение отличать действительные ценности от мнимых. Важно не внешнее в человеке, а его человеческие качества. </a:t>
            </a:r>
          </a:p>
          <a:p>
            <a:pPr>
              <a:buNone/>
            </a:pPr>
            <a:endParaRPr lang="ru-RU" sz="40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183880" cy="8079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Уважение и унижение человеческого достоинства.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1772816"/>
            <a:ext cx="7514032" cy="432048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Соблюдение законов страны</a:t>
            </a:r>
          </a:p>
          <a:p>
            <a:r>
              <a:rPr lang="ru-RU" dirty="0" smtClean="0"/>
              <a:t>Уважение и защита прав человека</a:t>
            </a:r>
          </a:p>
          <a:p>
            <a:r>
              <a:rPr lang="ru-RU" dirty="0" smtClean="0"/>
              <a:t>Равенство граждан перед законом</a:t>
            </a:r>
          </a:p>
          <a:p>
            <a:r>
              <a:rPr lang="ru-RU" dirty="0" smtClean="0"/>
              <a:t>Лишение возможности обучаться на родном языке</a:t>
            </a:r>
          </a:p>
          <a:p>
            <a:r>
              <a:rPr lang="ru-RU" dirty="0" smtClean="0"/>
              <a:t>Распространение негативных этнических стереотипов</a:t>
            </a:r>
          </a:p>
          <a:p>
            <a:r>
              <a:rPr lang="ru-RU" dirty="0" smtClean="0"/>
              <a:t>Дискриминация или призывы к ней</a:t>
            </a:r>
          </a:p>
          <a:p>
            <a:r>
              <a:rPr lang="ru-RU" dirty="0" smtClean="0"/>
              <a:t>Уважение культурных традиций других народов и религий</a:t>
            </a:r>
          </a:p>
          <a:p>
            <a:r>
              <a:rPr lang="ru-RU" dirty="0" smtClean="0"/>
              <a:t>Поиск общих интересов для разрешения конфликтов</a:t>
            </a:r>
          </a:p>
          <a:p>
            <a:r>
              <a:rPr lang="ru-RU" dirty="0" smtClean="0"/>
              <a:t>Насилие или призывы к насилию против этнических или религиозных меньшинств</a:t>
            </a:r>
          </a:p>
          <a:p>
            <a:r>
              <a:rPr lang="ru-RU" dirty="0" smtClean="0"/>
              <a:t>Отказ от насилия в решении конфликтов</a:t>
            </a:r>
          </a:p>
          <a:p>
            <a:r>
              <a:rPr lang="ru-RU" dirty="0" smtClean="0"/>
              <a:t>Угрозы, запугивание (моральный террор) </a:t>
            </a:r>
          </a:p>
          <a:p>
            <a:r>
              <a:rPr lang="ru-RU" dirty="0" smtClean="0"/>
              <a:t>Физический террор, погромы, геноцид</a:t>
            </a:r>
          </a:p>
          <a:p>
            <a:r>
              <a:rPr lang="ru-RU" dirty="0" smtClean="0"/>
              <a:t>Стремление к сотрудничеству</a:t>
            </a:r>
          </a:p>
          <a:p>
            <a:r>
              <a:rPr lang="ru-RU" dirty="0" smtClean="0"/>
              <a:t>Участие к другим людям, сопереживание</a:t>
            </a:r>
          </a:p>
          <a:p>
            <a:r>
              <a:rPr lang="ru-RU" dirty="0" smtClean="0"/>
              <a:t>Депортации, принудительные выселения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884368" y="1268760"/>
            <a:ext cx="802912" cy="3600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0"/>
            <a:ext cx="4036784" cy="908720"/>
          </a:xfrm>
        </p:spPr>
        <p:txBody>
          <a:bodyPr/>
          <a:lstStyle/>
          <a:p>
            <a:endParaRPr lang="ru-RU" i="1" dirty="0" smtClean="0">
              <a:solidFill>
                <a:srgbClr val="C00000"/>
              </a:solidFill>
            </a:endParaRPr>
          </a:p>
          <a:p>
            <a:r>
              <a:rPr lang="ru-RU" i="1" dirty="0" smtClean="0">
                <a:solidFill>
                  <a:srgbClr val="C00000"/>
                </a:solidFill>
              </a:rPr>
              <a:t>УВАЖЕНИЕ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292079" y="260648"/>
            <a:ext cx="2664297" cy="792088"/>
          </a:xfrm>
        </p:spPr>
        <p:txBody>
          <a:bodyPr>
            <a:normAutofit fontScale="92500" lnSpcReduction="10000"/>
          </a:bodyPr>
          <a:lstStyle/>
          <a:p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УНИЖЕНИЕ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23528" y="692696"/>
            <a:ext cx="4608512" cy="532859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ru-RU" sz="2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182563" lvl="0" indent="-182563"/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Соблюдение законов страны</a:t>
            </a:r>
            <a:endParaRPr lang="ru-RU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182563" lvl="0" indent="-182563"/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Уважение и защита прав человека</a:t>
            </a:r>
            <a:endParaRPr lang="ru-RU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182563" lvl="0" indent="-182563"/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Равенство граждан перед законом</a:t>
            </a:r>
            <a:endParaRPr lang="ru-RU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182563" lvl="0" indent="-182563"/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Уважение культурных традиций других народов и религий</a:t>
            </a:r>
            <a:endParaRPr lang="ru-RU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182563" lvl="0" indent="-182563"/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Поиск общих интересов для разрешения конфликтов</a:t>
            </a:r>
            <a:endParaRPr lang="ru-RU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182563" lvl="0" indent="-182563"/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Отказ от насилия в решении конфликтов</a:t>
            </a:r>
          </a:p>
          <a:p>
            <a:pPr marL="182563" lvl="0" indent="-182563"/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Стремление к сотрудничеству</a:t>
            </a:r>
            <a:endParaRPr lang="ru-RU" sz="20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6016" y="692696"/>
            <a:ext cx="4032448" cy="5328592"/>
          </a:xfrm>
        </p:spPr>
        <p:txBody>
          <a:bodyPr>
            <a:normAutofit fontScale="62500" lnSpcReduction="20000"/>
          </a:bodyPr>
          <a:lstStyle/>
          <a:p>
            <a:pPr marL="0" lvl="0" indent="0"/>
            <a:endParaRPr lang="ru-RU" sz="2900" b="1" dirty="0" smtClean="0">
              <a:solidFill>
                <a:srgbClr val="7030A0"/>
              </a:solidFill>
            </a:endParaRPr>
          </a:p>
          <a:p>
            <a:pPr marL="182563" indent="-182563"/>
            <a:r>
              <a:rPr lang="ru-RU" sz="2900" b="1" dirty="0" smtClean="0">
                <a:solidFill>
                  <a:srgbClr val="7030A0"/>
                </a:solidFill>
              </a:rPr>
              <a:t>Лишение возможности обучаться на родном языке</a:t>
            </a:r>
            <a:endParaRPr lang="ru-RU" sz="2900" dirty="0" smtClean="0">
              <a:solidFill>
                <a:srgbClr val="7030A0"/>
              </a:solidFill>
            </a:endParaRPr>
          </a:p>
          <a:p>
            <a:pPr marL="182563" indent="-182563"/>
            <a:r>
              <a:rPr lang="ru-RU" sz="2900" b="1" dirty="0" smtClean="0">
                <a:solidFill>
                  <a:srgbClr val="7030A0"/>
                </a:solidFill>
              </a:rPr>
              <a:t>Распространение негативных этнических стереотипов</a:t>
            </a:r>
            <a:endParaRPr lang="ru-RU" sz="2900" dirty="0" smtClean="0">
              <a:solidFill>
                <a:srgbClr val="7030A0"/>
              </a:solidFill>
            </a:endParaRPr>
          </a:p>
          <a:p>
            <a:pPr marL="182563" indent="-182563"/>
            <a:r>
              <a:rPr lang="ru-RU" sz="2900" b="1" dirty="0" smtClean="0">
                <a:solidFill>
                  <a:srgbClr val="7030A0"/>
                </a:solidFill>
              </a:rPr>
              <a:t>Дискриминация или призывы к ней</a:t>
            </a:r>
          </a:p>
          <a:p>
            <a:pPr marL="182563" indent="-182563"/>
            <a:r>
              <a:rPr lang="ru-RU" sz="2900" b="1" dirty="0" smtClean="0">
                <a:solidFill>
                  <a:srgbClr val="7030A0"/>
                </a:solidFill>
              </a:rPr>
              <a:t>Насилие или призывы к насилию против этнических или религиозных меньшинств</a:t>
            </a:r>
            <a:endParaRPr lang="ru-RU" sz="2900" dirty="0" smtClean="0">
              <a:solidFill>
                <a:srgbClr val="7030A0"/>
              </a:solidFill>
            </a:endParaRPr>
          </a:p>
          <a:p>
            <a:pPr marL="182563" indent="-182563"/>
            <a:r>
              <a:rPr lang="ru-RU" sz="2900" b="1" dirty="0" smtClean="0">
                <a:solidFill>
                  <a:srgbClr val="7030A0"/>
                </a:solidFill>
              </a:rPr>
              <a:t>Угрозы, запугивание(моральный террор)</a:t>
            </a:r>
            <a:endParaRPr lang="ru-RU" sz="2900" dirty="0" smtClean="0">
              <a:solidFill>
                <a:srgbClr val="7030A0"/>
              </a:solidFill>
            </a:endParaRPr>
          </a:p>
          <a:p>
            <a:pPr marL="182563" indent="-182563"/>
            <a:r>
              <a:rPr lang="ru-RU" sz="2900" b="1" dirty="0" smtClean="0">
                <a:solidFill>
                  <a:srgbClr val="7030A0"/>
                </a:solidFill>
              </a:rPr>
              <a:t>Физический террор,</a:t>
            </a:r>
          </a:p>
          <a:p>
            <a:pPr marL="182563" indent="-182563">
              <a:buNone/>
            </a:pPr>
            <a:r>
              <a:rPr lang="ru-RU" sz="2900" b="1" dirty="0" smtClean="0">
                <a:solidFill>
                  <a:srgbClr val="7030A0"/>
                </a:solidFill>
              </a:rPr>
              <a:t>погромы, геноцид</a:t>
            </a:r>
            <a:endParaRPr lang="ru-RU" sz="2900" dirty="0" smtClean="0">
              <a:solidFill>
                <a:srgbClr val="7030A0"/>
              </a:solidFill>
            </a:endParaRPr>
          </a:p>
          <a:p>
            <a:pPr marL="182563" indent="-182563"/>
            <a:r>
              <a:rPr lang="ru-RU" sz="2900" b="1" dirty="0" smtClean="0">
                <a:solidFill>
                  <a:srgbClr val="7030A0"/>
                </a:solidFill>
              </a:rPr>
              <a:t>Депортации,</a:t>
            </a:r>
          </a:p>
          <a:p>
            <a:pPr marL="182563" indent="-182563">
              <a:buNone/>
            </a:pPr>
            <a:r>
              <a:rPr lang="ru-RU" sz="2900" b="1" dirty="0" smtClean="0">
                <a:solidFill>
                  <a:srgbClr val="7030A0"/>
                </a:solidFill>
              </a:rPr>
              <a:t>принудительные выселения</a:t>
            </a:r>
            <a:endParaRPr lang="ru-RU" sz="29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Толерантная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личность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Интолерантная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личность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414144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уважение мнения других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доброжелательность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Желание что-либо делать вместе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понимание и принятие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чуткость, любознательность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снисходительность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доверие, гуманизм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421344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непонимание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игнорирование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эгоизм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нетерпимость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выражение пренебрежения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раздражительность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равнодушие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цинизм                                  немотивированная агрессивность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il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pril</Template>
  <TotalTime>97</TotalTime>
  <Words>438</Words>
  <Application>Microsoft Office PowerPoint</Application>
  <PresentationFormat>Экран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Times New Roman</vt:lpstr>
      <vt:lpstr>Verdana</vt:lpstr>
      <vt:lpstr>Wingdings 2</vt:lpstr>
      <vt:lpstr>pril</vt:lpstr>
      <vt:lpstr>эпиграф</vt:lpstr>
      <vt:lpstr>«Мы разные, но мы вместе –  и в этом наша сила»</vt:lpstr>
      <vt:lpstr>толерантность</vt:lpstr>
      <vt:lpstr>СИТУАЦИИ</vt:lpstr>
      <vt:lpstr>СИТУАЦИИ</vt:lpstr>
      <vt:lpstr>Презентация PowerPoint</vt:lpstr>
      <vt:lpstr>Уважение и унижение человеческого достоинства.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эпиграф</dc:title>
  <dc:creator>cadet</dc:creator>
  <cp:lastModifiedBy>Светлана Заболотняя</cp:lastModifiedBy>
  <cp:revision>14</cp:revision>
  <dcterms:created xsi:type="dcterms:W3CDTF">2012-03-20T16:58:18Z</dcterms:created>
  <dcterms:modified xsi:type="dcterms:W3CDTF">2016-05-22T17:29:05Z</dcterms:modified>
</cp:coreProperties>
</file>