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3" r:id="rId5"/>
    <p:sldId id="274" r:id="rId6"/>
    <p:sldId id="260" r:id="rId7"/>
    <p:sldId id="261" r:id="rId8"/>
    <p:sldId id="272" r:id="rId9"/>
    <p:sldId id="262" r:id="rId10"/>
    <p:sldId id="268" r:id="rId11"/>
    <p:sldId id="271" r:id="rId12"/>
    <p:sldId id="263" r:id="rId13"/>
    <p:sldId id="267" r:id="rId14"/>
    <p:sldId id="259" r:id="rId15"/>
    <p:sldId id="270" r:id="rId16"/>
    <p:sldId id="264" r:id="rId17"/>
    <p:sldId id="265" r:id="rId18"/>
    <p:sldId id="275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F7C67BC-18D4-4421-9B19-E76E2CC7B9C6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6BAA665-CCE0-4018-922D-9B7F279CD02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Герои нашего села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44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32040" y="1600200"/>
            <a:ext cx="3834008" cy="46371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200" dirty="0"/>
              <a:t>Родился 24 августа 1926 г. в деревне Романово. Этой деревни сейчас нет «умерла ». Семья была многодетной Андрей был восемнадцатым ребенком в семье. Родители работали на строительстве скотных дворов. Отец не захотел добровольно идти в колхоз, поэтому забрали всего скота, а их родительский дом долго ещё служил столовой для механизаторов занятых на севе и уборке на романовском </a:t>
            </a:r>
            <a:r>
              <a:rPr lang="ru-RU" sz="1200" dirty="0" err="1" smtClean="0"/>
              <a:t>мехтоку</a:t>
            </a:r>
            <a:r>
              <a:rPr lang="ru-RU" sz="1200" dirty="0" smtClean="0"/>
              <a:t>. Учился </a:t>
            </a:r>
            <a:r>
              <a:rPr lang="ru-RU" sz="1200" dirty="0"/>
              <a:t>в Кошелях, закончил 4 класса. Мать работала телятницей, отец на </a:t>
            </a:r>
            <a:r>
              <a:rPr lang="ru-RU" sz="1200" dirty="0" err="1" smtClean="0"/>
              <a:t>сельхозработах</a:t>
            </a:r>
            <a:r>
              <a:rPr lang="ru-RU" sz="12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ru-RU" sz="1200" dirty="0" smtClean="0"/>
              <a:t>В </a:t>
            </a:r>
            <a:r>
              <a:rPr lang="ru-RU" sz="1200" dirty="0"/>
              <a:t>ноябре 1943 года был призван и отправлен в Еланские лагеря свердловской области, в учебный </a:t>
            </a:r>
            <a:r>
              <a:rPr lang="ru-RU" sz="1200" dirty="0" smtClean="0"/>
              <a:t>полк </a:t>
            </a:r>
            <a:r>
              <a:rPr lang="ru-RU" sz="1200" dirty="0"/>
              <a:t>младшего сержантского состава и после учебы попал на фронт</a:t>
            </a:r>
            <a:r>
              <a:rPr lang="ru-RU" sz="1200" dirty="0" smtClean="0"/>
              <a:t>. </a:t>
            </a:r>
            <a:r>
              <a:rPr lang="ru-RU" sz="1200" dirty="0"/>
              <a:t>На войне был </a:t>
            </a:r>
            <a:r>
              <a:rPr lang="ru-RU" sz="1200" dirty="0" smtClean="0"/>
              <a:t>командиром отделения </a:t>
            </a:r>
            <a:r>
              <a:rPr lang="ru-RU" sz="1200" dirty="0" err="1"/>
              <a:t>разведвзвода</a:t>
            </a:r>
            <a:r>
              <a:rPr lang="ru-RU" sz="1200" dirty="0"/>
              <a:t>, был разведчиком и писарем в секретной части четвертого отдела. За </a:t>
            </a:r>
            <a:r>
              <a:rPr lang="ru-RU" sz="1200" dirty="0" smtClean="0"/>
              <a:t>войну </a:t>
            </a:r>
            <a:r>
              <a:rPr lang="ru-RU" sz="1200" dirty="0"/>
              <a:t>прошел восемь государств - Эстонию, Литву, Польшу, Германию, Австрию, Венгрию, Югославию, </a:t>
            </a:r>
            <a:r>
              <a:rPr lang="ru-RU" sz="1200" dirty="0" smtClean="0"/>
              <a:t>Албанию</a:t>
            </a:r>
            <a:r>
              <a:rPr lang="ru-RU" sz="1200" dirty="0"/>
              <a:t>. Победу встретил в германии, но домой вернулся только 13 июня 1950 года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76056" y="457200"/>
            <a:ext cx="3686944" cy="1066800"/>
          </a:xfrm>
        </p:spPr>
        <p:txBody>
          <a:bodyPr>
            <a:normAutofit/>
          </a:bodyPr>
          <a:lstStyle/>
          <a:p>
            <a:pPr algn="ctr"/>
            <a:r>
              <a:rPr lang="ru-RU" sz="2700" dirty="0"/>
              <a:t>Тарасов</a:t>
            </a:r>
            <a:br>
              <a:rPr lang="ru-RU" sz="2700" dirty="0"/>
            </a:br>
            <a:r>
              <a:rPr lang="ru-RU" sz="2700" dirty="0"/>
              <a:t>Андрей </a:t>
            </a:r>
            <a:r>
              <a:rPr lang="ru-RU" sz="2700" dirty="0" smtClean="0"/>
              <a:t>Иванович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4176464" cy="588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27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4106098" cy="6194472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64088" y="809328"/>
            <a:ext cx="3240360" cy="6048672"/>
          </a:xfrm>
        </p:spPr>
        <p:txBody>
          <a:bodyPr>
            <a:noAutofit/>
          </a:bodyPr>
          <a:lstStyle/>
          <a:p>
            <a:pPr>
              <a:lnSpc>
                <a:spcPts val="100"/>
              </a:lnSpc>
            </a:pPr>
            <a:r>
              <a:rPr lang="ru-RU" sz="1400" dirty="0"/>
              <a:t>В ранний час, когда полны дороги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Чуткой предрассветной тишиной,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Образ твой, задумчивый и строгий,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Неотступно следует за мной.  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 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Ты меня под сердцем не носила,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Не качала, к зыбке </a:t>
            </a:r>
            <a:r>
              <a:rPr lang="ru-RU" sz="1400" dirty="0" err="1"/>
              <a:t>наклонясь</a:t>
            </a:r>
            <a:r>
              <a:rPr lang="ru-RU" sz="1400" dirty="0"/>
              <a:t>.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Но твоя испытанная сила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В кровь мою горячую влилась.</a:t>
            </a:r>
          </a:p>
          <a:p>
            <a:pPr>
              <a:lnSpc>
                <a:spcPts val="100"/>
              </a:lnSpc>
            </a:pPr>
            <a:endParaRPr lang="ru-RU" sz="1400" dirty="0"/>
          </a:p>
          <a:p>
            <a:pPr>
              <a:lnSpc>
                <a:spcPts val="100"/>
              </a:lnSpc>
            </a:pPr>
            <a:r>
              <a:rPr lang="ru-RU" sz="1400" dirty="0"/>
              <a:t>Где теперь ты? Под седым туманом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Черной степью на восток идешь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Или в горы смелым партизанам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Ленты пулеметные несешь?</a:t>
            </a:r>
          </a:p>
          <a:p>
            <a:pPr>
              <a:lnSpc>
                <a:spcPts val="100"/>
              </a:lnSpc>
            </a:pPr>
            <a:endParaRPr lang="ru-RU" sz="1400" dirty="0"/>
          </a:p>
          <a:p>
            <a:pPr>
              <a:lnSpc>
                <a:spcPts val="100"/>
              </a:lnSpc>
            </a:pPr>
            <a:r>
              <a:rPr lang="ru-RU" sz="1400" dirty="0"/>
              <a:t>Ветер мне донес твою молитву.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Ты меня родимым назови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И, как сына верного, на битву,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На кровавый бой благослови.</a:t>
            </a:r>
          </a:p>
          <a:p>
            <a:pPr>
              <a:lnSpc>
                <a:spcPts val="100"/>
              </a:lnSpc>
            </a:pPr>
            <a:endParaRPr lang="ru-RU" sz="1400" dirty="0"/>
          </a:p>
          <a:p>
            <a:pPr>
              <a:lnSpc>
                <a:spcPts val="100"/>
              </a:lnSpc>
            </a:pPr>
            <a:r>
              <a:rPr lang="ru-RU" sz="1400" dirty="0"/>
              <a:t>Я за все врагам твоим отвечу,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И вернется в дом твоя семья.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Сквозь огонь, сквозь яростную сечу,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Сквозь бои — идут к  тебе навстречу</a:t>
            </a:r>
          </a:p>
          <a:p>
            <a:pPr>
              <a:lnSpc>
                <a:spcPts val="100"/>
              </a:lnSpc>
            </a:pPr>
            <a:r>
              <a:rPr lang="ru-RU" sz="1400" dirty="0"/>
              <a:t>Все твои родные сыновья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324528" y="404664"/>
            <a:ext cx="1981200" cy="1066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1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27984" y="1340768"/>
            <a:ext cx="4338064" cy="5184576"/>
          </a:xfrm>
        </p:spPr>
        <p:txBody>
          <a:bodyPr>
            <a:noAutofit/>
          </a:bodyPr>
          <a:lstStyle/>
          <a:p>
            <a:pPr>
              <a:lnSpc>
                <a:spcPts val="1500"/>
              </a:lnSpc>
            </a:pPr>
            <a:r>
              <a:rPr lang="ru-RU" b="1" dirty="0"/>
              <a:t>Родился   8 марта 1924 г. в </a:t>
            </a:r>
            <a:r>
              <a:rPr lang="ru-RU" b="1" dirty="0" err="1"/>
              <a:t>с.Беркут</a:t>
            </a:r>
            <a:r>
              <a:rPr lang="ru-RU" b="1" dirty="0"/>
              <a:t>. Родители  работали в личном хозяйстве. Мать умерла рано. Дмитрий Петрович жил с отцом, бабушкой и сестренкой. Подошло, время учиться и Дмитрий Петрович пошел в школу. В 1935г  он  заканчивает  3 класса. После школы  помогает отцу  пасти скот. </a:t>
            </a:r>
          </a:p>
          <a:p>
            <a:pPr>
              <a:lnSpc>
                <a:spcPts val="1500"/>
              </a:lnSpc>
            </a:pPr>
            <a:r>
              <a:rPr lang="ru-RU" b="1" dirty="0" smtClean="0"/>
              <a:t>Началась </a:t>
            </a:r>
            <a:r>
              <a:rPr lang="ru-RU" b="1" dirty="0"/>
              <a:t>война. Призван в армию был 15 декабря1942г. Проходил шестимесячное обучение на станции  Кунгур Свердловской  области. Изучали оружие, проходили  строевую подготовку.  После учебы был отправлен на первый  Украинский фронт.  Во время  войны  был стрелком в составе 202 стрелкового полка.  В одном из боев при переправе через Днепр Дмитрий Петрович получил ранение в грудную клетку. Это было 15 августа 1944г. 7месяцев пробыл в </a:t>
            </a:r>
            <a:r>
              <a:rPr lang="ru-RU" b="1" dirty="0" err="1"/>
              <a:t>эвагоспитале</a:t>
            </a:r>
            <a:r>
              <a:rPr lang="ru-RU" b="1" dirty="0"/>
              <a:t> № 1241. </a:t>
            </a:r>
          </a:p>
          <a:p>
            <a:pPr>
              <a:lnSpc>
                <a:spcPts val="1500"/>
              </a:lnSpc>
            </a:pPr>
            <a:r>
              <a:rPr lang="ru-RU" b="1" dirty="0" smtClean="0"/>
              <a:t>За  </a:t>
            </a:r>
            <a:r>
              <a:rPr lang="ru-RU" b="1" dirty="0"/>
              <a:t>участие в Великой Отечественной  войне Дмитрий  Петрович награжден Орденом      </a:t>
            </a:r>
            <a:endParaRPr lang="ru-RU" b="1" dirty="0" smtClean="0"/>
          </a:p>
          <a:p>
            <a:pPr>
              <a:lnSpc>
                <a:spcPts val="1500"/>
              </a:lnSpc>
            </a:pPr>
            <a:r>
              <a:rPr lang="ru-RU" b="1" dirty="0" smtClean="0"/>
              <a:t>Отечественной </a:t>
            </a:r>
            <a:r>
              <a:rPr lang="ru-RU" b="1" dirty="0"/>
              <a:t>войны 1степени, медалями  </a:t>
            </a:r>
            <a:r>
              <a:rPr lang="ru-RU" b="1" dirty="0" smtClean="0"/>
              <a:t>за Отвагу,   Жукова, за победу  над Германией. </a:t>
            </a:r>
            <a:endParaRPr lang="ru-RU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0" y="476672"/>
            <a:ext cx="383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err="1"/>
              <a:t>Прудаев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>Дмитрий  Петрович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/>
        </p:blipFill>
        <p:spPr bwMode="auto">
          <a:xfrm>
            <a:off x="611560" y="332656"/>
            <a:ext cx="3672408" cy="63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40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052736"/>
            <a:ext cx="4266056" cy="532859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5600" b="1" dirty="0" smtClean="0">
                <a:ea typeface="Calibri"/>
                <a:cs typeface="Times New Roman"/>
              </a:rPr>
              <a:t>Родился в 1902 году. В   1941 г 28 августа был призван в ряды Советской армии. До 1942 года был </a:t>
            </a:r>
            <a:endParaRPr lang="ru-RU" sz="5600" b="1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5600" b="1" dirty="0" smtClean="0">
                <a:ea typeface="Calibri"/>
                <a:cs typeface="Times New Roman"/>
              </a:rPr>
              <a:t>       на службе в Челябинской области. В 1942 году попал на Сталинградский фронт. Участвовал в </a:t>
            </a:r>
            <a:endParaRPr lang="ru-RU" sz="5600" b="1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5600" b="1" dirty="0" smtClean="0">
                <a:ea typeface="Calibri"/>
                <a:cs typeface="Times New Roman"/>
              </a:rPr>
              <a:t>       освобождении Сталинграда. Мной была обнаружена  фотография военной поры на которой среди </a:t>
            </a:r>
            <a:endParaRPr lang="ru-RU" sz="5600" b="1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5600" b="1" dirty="0" smtClean="0">
                <a:ea typeface="Calibri"/>
                <a:cs typeface="Times New Roman"/>
              </a:rPr>
              <a:t>       солдат Евдоким Ефремович. Затем их дивизию отправили на Брянский и на Воронежский фронта, </a:t>
            </a:r>
            <a:endParaRPr lang="ru-RU" sz="5600" b="1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5600" b="1" dirty="0" smtClean="0">
                <a:ea typeface="Calibri"/>
                <a:cs typeface="Times New Roman"/>
              </a:rPr>
              <a:t>       потом на 1-ый Украинский. Демобилизовался 4 августа 1945 года. Награжден «Орденом </a:t>
            </a:r>
            <a:endParaRPr lang="ru-RU" sz="5600" b="1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5600" b="1" dirty="0" smtClean="0">
                <a:ea typeface="Calibri"/>
                <a:cs typeface="Times New Roman"/>
              </a:rPr>
              <a:t>       Отечественной войны», «Медалью за боевые заслуги», юбилейными медалями. После войны </a:t>
            </a:r>
            <a:endParaRPr lang="ru-RU" sz="5600" b="1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5600" b="1" dirty="0" smtClean="0">
                <a:ea typeface="Calibri"/>
                <a:cs typeface="Times New Roman"/>
              </a:rPr>
              <a:t>       Евдоким Ефремович вернулся работать в родной совхоз «Ялуторовский». Всю свою оставшуюся </a:t>
            </a:r>
            <a:endParaRPr lang="ru-RU" sz="5600" b="1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5600" b="1" dirty="0" smtClean="0">
                <a:ea typeface="Calibri"/>
                <a:cs typeface="Times New Roman"/>
              </a:rPr>
              <a:t>       жизнь он проработал кузнецом, за что был награжден почетной грамотой за добросовестный труд и </a:t>
            </a:r>
            <a:endParaRPr lang="ru-RU" sz="5600" b="1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5600" b="1" dirty="0" smtClean="0">
                <a:ea typeface="Calibri"/>
                <a:cs typeface="Times New Roman"/>
              </a:rPr>
              <a:t>       высокие производственные показатели. Умер 13 ноября 1984 году.</a:t>
            </a:r>
            <a:endParaRPr lang="ru-RU" sz="5600" b="1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ts val="1000"/>
              </a:lnSpc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260648"/>
            <a:ext cx="3614936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FF0000"/>
                </a:solidFill>
                <a:ea typeface="Calibri"/>
                <a:cs typeface="Times New Roman"/>
              </a:rPr>
              <a:t>Казаков Евдоким Ефремович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967232" cy="525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6" y="908720"/>
            <a:ext cx="4040188" cy="762000"/>
          </a:xfrm>
        </p:spPr>
        <p:txBody>
          <a:bodyPr/>
          <a:lstStyle/>
          <a:p>
            <a:pPr algn="ctr"/>
            <a:r>
              <a:rPr lang="ru-RU" sz="3200" dirty="0"/>
              <a:t>Чаадаев </a:t>
            </a:r>
            <a:r>
              <a:rPr lang="ru-RU" sz="3200" dirty="0" err="1"/>
              <a:t>Бадма</a:t>
            </a:r>
            <a:r>
              <a:rPr lang="ru-RU" sz="3200" dirty="0"/>
              <a:t> </a:t>
            </a:r>
          </a:p>
          <a:p>
            <a:pPr algn="ctr"/>
            <a:r>
              <a:rPr lang="ru-RU" sz="3200" dirty="0" err="1"/>
              <a:t>Митеевич</a:t>
            </a:r>
            <a:endParaRPr lang="ru-RU" sz="3200" dirty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H="1">
            <a:off x="3347864" y="764704"/>
            <a:ext cx="2257400" cy="5760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355976" y="836712"/>
            <a:ext cx="4320480" cy="762000"/>
          </a:xfrm>
        </p:spPr>
        <p:txBody>
          <a:bodyPr/>
          <a:lstStyle/>
          <a:p>
            <a:pPr algn="ctr"/>
            <a:r>
              <a:rPr lang="ru-RU" sz="3200" dirty="0"/>
              <a:t>Созонов </a:t>
            </a:r>
            <a:r>
              <a:rPr lang="ru-RU" sz="3200" dirty="0" smtClean="0"/>
              <a:t>Георгий </a:t>
            </a:r>
            <a:r>
              <a:rPr lang="ru-RU" sz="3200" dirty="0" err="1" smtClean="0"/>
              <a:t>Артемьевич</a:t>
            </a:r>
            <a:endParaRPr lang="ru-RU" sz="3200" dirty="0"/>
          </a:p>
          <a:p>
            <a:pPr algn="ctr"/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4" y="1268760"/>
            <a:ext cx="3780249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168" y="1268760"/>
            <a:ext cx="3446337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08104" y="404664"/>
            <a:ext cx="3168352" cy="6048672"/>
          </a:xfrm>
        </p:spPr>
        <p:txBody>
          <a:bodyPr>
            <a:noAutofit/>
          </a:bodyPr>
          <a:lstStyle/>
          <a:p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Где трава от росы и от крови сырая,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Где зрачки пулеметов свирепо глядят,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В полный рост, над окопом переднего края,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Поднялся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победитель-солдат.</a:t>
            </a:r>
          </a:p>
          <a:p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Сердце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билось о ребра прерывисто, часто.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Тишина… Тишина… Не во сне — наяву.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И сказал пехотинец: — Отмаялись! Баста!-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И приметил подснежник во рву.</a:t>
            </a:r>
          </a:p>
          <a:p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И в душе, тосковавшей по свету и ласке,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Ожил радости прежней певучий поток.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И нагнулся солдат и к простреленной каске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Осторожно приладил цветок.</a:t>
            </a:r>
          </a:p>
          <a:p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Снова ожили в памяти были живые —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Подмосковье в снегах и в огне Сталинград.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За четыре немыслимых года впервые,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Как ребенок, заплакал солдат.</a:t>
            </a:r>
          </a:p>
          <a:p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Так стоял пехотинец, смеясь и рыдая,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Сапогом попирая колючий плетень.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За плечами пылала заря молодая,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Предвещая солнечный день.</a:t>
            </a:r>
            <a:b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1945г</a:t>
            </a:r>
            <a:r>
              <a:rPr lang="ru-RU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.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396536" y="548680"/>
            <a:ext cx="1981200" cy="1066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4902696" cy="4074393"/>
          </a:xfrm>
        </p:spPr>
      </p:pic>
    </p:spTree>
    <p:extLst>
      <p:ext uri="{BB962C8B-B14F-4D97-AF65-F5344CB8AC3E}">
        <p14:creationId xmlns:p14="http://schemas.microsoft.com/office/powerpoint/2010/main" val="5201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67544" y="404664"/>
            <a:ext cx="4040188" cy="762000"/>
          </a:xfrm>
        </p:spPr>
        <p:txBody>
          <a:bodyPr/>
          <a:lstStyle/>
          <a:p>
            <a:pPr algn="ctr"/>
            <a:r>
              <a:rPr lang="ru-RU" dirty="0"/>
              <a:t>Созонов </a:t>
            </a:r>
          </a:p>
          <a:p>
            <a:pPr algn="ctr"/>
            <a:r>
              <a:rPr lang="ru-RU" dirty="0"/>
              <a:t>Георгий </a:t>
            </a:r>
            <a:r>
              <a:rPr lang="ru-RU" dirty="0" err="1" smtClean="0"/>
              <a:t>Артемьевич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24328" y="155448"/>
            <a:ext cx="1162472" cy="11853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644008" y="404664"/>
            <a:ext cx="4040188" cy="762000"/>
          </a:xfrm>
        </p:spPr>
        <p:txBody>
          <a:bodyPr/>
          <a:lstStyle/>
          <a:p>
            <a:pPr algn="ctr"/>
            <a:r>
              <a:rPr lang="ru-RU" sz="2800" dirty="0"/>
              <a:t>Зырянов Александр Тихонович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3024336" cy="502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65191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43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0" y="404664"/>
            <a:ext cx="4605908" cy="762000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  <a:ea typeface="Calibri"/>
                <a:cs typeface="Times New Roman"/>
              </a:rPr>
              <a:t>Гармонов</a:t>
            </a:r>
            <a:r>
              <a:rPr lang="ru-RU" dirty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br>
              <a:rPr lang="ru-RU" dirty="0">
                <a:solidFill>
                  <a:schemeClr val="tx1"/>
                </a:solidFill>
                <a:ea typeface="Calibri"/>
                <a:cs typeface="Times New Roman"/>
              </a:rPr>
            </a:br>
            <a:r>
              <a:rPr lang="ru-RU" dirty="0">
                <a:solidFill>
                  <a:schemeClr val="tx1"/>
                </a:solidFill>
                <a:ea typeface="Calibri"/>
                <a:cs typeface="Times New Roman"/>
              </a:rPr>
              <a:t>        Константин </a:t>
            </a:r>
            <a:r>
              <a:rPr lang="ru-RU" dirty="0" smtClean="0">
                <a:solidFill>
                  <a:schemeClr val="tx1"/>
                </a:solidFill>
                <a:ea typeface="Calibri"/>
                <a:cs typeface="Times New Roman"/>
              </a:rPr>
              <a:t>Игнатьевич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12360" y="116632"/>
            <a:ext cx="874440" cy="11818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427984" y="404664"/>
            <a:ext cx="4476428" cy="762000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dirty="0" err="1">
                <a:solidFill>
                  <a:schemeClr val="tx1"/>
                </a:solidFill>
                <a:ea typeface="Calibri"/>
                <a:cs typeface="Times New Roman"/>
              </a:rPr>
              <a:t>Семахин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ea typeface="Calibri"/>
                <a:cs typeface="Times New Roman"/>
              </a:rPr>
              <a:t>Александр </a:t>
            </a:r>
            <a:r>
              <a:rPr lang="ru-RU" dirty="0" smtClean="0">
                <a:solidFill>
                  <a:schemeClr val="tx1"/>
                </a:solidFill>
                <a:ea typeface="Calibri"/>
                <a:cs typeface="Times New Roman"/>
              </a:rPr>
              <a:t>Александрович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268760"/>
            <a:ext cx="361080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68357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60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0"/>
          <a:stretch/>
        </p:blipFill>
        <p:spPr>
          <a:xfrm>
            <a:off x="398449" y="332656"/>
            <a:ext cx="5194300" cy="2943934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724128" y="476672"/>
            <a:ext cx="3024336" cy="5904656"/>
          </a:xfrm>
        </p:spPr>
        <p:txBody>
          <a:bodyPr>
            <a:normAutofit fontScale="25000" lnSpcReduction="20000"/>
          </a:bodyPr>
          <a:lstStyle/>
          <a:p>
            <a:r>
              <a:rPr lang="ru-RU" sz="5600" dirty="0"/>
              <a:t>Мы знаем, что ныне лежит на весах</a:t>
            </a:r>
          </a:p>
          <a:p>
            <a:r>
              <a:rPr lang="ru-RU" sz="5600" dirty="0"/>
              <a:t>И что совершается ныне.</a:t>
            </a:r>
          </a:p>
          <a:p>
            <a:r>
              <a:rPr lang="ru-RU" sz="5600" dirty="0"/>
              <a:t>Час мужества пробил на наших часах,</a:t>
            </a:r>
          </a:p>
          <a:p>
            <a:r>
              <a:rPr lang="ru-RU" sz="5600" dirty="0"/>
              <a:t>И мужество нас не покинет.</a:t>
            </a:r>
          </a:p>
          <a:p>
            <a:r>
              <a:rPr lang="ru-RU" sz="5600" dirty="0"/>
              <a:t>Не страшно под пулями мертвыми лечь,</a:t>
            </a:r>
          </a:p>
          <a:p>
            <a:r>
              <a:rPr lang="ru-RU" sz="5600" dirty="0"/>
              <a:t>Не горько остаться без крова,</a:t>
            </a:r>
          </a:p>
          <a:p>
            <a:r>
              <a:rPr lang="ru-RU" sz="5600" dirty="0"/>
              <a:t>И мы сохраним тебя, русская речь,</a:t>
            </a:r>
          </a:p>
          <a:p>
            <a:r>
              <a:rPr lang="ru-RU" sz="5600" dirty="0"/>
              <a:t>Великое русское слово.</a:t>
            </a:r>
          </a:p>
          <a:p>
            <a:r>
              <a:rPr lang="ru-RU" sz="5600" dirty="0"/>
              <a:t>Свободным и чистым тебя пронесем,</a:t>
            </a:r>
          </a:p>
          <a:p>
            <a:r>
              <a:rPr lang="ru-RU" sz="5600" dirty="0"/>
              <a:t>И внукам дадим, и от плена спасем</a:t>
            </a:r>
          </a:p>
          <a:p>
            <a:r>
              <a:rPr lang="ru-RU" sz="5600" dirty="0"/>
              <a:t>Навеки!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540552" y="1412776"/>
            <a:ext cx="1981200" cy="1066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Беркут\Desktop\участники войны\Ветераны села\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 r="6885"/>
          <a:stretch/>
        </p:blipFill>
        <p:spPr bwMode="auto">
          <a:xfrm>
            <a:off x="440190" y="3068960"/>
            <a:ext cx="513924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95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8640"/>
            <a:ext cx="5374148" cy="345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620688"/>
            <a:ext cx="3024336" cy="2952328"/>
          </a:xfrm>
        </p:spPr>
        <p:txBody>
          <a:bodyPr anchor="t">
            <a:normAutofit/>
          </a:bodyPr>
          <a:lstStyle/>
          <a:p>
            <a:pPr algn="ctr"/>
            <a:r>
              <a:rPr lang="ru-RU" sz="3200" dirty="0"/>
              <a:t>Нечаев </a:t>
            </a:r>
            <a:endParaRPr lang="ru-RU" sz="3200" dirty="0" smtClean="0"/>
          </a:p>
          <a:p>
            <a:pPr algn="ctr"/>
            <a:r>
              <a:rPr lang="ru-RU" sz="3200" dirty="0" smtClean="0"/>
              <a:t>Степан </a:t>
            </a:r>
            <a:r>
              <a:rPr lang="ru-RU" sz="3200" dirty="0"/>
              <a:t>Дмитриевич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021288"/>
            <a:ext cx="7992888" cy="1066800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>Родился  26 декабря 1924 году в деревне </a:t>
            </a:r>
            <a:r>
              <a:rPr lang="ru-RU" sz="1600" dirty="0" err="1"/>
              <a:t>Чукреево</a:t>
            </a:r>
            <a:r>
              <a:rPr lang="ru-RU" sz="1600" dirty="0"/>
              <a:t>. Семья крестьян состояла из 7 человек: отец, </a:t>
            </a:r>
            <a:br>
              <a:rPr lang="ru-RU" sz="1600" dirty="0"/>
            </a:br>
            <a:r>
              <a:rPr lang="ru-RU" sz="1600" dirty="0"/>
              <a:t>        мать, 4 сына и одна дочь. Два брата погибли на фронте, брат Георгий ему было 11 лет, и  поэтому </a:t>
            </a:r>
            <a:br>
              <a:rPr lang="ru-RU" sz="1600" dirty="0"/>
            </a:br>
            <a:r>
              <a:rPr lang="ru-RU" sz="1600" dirty="0"/>
              <a:t>        он не был на фронте. Из </a:t>
            </a:r>
            <a:r>
              <a:rPr lang="ru-RU" sz="1600" dirty="0" err="1"/>
              <a:t>Ялуторовского</a:t>
            </a:r>
            <a:r>
              <a:rPr lang="ru-RU" sz="1600" dirty="0"/>
              <a:t> военкомата 6 сентября 1942 года приехал утром </a:t>
            </a:r>
            <a:br>
              <a:rPr lang="ru-RU" sz="1600" dirty="0"/>
            </a:br>
            <a:r>
              <a:rPr lang="ru-RU" sz="1600" dirty="0"/>
              <a:t>        представитель в </a:t>
            </a:r>
            <a:r>
              <a:rPr lang="ru-RU" sz="1600" dirty="0" err="1"/>
              <a:t>Чукреевский</a:t>
            </a:r>
            <a:r>
              <a:rPr lang="ru-RU" sz="1600" dirty="0"/>
              <a:t> сельсовет, и стали вызывать военнообязанных, вручили повестки и </a:t>
            </a:r>
            <a:br>
              <a:rPr lang="ru-RU" sz="1600" dirty="0"/>
            </a:br>
            <a:r>
              <a:rPr lang="ru-RU" sz="1600" dirty="0"/>
              <a:t>        сразу грузили на машину и отправляли на фронт. Степан Дмитриевич был призван на войну 6 </a:t>
            </a:r>
            <a:br>
              <a:rPr lang="ru-RU" sz="1600" dirty="0"/>
            </a:br>
            <a:r>
              <a:rPr lang="ru-RU" sz="1600" dirty="0"/>
              <a:t>        сентября 1942 году и попал на Сталинградский фронт. Участвовал в Сталинградской битве.  </a:t>
            </a:r>
            <a:br>
              <a:rPr lang="ru-RU" sz="1600" dirty="0"/>
            </a:br>
            <a:r>
              <a:rPr lang="ru-RU" sz="1600" dirty="0"/>
              <a:t>        Получил ранение 8 марта 1943 года (рядовой). 24 августа 1943 года его по причине ранения </a:t>
            </a:r>
            <a:br>
              <a:rPr lang="ru-RU" sz="1600" dirty="0"/>
            </a:br>
            <a:r>
              <a:rPr lang="ru-RU" sz="1600" dirty="0"/>
              <a:t>        демобилизовали. Степан Дмитриевич воевал во 2-й снайперской группе стрелковой бригады 151. </a:t>
            </a:r>
            <a:br>
              <a:rPr lang="ru-RU" sz="1600" dirty="0"/>
            </a:br>
            <a:r>
              <a:rPr lang="ru-RU" sz="1600" dirty="0"/>
              <a:t>        Награжден: «Орденом Отечественной войны», юбилейными медалями «20 лет победы в Великой </a:t>
            </a:r>
            <a:br>
              <a:rPr lang="ru-RU" sz="1600" dirty="0"/>
            </a:br>
            <a:r>
              <a:rPr lang="ru-RU" sz="1600" dirty="0"/>
              <a:t>        Отечественной войне 1941-1945 годы», «30 лет победы в Великой Отечественной войне 1941-1945 </a:t>
            </a:r>
            <a:br>
              <a:rPr lang="ru-RU" sz="1600" dirty="0"/>
            </a:br>
            <a:r>
              <a:rPr lang="ru-RU" sz="1600" dirty="0"/>
              <a:t>        годы», «60 лет вооруженных сил СССР». После демобилизации работал учетчиком в колхозе, </a:t>
            </a:r>
            <a:br>
              <a:rPr lang="ru-RU" sz="1600" dirty="0"/>
            </a:br>
            <a:r>
              <a:rPr lang="ru-RU" sz="1600" dirty="0"/>
              <a:t>        работал на </a:t>
            </a:r>
            <a:r>
              <a:rPr lang="ru-RU" sz="1600" dirty="0" err="1"/>
              <a:t>молзаводе</a:t>
            </a:r>
            <a:r>
              <a:rPr lang="ru-RU" sz="1600" dirty="0"/>
              <a:t> в Романово, а потом перешел в совхоз «Ялуторовский» работал сторожем. За </a:t>
            </a:r>
            <a:br>
              <a:rPr lang="ru-RU" sz="1600" dirty="0"/>
            </a:br>
            <a:r>
              <a:rPr lang="ru-RU" sz="1600" dirty="0"/>
              <a:t>        добросовестный труд награжден медалями « За трудовую доблесть», « Ветеран труда».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400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 smtClean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1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246760" cy="472440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3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08104" y="288504"/>
            <a:ext cx="3528392" cy="6308848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Кровавый изверг </a:t>
            </a:r>
            <a:r>
              <a:rPr lang="ru-RU" sz="2000" dirty="0" smtClean="0"/>
              <a:t>– под Москвой</a:t>
            </a:r>
            <a:r>
              <a:rPr lang="ru-RU" sz="2000" dirty="0"/>
              <a:t>,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Суров и грозен час!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Товарищ воин!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За тобой весь мир следит сейчас!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Тебе доверила, боец, свою судьбу страна.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Тебя благословил отец,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С победой ждёт жена.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В твоём безжалостном штыке </a:t>
            </a:r>
            <a:endParaRPr lang="ru-RU" sz="2000" dirty="0" smtClean="0"/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/>
              <a:t>Их </a:t>
            </a:r>
            <a:r>
              <a:rPr lang="ru-RU" sz="2000" dirty="0"/>
              <a:t>сила и любовь.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В твоём отточенном клинке –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Их ненависть и кровь.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Они зовут тебя на бой,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Они дают наказ: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Умри в сраженьях, как герой,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Но выполни приказ: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Закрой дорогу на Москву,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Останови врагов,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Как мразь, как сорную траву,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Дави поганых псов...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За чистый воздух над Москвой,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За гордый Ленинград!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Товарищ воин!</a:t>
            </a:r>
          </a:p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За тобой - народы все следят!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4608512" cy="6083236"/>
          </a:xfrm>
        </p:spPr>
      </p:pic>
    </p:spTree>
    <p:extLst>
      <p:ext uri="{BB962C8B-B14F-4D97-AF65-F5344CB8AC3E}">
        <p14:creationId xmlns:p14="http://schemas.microsoft.com/office/powerpoint/2010/main" val="6687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652120" y="1600200"/>
            <a:ext cx="3113928" cy="463711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Родился 14 октября 1921 года в Суерке </a:t>
            </a:r>
            <a:r>
              <a:rPr lang="ru-RU" dirty="0" err="1"/>
              <a:t>Упоровского</a:t>
            </a:r>
            <a:r>
              <a:rPr lang="ru-RU" dirty="0"/>
              <a:t> района. Родители были крестьяне. В Ялуторовске Михаил Тарасович  в 1938г. заканчивает 7 классов. После смерти отца идет работать: учетчиком в полеводстве, животноводстве. В апреле 41-го призвали в армию, служил в Киеве артиллеристом- наводчиком. С первых дней войны наши войска начали отступать. По югу Украины Михаил Тарасович прошел до Донских степей. Первое ранение Михаил Тарасович в Сталинградской области получил, осколком оторвало мизинец у левой руки. После Сталинградского госпиталя отпустили домой на месяц.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96136" y="457200"/>
            <a:ext cx="2966864" cy="106680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Колунин Михаил Тарасович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486390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3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91264" cy="6048672"/>
          </a:xfrm>
        </p:spPr>
        <p:txBody>
          <a:bodyPr>
            <a:noAutofit/>
          </a:bodyPr>
          <a:lstStyle/>
          <a:p>
            <a:r>
              <a:rPr lang="ru-RU" sz="1600" b="1" dirty="0">
                <a:effectLst/>
              </a:rPr>
              <a:t> </a:t>
            </a:r>
            <a:r>
              <a:rPr lang="ru-RU" sz="1600" b="1" dirty="0">
                <a:solidFill>
                  <a:schemeClr val="tx2"/>
                </a:solidFill>
                <a:effectLst/>
              </a:rPr>
              <a:t>После отпуска попал в Свердловское пехотное училище, где проучился полтора месяца и из первокурсников создали отдельный  курсантский батальон и отправили в Сталинград. В это время шли тяжелые бои за Сталинград, в одном из боев Михаил Тарасович  получает второе ранение в ногу. После госпиталя был артиллеристом- наводчиком. Вот как об этом времени вспоминает сам Михаил Тарасович: «Наша четвертая противотанковая бригада была подчинена командующему фронта. Наше орудие неоднократно выдвигалось на выполнение особых заданий и с успехом уничтожало вра</a:t>
            </a:r>
            <a:br>
              <a:rPr lang="ru-RU" sz="1600" b="1" dirty="0">
                <a:solidFill>
                  <a:schemeClr val="tx2"/>
                </a:solidFill>
                <a:effectLst/>
              </a:rPr>
            </a:br>
            <a:r>
              <a:rPr lang="ru-RU" sz="1600" b="1" dirty="0">
                <a:solidFill>
                  <a:schemeClr val="tx2"/>
                </a:solidFill>
                <a:effectLst/>
              </a:rPr>
              <a:t> </a:t>
            </a:r>
            <a:br>
              <a:rPr lang="ru-RU" sz="1600" b="1" dirty="0">
                <a:solidFill>
                  <a:schemeClr val="tx2"/>
                </a:solidFill>
                <a:effectLst/>
              </a:rPr>
            </a:br>
            <a:r>
              <a:rPr lang="ru-RU" sz="1600" b="1" dirty="0">
                <a:solidFill>
                  <a:schemeClr val="tx2"/>
                </a:solidFill>
                <a:effectLst/>
              </a:rPr>
              <a:t>жеские точки. Нас четверо наводчиков наградили медалью «За отвагу». Михаил Тарасович прошел всю Прибалтику. Войну закончил в Кенигсберге. Здесь получил</a:t>
            </a:r>
            <a:br>
              <a:rPr lang="ru-RU" sz="1600" b="1" dirty="0">
                <a:solidFill>
                  <a:schemeClr val="tx2"/>
                </a:solidFill>
                <a:effectLst/>
              </a:rPr>
            </a:br>
            <a:r>
              <a:rPr lang="ru-RU" sz="1600" b="1" dirty="0">
                <a:solidFill>
                  <a:schemeClr val="tx2"/>
                </a:solidFill>
                <a:effectLst/>
              </a:rPr>
              <a:t> третье ранение - плечевое. Но только для него война не закончилась. Из Германии - в Монголию, а оттуда пешком в Китай. Участвовал в войне с Японией, дошел до Порт-Артура. Домой вернулся в конце декабря 1945 года. Фронтовика пригласили в школу работать военруком. Директор школы предложил поступить в Тюменское педучилище на учителя начальных классов. Затем закончил Тюменский пединститут,  дающий право преподавать в 5-8 классах географию и ботанику. На достигнутом Михаил Тарасович  не остановился. Как фронтовик был зачислен на заочное отделение Омского пединститута им. Горького. В общей сложности  годы учебы составили 14 лет. В школе он работал завучем, директором школы, на заслуженный отдых ушел в 68 лет.   На парадном пиджаке Михаила Тарасовича красуются его боевые награды, среди них «Орден Отечественной войны 2 и 1 степени», медали: «За Отвагу»,  «За Победу над Германией», «За Победу над Японией», «За взятие Кенинсберга», «За оборону Сталинграда», нагрудные знаки: «Отличный разведчик», «Отличный артиллерист». Каждая из наград дорога Михаилу Тарасовичу. Рассматривая, их он снова возвращается в те грозные 1941-1945 годы. </a:t>
            </a:r>
            <a:r>
              <a:rPr lang="ru-RU" sz="1600" b="1" dirty="0">
                <a:solidFill>
                  <a:schemeClr val="tx2"/>
                </a:solidFill>
                <a:effectLst/>
              </a:rPr>
              <a:t>Часто учащиеся нашей школы приглашают Михаила Тарасовича на классные часы,  просят рассказать  о своей героической жизни</a:t>
            </a:r>
            <a:endParaRPr lang="ru-RU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8064" y="1600200"/>
            <a:ext cx="3617984" cy="4781128"/>
          </a:xfrm>
        </p:spPr>
        <p:txBody>
          <a:bodyPr>
            <a:normAutofit fontScale="25000" lnSpcReduction="20000"/>
          </a:bodyPr>
          <a:lstStyle/>
          <a:p>
            <a:pPr algn="just">
              <a:spcAft>
                <a:spcPts val="0"/>
              </a:spcAft>
            </a:pPr>
            <a:r>
              <a:rPr lang="ru-RU" sz="7600" b="1" dirty="0">
                <a:ea typeface="Calibri"/>
                <a:cs typeface="Times New Roman"/>
              </a:rPr>
              <a:t>Родился в 1908 году. Участвовал в Великой Отечественной войне с 1941 года по 1945 год. Воевал    </a:t>
            </a:r>
            <a:endParaRPr lang="ru-RU" sz="7600" b="1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7600" b="1" dirty="0">
                <a:ea typeface="Calibri"/>
                <a:cs typeface="Times New Roman"/>
              </a:rPr>
              <a:t>        на Сталинградском и Украинских фронтах. Имеет награды: «Орден Красной звезды», «Медаль </a:t>
            </a:r>
            <a:r>
              <a:rPr lang="ru-RU" sz="7600" b="1" dirty="0" smtClean="0">
                <a:ea typeface="Calibri"/>
                <a:cs typeface="Times New Roman"/>
              </a:rPr>
              <a:t>за отвагу», «</a:t>
            </a:r>
            <a:r>
              <a:rPr lang="ru-RU" sz="7600" b="1" dirty="0">
                <a:ea typeface="Calibri"/>
                <a:cs typeface="Times New Roman"/>
              </a:rPr>
              <a:t>Медаль за оборону Сталинграда», «Юбилейные медали». После войны работал в совхозе </a:t>
            </a:r>
            <a:endParaRPr lang="ru-RU" sz="7600" b="1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7600" b="1" dirty="0">
                <a:ea typeface="Calibri"/>
                <a:cs typeface="Times New Roman"/>
              </a:rPr>
              <a:t>       «Ялуторовский». Андрей Павлович умер в марте 1986 года.</a:t>
            </a:r>
            <a:endParaRPr lang="ru-RU" sz="7600" b="1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20072" y="457200"/>
            <a:ext cx="3542928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err="1">
                <a:solidFill>
                  <a:schemeClr val="tx1"/>
                </a:solidFill>
                <a:ea typeface="Calibri"/>
                <a:cs typeface="Times New Roman"/>
              </a:rPr>
              <a:t>Атаманчугов</a:t>
            </a:r>
            <a:r>
              <a:rPr lang="ru-RU" sz="2400" dirty="0">
                <a:solidFill>
                  <a:schemeClr val="tx1"/>
                </a:solidFill>
                <a:ea typeface="Calibri"/>
                <a:cs typeface="Times New Roman"/>
              </a:rPr>
              <a:t> Андрей Павлович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30976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4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139952" y="980728"/>
            <a:ext cx="4680520" cy="5544616"/>
          </a:xfrm>
        </p:spPr>
        <p:txBody>
          <a:bodyPr>
            <a:noAutofit/>
          </a:bodyPr>
          <a:lstStyle/>
          <a:p>
            <a:pPr>
              <a:lnSpc>
                <a:spcPts val="17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 </a:t>
            </a:r>
            <a:r>
              <a:rPr lang="ru-RU" sz="1800" b="1" dirty="0">
                <a:ea typeface="Calibri"/>
                <a:cs typeface="Times New Roman"/>
              </a:rPr>
              <a:t>Родился 13 июня 1922 года. </a:t>
            </a:r>
            <a:r>
              <a:rPr lang="ru-RU" sz="1800" b="1" dirty="0" smtClean="0">
                <a:ea typeface="Calibri"/>
                <a:cs typeface="Times New Roman"/>
              </a:rPr>
              <a:t>На войну </a:t>
            </a:r>
            <a:r>
              <a:rPr lang="ru-RU" sz="1800" b="1" dirty="0">
                <a:ea typeface="Calibri"/>
                <a:cs typeface="Times New Roman"/>
              </a:rPr>
              <a:t>призван в 1942 году. </a:t>
            </a:r>
            <a:r>
              <a:rPr lang="ru-RU" sz="1800" b="1" dirty="0" smtClean="0">
                <a:ea typeface="Calibri"/>
                <a:cs typeface="Times New Roman"/>
              </a:rPr>
              <a:t>Участник Сталинградской </a:t>
            </a:r>
            <a:r>
              <a:rPr lang="ru-RU" sz="1800" b="1" dirty="0">
                <a:ea typeface="Calibri"/>
                <a:cs typeface="Times New Roman"/>
              </a:rPr>
              <a:t>битвы и </a:t>
            </a:r>
            <a:r>
              <a:rPr lang="ru-RU" sz="1800" b="1" dirty="0" smtClean="0">
                <a:ea typeface="Calibri"/>
                <a:cs typeface="Times New Roman"/>
              </a:rPr>
              <a:t>сражений </a:t>
            </a:r>
            <a:r>
              <a:rPr lang="ru-RU" sz="1800" b="1" dirty="0">
                <a:ea typeface="Calibri"/>
                <a:cs typeface="Times New Roman"/>
              </a:rPr>
              <a:t>на Малой земле. </a:t>
            </a:r>
            <a:r>
              <a:rPr lang="ru-RU" sz="1800" b="1" dirty="0" smtClean="0">
                <a:ea typeface="Calibri"/>
                <a:cs typeface="Times New Roman"/>
              </a:rPr>
              <a:t>Исмагилов</a:t>
            </a:r>
            <a:r>
              <a:rPr lang="ru-RU" sz="1800" b="1" dirty="0">
                <a:ea typeface="Calibri"/>
                <a:cs typeface="Times New Roman"/>
              </a:rPr>
              <a:t>,  уроженец деревни </a:t>
            </a:r>
            <a:r>
              <a:rPr lang="ru-RU" sz="1800" b="1" dirty="0" smtClean="0">
                <a:ea typeface="Calibri"/>
                <a:cs typeface="Times New Roman"/>
              </a:rPr>
              <a:t>Менгар</a:t>
            </a:r>
            <a:r>
              <a:rPr lang="ru-RU" sz="1800" b="1" dirty="0">
                <a:ea typeface="Calibri"/>
                <a:cs typeface="Times New Roman"/>
              </a:rPr>
              <a:t>, участвовал в прорыве </a:t>
            </a:r>
            <a:r>
              <a:rPr lang="ru-RU" sz="1800" b="1" dirty="0" smtClean="0">
                <a:ea typeface="Calibri"/>
                <a:cs typeface="Times New Roman"/>
              </a:rPr>
              <a:t>обороны </a:t>
            </a:r>
            <a:r>
              <a:rPr lang="ru-RU" sz="1800" b="1" dirty="0">
                <a:ea typeface="Calibri"/>
                <a:cs typeface="Times New Roman"/>
              </a:rPr>
              <a:t>противника под </a:t>
            </a:r>
            <a:r>
              <a:rPr lang="ru-RU" sz="1800" b="1" dirty="0" smtClean="0">
                <a:ea typeface="Calibri"/>
                <a:cs typeface="Times New Roman"/>
              </a:rPr>
              <a:t>Сталинградом </a:t>
            </a:r>
            <a:r>
              <a:rPr lang="ru-RU" sz="1800" b="1" dirty="0">
                <a:ea typeface="Calibri"/>
                <a:cs typeface="Times New Roman"/>
              </a:rPr>
              <a:t>в составе 565-го </a:t>
            </a:r>
            <a:r>
              <a:rPr lang="ru-RU" sz="1800" b="1" dirty="0" smtClean="0">
                <a:ea typeface="Calibri"/>
                <a:cs typeface="Times New Roman"/>
              </a:rPr>
              <a:t>артполка </a:t>
            </a:r>
            <a:r>
              <a:rPr lang="ru-RU" sz="1800" b="1" dirty="0">
                <a:ea typeface="Calibri"/>
                <a:cs typeface="Times New Roman"/>
              </a:rPr>
              <a:t>62-й армии в должности </a:t>
            </a:r>
            <a:r>
              <a:rPr lang="ru-RU" sz="1800" b="1" dirty="0" smtClean="0">
                <a:ea typeface="Calibri"/>
                <a:cs typeface="Times New Roman"/>
              </a:rPr>
              <a:t>корректировщика </a:t>
            </a:r>
            <a:r>
              <a:rPr lang="ru-RU" sz="1800" b="1" dirty="0">
                <a:ea typeface="Calibri"/>
                <a:cs typeface="Times New Roman"/>
              </a:rPr>
              <a:t>артогня. Служил </a:t>
            </a:r>
            <a:r>
              <a:rPr lang="ru-RU" sz="1800" b="1" dirty="0" smtClean="0">
                <a:ea typeface="Calibri"/>
                <a:cs typeface="Times New Roman"/>
              </a:rPr>
              <a:t>в </a:t>
            </a:r>
            <a:r>
              <a:rPr lang="ru-RU" sz="1800" b="1" dirty="0">
                <a:ea typeface="Calibri"/>
                <a:cs typeface="Times New Roman"/>
              </a:rPr>
              <a:t>разведке. За это </a:t>
            </a:r>
            <a:r>
              <a:rPr lang="ru-RU" sz="1800" b="1" dirty="0" smtClean="0">
                <a:ea typeface="Calibri"/>
                <a:cs typeface="Times New Roman"/>
              </a:rPr>
              <a:t>награждён орденом </a:t>
            </a:r>
            <a:r>
              <a:rPr lang="ru-RU" sz="1800" b="1" dirty="0">
                <a:ea typeface="Calibri"/>
                <a:cs typeface="Times New Roman"/>
              </a:rPr>
              <a:t>Красной Звезды. Сибиряк </a:t>
            </a:r>
            <a:r>
              <a:rPr lang="ru-RU" sz="1800" b="1" dirty="0" smtClean="0">
                <a:ea typeface="Calibri"/>
                <a:cs typeface="Times New Roman"/>
              </a:rPr>
              <a:t>Исмагилов </a:t>
            </a:r>
            <a:r>
              <a:rPr lang="ru-RU" sz="1800" b="1" dirty="0">
                <a:ea typeface="Calibri"/>
                <a:cs typeface="Times New Roman"/>
              </a:rPr>
              <a:t>А.И. вспоминал: "Горела </a:t>
            </a:r>
            <a:r>
              <a:rPr lang="ru-RU" sz="1800" b="1" dirty="0" smtClean="0">
                <a:ea typeface="Calibri"/>
                <a:cs typeface="Times New Roman"/>
              </a:rPr>
              <a:t>земля</a:t>
            </a:r>
            <a:r>
              <a:rPr lang="ru-RU" sz="1800" b="1" dirty="0">
                <a:ea typeface="Calibri"/>
                <a:cs typeface="Times New Roman"/>
              </a:rPr>
              <a:t>, дымились камни, плавился </a:t>
            </a:r>
            <a:r>
              <a:rPr lang="ru-RU" sz="1800" b="1" dirty="0" smtClean="0">
                <a:ea typeface="Calibri"/>
                <a:cs typeface="Times New Roman"/>
              </a:rPr>
              <a:t>металл</a:t>
            </a:r>
            <a:r>
              <a:rPr lang="ru-RU" sz="1800" b="1" dirty="0">
                <a:ea typeface="Calibri"/>
                <a:cs typeface="Times New Roman"/>
              </a:rPr>
              <a:t>, рушился бетон. Но люди, </a:t>
            </a:r>
            <a:r>
              <a:rPr lang="ru-RU" sz="1800" b="1" dirty="0" smtClean="0">
                <a:ea typeface="Calibri"/>
                <a:cs typeface="Times New Roman"/>
              </a:rPr>
              <a:t>верные </a:t>
            </a:r>
            <a:r>
              <a:rPr lang="ru-RU" sz="1800" b="1" dirty="0">
                <a:ea typeface="Calibri"/>
                <a:cs typeface="Times New Roman"/>
              </a:rPr>
              <a:t>своей клятве не </a:t>
            </a:r>
            <a:r>
              <a:rPr lang="ru-RU" sz="1800" b="1" dirty="0" smtClean="0">
                <a:ea typeface="Calibri"/>
                <a:cs typeface="Times New Roman"/>
              </a:rPr>
              <a:t>попятились с этой земли". Аюп Исмагилович</a:t>
            </a:r>
            <a:r>
              <a:rPr lang="ru-RU" sz="1800" b="1" dirty="0">
                <a:ea typeface="Calibri"/>
                <a:cs typeface="Times New Roman"/>
              </a:rPr>
              <a:t> </a:t>
            </a:r>
            <a:r>
              <a:rPr lang="ru-RU" sz="1800" b="1" dirty="0" smtClean="0">
                <a:ea typeface="Calibri"/>
                <a:cs typeface="Times New Roman"/>
              </a:rPr>
              <a:t>получил </a:t>
            </a:r>
            <a:r>
              <a:rPr lang="ru-RU" sz="1800" b="1" dirty="0">
                <a:ea typeface="Calibri"/>
                <a:cs typeface="Times New Roman"/>
              </a:rPr>
              <a:t>здесь второе </a:t>
            </a:r>
            <a:r>
              <a:rPr lang="ru-RU" sz="1800" b="1" dirty="0" smtClean="0">
                <a:ea typeface="Calibri"/>
                <a:cs typeface="Times New Roman"/>
              </a:rPr>
              <a:t>ранение. Родина </a:t>
            </a:r>
            <a:r>
              <a:rPr lang="ru-RU" sz="1800" b="1" dirty="0">
                <a:ea typeface="Calibri"/>
                <a:cs typeface="Times New Roman"/>
              </a:rPr>
              <a:t>высоко </a:t>
            </a:r>
            <a:r>
              <a:rPr lang="ru-RU" sz="1800" b="1" dirty="0" smtClean="0">
                <a:ea typeface="Calibri"/>
                <a:cs typeface="Times New Roman"/>
              </a:rPr>
              <a:t>оценила беспримерную </a:t>
            </a:r>
            <a:r>
              <a:rPr lang="ru-RU" sz="1800" b="1" dirty="0">
                <a:ea typeface="Calibri"/>
                <a:cs typeface="Times New Roman"/>
              </a:rPr>
              <a:t>отвагу и доблесть </a:t>
            </a:r>
            <a:r>
              <a:rPr lang="ru-RU" sz="1800" b="1" dirty="0" smtClean="0">
                <a:ea typeface="Calibri"/>
                <a:cs typeface="Times New Roman"/>
              </a:rPr>
              <a:t>освободителей </a:t>
            </a:r>
            <a:r>
              <a:rPr lang="ru-RU" sz="1800" b="1" dirty="0">
                <a:ea typeface="Calibri"/>
                <a:cs typeface="Times New Roman"/>
              </a:rPr>
              <a:t>города.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ru-RU" sz="1800" b="1" dirty="0">
                <a:ea typeface="Calibri"/>
                <a:cs typeface="Times New Roman"/>
              </a:rPr>
              <a:t> </a:t>
            </a:r>
            <a:r>
              <a:rPr lang="ru-RU" sz="1800" b="1" dirty="0" smtClean="0">
                <a:ea typeface="Calibri"/>
                <a:cs typeface="Times New Roman"/>
              </a:rPr>
              <a:t>Он </a:t>
            </a:r>
            <a:r>
              <a:rPr lang="ru-RU" sz="1800" b="1" dirty="0">
                <a:ea typeface="Calibri"/>
                <a:cs typeface="Times New Roman"/>
              </a:rPr>
              <a:t>награждён орденом Отечественной войны 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ru-RU" sz="1800" b="1" dirty="0">
                <a:ea typeface="Calibri"/>
                <a:cs typeface="Times New Roman"/>
              </a:rPr>
              <a:t>       второй степени, орденом «Отечественной войны», медалями «За отвагу», 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ru-RU" sz="1800" b="1" dirty="0">
                <a:ea typeface="Calibri"/>
                <a:cs typeface="Times New Roman"/>
              </a:rPr>
              <a:t>       «За оборону Сталинграда». Умер 31 марта 1996 году. 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500" dirty="0">
                <a:ea typeface="Calibri"/>
                <a:cs typeface="Times New Roman"/>
              </a:rPr>
              <a:t> </a:t>
            </a:r>
            <a:endParaRPr lang="ru-RU" sz="5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95936" y="-99392"/>
            <a:ext cx="4752528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a typeface="Calibri"/>
                <a:cs typeface="Times New Roman"/>
              </a:rPr>
              <a:t> Исмагилов Аюп Мустафимович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4" y="908720"/>
            <a:ext cx="3716376" cy="49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5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77528"/>
            <a:ext cx="5554960" cy="4274343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156176" y="404664"/>
            <a:ext cx="2681880" cy="5760640"/>
          </a:xfrm>
        </p:spPr>
        <p:txBody>
          <a:bodyPr>
            <a:noAutofit/>
          </a:bodyPr>
          <a:lstStyle/>
          <a:p>
            <a:r>
              <a:rPr lang="ru-RU" sz="1100" b="1" dirty="0"/>
              <a:t>Глаза бойца слезами налиты,</a:t>
            </a:r>
            <a:br>
              <a:rPr lang="ru-RU" sz="1100" b="1" dirty="0"/>
            </a:br>
            <a:r>
              <a:rPr lang="ru-RU" sz="1100" b="1" dirty="0"/>
              <a:t>Лежит он, напружиненный и белый,</a:t>
            </a:r>
            <a:br>
              <a:rPr lang="ru-RU" sz="1100" b="1" dirty="0"/>
            </a:br>
            <a:r>
              <a:rPr lang="ru-RU" sz="1100" b="1" dirty="0"/>
              <a:t>А я должна приросшие бинты</a:t>
            </a:r>
            <a:br>
              <a:rPr lang="ru-RU" sz="1100" b="1" dirty="0"/>
            </a:br>
            <a:r>
              <a:rPr lang="ru-RU" sz="1100" b="1" dirty="0"/>
              <a:t>С него сорвать одним движеньем смелым.</a:t>
            </a:r>
            <a:br>
              <a:rPr lang="ru-RU" sz="1100" b="1" dirty="0"/>
            </a:br>
            <a:r>
              <a:rPr lang="ru-RU" sz="1100" b="1" dirty="0"/>
              <a:t>Одним движеньем — так учили нас.</a:t>
            </a:r>
            <a:br>
              <a:rPr lang="ru-RU" sz="1100" b="1" dirty="0"/>
            </a:br>
            <a:r>
              <a:rPr lang="ru-RU" sz="1100" b="1" dirty="0"/>
              <a:t>Одним движеньем — только в этом жалость…</a:t>
            </a:r>
            <a:br>
              <a:rPr lang="ru-RU" sz="1100" b="1" dirty="0"/>
            </a:br>
            <a:r>
              <a:rPr lang="ru-RU" sz="1100" b="1" dirty="0"/>
              <a:t>Но встретившись со взглядом страшных глаз,</a:t>
            </a:r>
            <a:br>
              <a:rPr lang="ru-RU" sz="1100" b="1" dirty="0"/>
            </a:br>
            <a:r>
              <a:rPr lang="ru-RU" sz="1100" b="1" dirty="0"/>
              <a:t>Я на движенье это не решалась.</a:t>
            </a:r>
            <a:br>
              <a:rPr lang="ru-RU" sz="1100" b="1" dirty="0"/>
            </a:br>
            <a:r>
              <a:rPr lang="ru-RU" sz="1100" b="1" dirty="0"/>
              <a:t>На бинт я щедро перекись лила,</a:t>
            </a:r>
            <a:br>
              <a:rPr lang="ru-RU" sz="1100" b="1" dirty="0"/>
            </a:br>
            <a:r>
              <a:rPr lang="ru-RU" sz="1100" b="1" dirty="0"/>
              <a:t>Стараясь отмочить его без боли.</a:t>
            </a:r>
            <a:br>
              <a:rPr lang="ru-RU" sz="1100" b="1" dirty="0"/>
            </a:br>
            <a:r>
              <a:rPr lang="ru-RU" sz="1100" b="1" dirty="0"/>
              <a:t>А фельдшерица становилась зла</a:t>
            </a:r>
            <a:br>
              <a:rPr lang="ru-RU" sz="1100" b="1" dirty="0"/>
            </a:br>
            <a:r>
              <a:rPr lang="ru-RU" sz="1100" b="1" dirty="0"/>
              <a:t>И повторяла: «Горе мне с тобою!</a:t>
            </a:r>
            <a:br>
              <a:rPr lang="ru-RU" sz="1100" b="1" dirty="0"/>
            </a:br>
            <a:r>
              <a:rPr lang="ru-RU" sz="1100" b="1" dirty="0"/>
              <a:t>Так с каждым церемониться — беда.</a:t>
            </a:r>
            <a:br>
              <a:rPr lang="ru-RU" sz="1100" b="1" dirty="0"/>
            </a:br>
            <a:r>
              <a:rPr lang="ru-RU" sz="1100" b="1" dirty="0"/>
              <a:t>Да и ему лишь прибавляешь муки».</a:t>
            </a:r>
            <a:br>
              <a:rPr lang="ru-RU" sz="1100" b="1" dirty="0"/>
            </a:br>
            <a:r>
              <a:rPr lang="ru-RU" sz="1100" b="1" dirty="0"/>
              <a:t>Но раненые метили всегда</a:t>
            </a:r>
            <a:br>
              <a:rPr lang="ru-RU" sz="1100" b="1" dirty="0"/>
            </a:br>
            <a:r>
              <a:rPr lang="ru-RU" sz="1100" b="1" dirty="0"/>
              <a:t>Попасть в мои медлительные руки.</a:t>
            </a:r>
          </a:p>
          <a:p>
            <a:r>
              <a:rPr lang="ru-RU" sz="1100" b="1" dirty="0"/>
              <a:t>Не надо рвать приросшие бинты,</a:t>
            </a:r>
            <a:br>
              <a:rPr lang="ru-RU" sz="1100" b="1" dirty="0"/>
            </a:br>
            <a:r>
              <a:rPr lang="ru-RU" sz="1100" b="1" dirty="0"/>
              <a:t>Когда их можно снять почти без боли.</a:t>
            </a:r>
            <a:br>
              <a:rPr lang="ru-RU" sz="1100" b="1" dirty="0"/>
            </a:br>
            <a:r>
              <a:rPr lang="ru-RU" sz="1100" b="1" dirty="0"/>
              <a:t>Я это поняла, поймешь и ты…</a:t>
            </a:r>
            <a:br>
              <a:rPr lang="ru-RU" sz="1100" b="1" dirty="0"/>
            </a:br>
            <a:r>
              <a:rPr lang="ru-RU" sz="1100" b="1" dirty="0"/>
              <a:t>Как жалко, что науке доброты</a:t>
            </a:r>
            <a:br>
              <a:rPr lang="ru-RU" sz="1100" b="1" dirty="0"/>
            </a:br>
            <a:r>
              <a:rPr lang="ru-RU" sz="1100" b="1" dirty="0"/>
              <a:t>Нельзя по книжкам научиться в школе</a:t>
            </a:r>
            <a:r>
              <a:rPr lang="ru-RU" sz="1100" b="1" dirty="0" smtClean="0"/>
              <a:t>!</a:t>
            </a:r>
            <a:endParaRPr lang="ru-RU" sz="11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324528" y="260648"/>
            <a:ext cx="1981200" cy="10668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1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1556792"/>
            <a:ext cx="3401960" cy="4709120"/>
          </a:xfrm>
        </p:spPr>
        <p:txBody>
          <a:bodyPr>
            <a:normAutofit/>
          </a:bodyPr>
          <a:lstStyle/>
          <a:p>
            <a:r>
              <a:rPr lang="ru-RU" sz="1800" b="1" dirty="0"/>
              <a:t>Родился в 1916 году. На фронт был призван 30 августа 1941 года. Прошел всю войну. </a:t>
            </a:r>
          </a:p>
          <a:p>
            <a:r>
              <a:rPr lang="ru-RU" sz="1800" b="1" dirty="0" smtClean="0"/>
              <a:t>Был </a:t>
            </a:r>
            <a:r>
              <a:rPr lang="ru-RU" sz="1800" b="1" dirty="0"/>
              <a:t>ранен. Участник Сталинградской битвы. Имеет награды: «За </a:t>
            </a:r>
            <a:r>
              <a:rPr lang="ru-RU" sz="1800" b="1" dirty="0" smtClean="0"/>
              <a:t>оборону Сталинграда</a:t>
            </a:r>
            <a:r>
              <a:rPr lang="ru-RU" sz="1800" b="1" dirty="0"/>
              <a:t>», Юбилейные медали. В 1985 году Алексей Степанович переехал в </a:t>
            </a:r>
            <a:r>
              <a:rPr lang="ru-RU" sz="1800" b="1" dirty="0" smtClean="0"/>
              <a:t>город  Тюмень.</a:t>
            </a:r>
            <a:endParaRPr lang="ru-RU" sz="1800" b="1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347092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/>
              <a:t>Колчев</a:t>
            </a:r>
            <a:r>
              <a:rPr lang="ru-RU" sz="2400" dirty="0"/>
              <a:t> Алексей Степанович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468717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2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3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112</TotalTime>
  <Words>1231</Words>
  <Application>Microsoft Office PowerPoint</Application>
  <PresentationFormat>Экран (4:3)</PresentationFormat>
  <Paragraphs>113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Бумажная</vt:lpstr>
      <vt:lpstr>Герои нашего села</vt:lpstr>
      <vt:lpstr>Презентация PowerPoint</vt:lpstr>
      <vt:lpstr>Презентация PowerPoint</vt:lpstr>
      <vt:lpstr>Колунин Михаил Тарасович</vt:lpstr>
      <vt:lpstr> После отпуска попал в Свердловское пехотное училище, где проучился полтора месяца и из первокурсников создали отдельный  курсантский батальон и отправили в Сталинград. В это время шли тяжелые бои за Сталинград, в одном из боев Михаил Тарасович  получает второе ранение в ногу. После госпиталя был артиллеристом- наводчиком. Вот как об этом времени вспоминает сам Михаил Тарасович: «Наша четвертая противотанковая бригада была подчинена командующему фронта. Наше орудие неоднократно выдвигалось на выполнение особых заданий и с успехом уничтожало вра   жеские точки. Нас четверо наводчиков наградили медалью «За отвагу». Михаил Тарасович прошел всю Прибалтику. Войну закончил в Кенигсберге. Здесь получил  третье ранение - плечевое. Но только для него война не закончилась. Из Германии - в Монголию, а оттуда пешком в Китай. Участвовал в войне с Японией, дошел до Порт-Артура. Домой вернулся в конце декабря 1945 года. Фронтовика пригласили в школу работать военруком. Директор школы предложил поступить в Тюменское педучилище на учителя начальных классов. Затем закончил Тюменский пединститут,  дающий право преподавать в 5-8 классах географию и ботанику. На достигнутом Михаил Тарасович  не остановился. Как фронтовик был зачислен на заочное отделение Омского пединститута им. Горького. В общей сложности  годы учебы составили 14 лет. В школе он работал завучем, директором школы, на заслуженный отдых ушел в 68 лет.   На парадном пиджаке Михаила Тарасовича красуются его боевые награды, среди них «Орден Отечественной войны 2 и 1 степени», медали: «За Отвагу»,  «За Победу над Германией», «За Победу над Японией», «За взятие Кенинсберга», «За оборону Сталинграда», нагрудные знаки: «Отличный разведчик», «Отличный артиллерист». Каждая из наград дорога Михаилу Тарасовичу. Рассматривая, их он снова возвращается в те грозные 1941-1945 годы. Часто учащиеся нашей школы приглашают Михаила Тарасовича на классные часы,  просят рассказать  о своей героической жизни</vt:lpstr>
      <vt:lpstr>Атаманчугов Андрей Павлович </vt:lpstr>
      <vt:lpstr> Исмагилов Аюп Мустафимович</vt:lpstr>
      <vt:lpstr>Презентация PowerPoint</vt:lpstr>
      <vt:lpstr>Колчев Алексей Степанович</vt:lpstr>
      <vt:lpstr>Тарасов Андрей Иванович</vt:lpstr>
      <vt:lpstr>Презентация PowerPoint</vt:lpstr>
      <vt:lpstr>Прудаев Дмитрий  Петрович </vt:lpstr>
      <vt:lpstr>Казаков Евдоким Ефремович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Родился  26 декабря 1924 году в деревне Чукреево. Семья крестьян состояла из 7 человек: отец,          мать, 4 сына и одна дочь. Два брата погибли на фронте, брат Георгий ему было 11 лет, и  поэтому          он не был на фронте. Из Ялуторовского военкомата 6 сентября 1942 года приехал утром          представитель в Чукреевский сельсовет, и стали вызывать военнообязанных, вручили повестки и          сразу грузили на машину и отправляли на фронт. Степан Дмитриевич был призван на войну 6          сентября 1942 году и попал на Сталинградский фронт. Участвовал в Сталинградской битве.           Получил ранение 8 марта 1943 года (рядовой). 24 августа 1943 года его по причине ранения          демобилизовали. Степан Дмитриевич воевал во 2-й снайперской группе стрелковой бригады 151.          Награжден: «Орденом Отечественной войны», юбилейными медалями «20 лет победы в Великой          Отечественной войне 1941-1945 годы», «30 лет победы в Великой Отечественной войне 1941-1945          годы», «60 лет вооруженных сил СССР». После демобилизации работал учетчиком в колхозе,          работал на молзаводе в Романово, а потом перешел в совхоз «Ялуторовский» работал сторожем. За          добросовестный труд награжден медалями « За трудовую доблесть», « Ветеран труда».  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Герои нашего села</dc:title>
  <dc:creator>RePack by Diakov</dc:creator>
  <cp:lastModifiedBy>RePack by Diakov</cp:lastModifiedBy>
  <cp:revision>12</cp:revision>
  <dcterms:created xsi:type="dcterms:W3CDTF">2015-04-01T10:07:03Z</dcterms:created>
  <dcterms:modified xsi:type="dcterms:W3CDTF">2015-04-01T11:59:40Z</dcterms:modified>
</cp:coreProperties>
</file>