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54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-2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12E5-CAEC-4B4E-99E8-F78F6DDB979B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E9460-FB5D-4B79-A527-7C416DEFFE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460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12E5-CAEC-4B4E-99E8-F78F6DDB979B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E9460-FB5D-4B79-A527-7C416DEFFE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861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12E5-CAEC-4B4E-99E8-F78F6DDB979B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E9460-FB5D-4B79-A527-7C416DEFFE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2855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12E5-CAEC-4B4E-99E8-F78F6DDB979B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E9460-FB5D-4B79-A527-7C416DEFFE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824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12E5-CAEC-4B4E-99E8-F78F6DDB979B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E9460-FB5D-4B79-A527-7C416DEFFE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812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12E5-CAEC-4B4E-99E8-F78F6DDB979B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E9460-FB5D-4B79-A527-7C416DEFFE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8257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12E5-CAEC-4B4E-99E8-F78F6DDB979B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E9460-FB5D-4B79-A527-7C416DEFFE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7486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12E5-CAEC-4B4E-99E8-F78F6DDB979B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E9460-FB5D-4B79-A527-7C416DEFFE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405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12E5-CAEC-4B4E-99E8-F78F6DDB979B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E9460-FB5D-4B79-A527-7C416DEFFE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217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12E5-CAEC-4B4E-99E8-F78F6DDB979B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E9460-FB5D-4B79-A527-7C416DEFFE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536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12E5-CAEC-4B4E-99E8-F78F6DDB979B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E9460-FB5D-4B79-A527-7C416DEFFE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489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712E5-CAEC-4B4E-99E8-F78F6DDB979B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E9460-FB5D-4B79-A527-7C416DEFFE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915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57018" y="4665721"/>
            <a:ext cx="8866909" cy="155984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392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Алгоритм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реализации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Социального договора 2.0. в части повышения квалификации</a:t>
            </a:r>
            <a:endParaRPr lang="ru-RU" dirty="0">
              <a:solidFill>
                <a:schemeClr val="tx2">
                  <a:lumMod val="75000"/>
                </a:schemeClr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1017" y="417633"/>
            <a:ext cx="68179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</a:rPr>
              <a:t>Цель: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20690" y="377444"/>
            <a:ext cx="75185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+mj-lt"/>
                <a:ea typeface="Calibri" panose="020F0502020204030204" pitchFamily="34" charset="0"/>
              </a:rPr>
              <a:t>Обеспечение профессионального роста педагогических коллективов через внедрение механизма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Calibri" panose="020F0502020204030204" pitchFamily="34" charset="0"/>
              </a:rPr>
              <a:t/>
            </a:r>
            <a:b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Calibri" panose="020F0502020204030204" pitchFamily="34" charset="0"/>
              </a:rPr>
            </a:b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Calibri" panose="020F0502020204030204" pitchFamily="34" charset="0"/>
              </a:rPr>
              <a:t>Методического </a:t>
            </a:r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+mj-lt"/>
                <a:ea typeface="Calibri" panose="020F0502020204030204" pitchFamily="34" charset="0"/>
              </a:rPr>
              <a:t>абонемента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+mj-lt"/>
                <a:ea typeface="Calibri" panose="020F0502020204030204" pitchFamily="34" charset="0"/>
              </a:rPr>
              <a:t> в рамках </a:t>
            </a:r>
            <a:r>
              <a:rPr lang="ru-RU" sz="1200" dirty="0" err="1">
                <a:solidFill>
                  <a:schemeClr val="tx2">
                    <a:lumMod val="75000"/>
                  </a:schemeClr>
                </a:solidFill>
                <a:latin typeface="+mj-lt"/>
                <a:ea typeface="Calibri" panose="020F0502020204030204" pitchFamily="34" charset="0"/>
              </a:rPr>
              <a:t>зачётно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+mj-lt"/>
                <a:ea typeface="Calibri" panose="020F0502020204030204" pitchFamily="34" charset="0"/>
              </a:rPr>
              <a:t>-накопительной системы повышения квалификации педагогов</a:t>
            </a:r>
            <a:endParaRPr lang="ru-RU" sz="12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0907" y="754340"/>
            <a:ext cx="87716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</a:rPr>
              <a:t>Задачи: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320689" y="797413"/>
            <a:ext cx="75185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Calibri" panose="020F0502020204030204" pitchFamily="34" charset="0"/>
              </a:rPr>
              <a:t>- реализация 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Calibri" panose="020F0502020204030204" pitchFamily="34" charset="0"/>
              </a:rPr>
              <a:t>комплексного образовательного маршрута коллектива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Calibri" panose="020F0502020204030204" pitchFamily="34" charset="0"/>
              </a:rPr>
              <a:t>(ОМК) ОУ;</a:t>
            </a:r>
          </a:p>
          <a:p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Calibri" panose="020F0502020204030204" pitchFamily="34" charset="0"/>
              </a:rPr>
              <a:t>- повышение профессионального уровня педагогов по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Calibri" panose="020F0502020204030204" pitchFamily="34" charset="0"/>
              </a:rPr>
              <a:t>отдельным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Calibri" panose="020F0502020204030204" pitchFamily="34" charset="0"/>
              </a:rPr>
              <a:t> 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Calibri" panose="020F0502020204030204" pitchFamily="34" charset="0"/>
              </a:rPr>
              <a:t>темам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+mj-lt"/>
                <a:ea typeface="Calibri" panose="020F0502020204030204" pitchFamily="34" charset="0"/>
              </a:rPr>
              <a:t>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Calibri" panose="020F0502020204030204" pitchFamily="34" charset="0"/>
              </a:rPr>
              <a:t> (тематическим блокам).</a:t>
            </a:r>
            <a:endParaRPr lang="ru-RU" sz="1200" dirty="0">
              <a:solidFill>
                <a:schemeClr val="tx2">
                  <a:lumMod val="75000"/>
                </a:schemeClr>
              </a:solidFill>
              <a:latin typeface="+mj-lt"/>
              <a:ea typeface="Calibri" panose="020F0502020204030204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0723130"/>
              </p:ext>
            </p:extLst>
          </p:nvPr>
        </p:nvGraphicFramePr>
        <p:xfrm>
          <a:off x="231017" y="1226969"/>
          <a:ext cx="8792910" cy="508396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926477">
                  <a:extLst>
                    <a:ext uri="{9D8B030D-6E8A-4147-A177-3AD203B41FA5}">
                      <a16:colId xmlns="" xmlns:a16="http://schemas.microsoft.com/office/drawing/2014/main" val="3399227806"/>
                    </a:ext>
                  </a:extLst>
                </a:gridCol>
                <a:gridCol w="1758700">
                  <a:extLst>
                    <a:ext uri="{9D8B030D-6E8A-4147-A177-3AD203B41FA5}">
                      <a16:colId xmlns="" xmlns:a16="http://schemas.microsoft.com/office/drawing/2014/main" val="1988636815"/>
                    </a:ext>
                  </a:extLst>
                </a:gridCol>
                <a:gridCol w="1758700">
                  <a:extLst>
                    <a:ext uri="{9D8B030D-6E8A-4147-A177-3AD203B41FA5}">
                      <a16:colId xmlns="" xmlns:a16="http://schemas.microsoft.com/office/drawing/2014/main" val="581897756"/>
                    </a:ext>
                  </a:extLst>
                </a:gridCol>
                <a:gridCol w="1423147">
                  <a:extLst>
                    <a:ext uri="{9D8B030D-6E8A-4147-A177-3AD203B41FA5}">
                      <a16:colId xmlns="" xmlns:a16="http://schemas.microsoft.com/office/drawing/2014/main" val="172727975"/>
                    </a:ext>
                  </a:extLst>
                </a:gridCol>
                <a:gridCol w="1925886">
                  <a:extLst>
                    <a:ext uri="{9D8B030D-6E8A-4147-A177-3AD203B41FA5}">
                      <a16:colId xmlns="" xmlns:a16="http://schemas.microsoft.com/office/drawing/2014/main" val="3001702247"/>
                    </a:ext>
                  </a:extLst>
                </a:gridCol>
              </a:tblGrid>
              <a:tr h="35245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сентябрь - октябрь 2016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4226" marR="5422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ноябрь 2016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4226" marR="54226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ноябрь-декабрь </a:t>
                      </a:r>
                      <a:r>
                        <a:rPr lang="ru-RU" sz="1200" b="1" dirty="0" smtClean="0">
                          <a:effectLst/>
                        </a:rPr>
                        <a:t>2016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4226" marR="5422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26724198"/>
                  </a:ext>
                </a:extLst>
              </a:tr>
              <a:tr h="12192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</a:rPr>
                        <a:t>Направление </a:t>
                      </a:r>
                      <a:r>
                        <a:rPr lang="ru-RU" sz="900" b="1" i="1" dirty="0" smtClean="0">
                          <a:solidFill>
                            <a:srgbClr val="C00000"/>
                          </a:solidFill>
                          <a:effectLst/>
                        </a:rPr>
                        <a:t>ДОН ТО </a:t>
                      </a:r>
                      <a:r>
                        <a:rPr lang="ru-RU" sz="900" b="1" i="1" dirty="0">
                          <a:solidFill>
                            <a:srgbClr val="C00000"/>
                          </a:solidFill>
                          <a:effectLst/>
                        </a:rPr>
                        <a:t>в МОУО</a:t>
                      </a: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</a:rPr>
                        <a:t> сформированной </a:t>
                      </a:r>
                      <a:r>
                        <a:rPr lang="ru-RU" sz="900" b="1" i="1" dirty="0">
                          <a:solidFill>
                            <a:srgbClr val="C00000"/>
                          </a:solidFill>
                          <a:effectLst/>
                        </a:rPr>
                        <a:t>Центром оценки качества образования </a:t>
                      </a: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</a:rPr>
                        <a:t>(далее – ЦОКО) ТОГИРРО диагностики дефицитов предметно-методической компетентности педагогического коллектива ОУ</a:t>
                      </a:r>
                      <a:endParaRPr lang="ru-RU" sz="9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4226" marR="542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</a:rPr>
                        <a:t>Проведение </a:t>
                      </a:r>
                      <a:r>
                        <a:rPr lang="ru-RU" sz="900" b="1" i="1" dirty="0">
                          <a:solidFill>
                            <a:srgbClr val="C00000"/>
                          </a:solidFill>
                          <a:effectLst/>
                        </a:rPr>
                        <a:t>ОУ при кураторстве муниципальных методических служб </a:t>
                      </a: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</a:rPr>
                        <a:t>(далее – ММС) диагностики и распределение педагогов по группам на основе итоговых результатов, сформированных </a:t>
                      </a:r>
                      <a:r>
                        <a:rPr lang="ru-RU" sz="900" b="1" i="1" dirty="0">
                          <a:solidFill>
                            <a:srgbClr val="C00000"/>
                          </a:solidFill>
                          <a:effectLst/>
                        </a:rPr>
                        <a:t>ЦОКО</a:t>
                      </a:r>
                      <a:endParaRPr lang="ru-RU" sz="900" b="1" i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4226" marR="542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</a:rPr>
                        <a:t>Формирование </a:t>
                      </a:r>
                      <a:r>
                        <a:rPr lang="ru-RU" sz="900" b="1" i="1" dirty="0">
                          <a:solidFill>
                            <a:srgbClr val="C00000"/>
                          </a:solidFill>
                          <a:effectLst/>
                        </a:rPr>
                        <a:t>ММС совместно с директорами ОУ</a:t>
                      </a: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</a:rPr>
                        <a:t> графика и групп педагогов для участия в образовательных сессиях.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</a:rPr>
                        <a:t>Направление </a:t>
                      </a:r>
                      <a:r>
                        <a:rPr lang="ru-RU" sz="900" b="1" i="1" dirty="0" smtClean="0">
                          <a:solidFill>
                            <a:srgbClr val="C00000"/>
                          </a:solidFill>
                          <a:effectLst/>
                        </a:rPr>
                        <a:t>ММС</a:t>
                      </a:r>
                      <a:r>
                        <a:rPr lang="ru-RU" sz="900" dirty="0" smtClean="0">
                          <a:solidFill>
                            <a:srgbClr val="C00000"/>
                          </a:solidFill>
                          <a:effectLst/>
                        </a:rPr>
                        <a:t> сведений </a:t>
                      </a: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</a:rPr>
                        <a:t>в </a:t>
                      </a:r>
                      <a:r>
                        <a:rPr lang="ru-RU" sz="900" b="1" i="1" dirty="0">
                          <a:solidFill>
                            <a:srgbClr val="C00000"/>
                          </a:solidFill>
                          <a:effectLst/>
                        </a:rPr>
                        <a:t>ДОН ТО</a:t>
                      </a: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</a:rPr>
                        <a:t>.</a:t>
                      </a:r>
                      <a:endParaRPr lang="ru-RU" sz="9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4226" marR="542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</a:rPr>
                        <a:t>Проведение </a:t>
                      </a:r>
                      <a:r>
                        <a:rPr lang="ru-RU" sz="900" b="1" i="1" dirty="0">
                          <a:solidFill>
                            <a:srgbClr val="C00000"/>
                          </a:solidFill>
                          <a:effectLst/>
                        </a:rPr>
                        <a:t>ММС при содействии ДОН ТО и ТОГИРРО</a:t>
                      </a: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</a:rPr>
                        <a:t> обучающих занятий с группами педагогов.</a:t>
                      </a:r>
                      <a:endParaRPr lang="ru-RU" sz="9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4226" marR="542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</a:rPr>
                        <a:t>Формирование </a:t>
                      </a:r>
                      <a:r>
                        <a:rPr lang="ru-RU" sz="900" b="1" i="1" dirty="0">
                          <a:solidFill>
                            <a:srgbClr val="C00000"/>
                          </a:solidFill>
                          <a:effectLst/>
                        </a:rPr>
                        <a:t>ММС совместно </a:t>
                      </a:r>
                      <a:endParaRPr lang="ru-RU" sz="900" b="1" i="1" dirty="0" smtClean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dirty="0" smtClean="0">
                          <a:solidFill>
                            <a:srgbClr val="C00000"/>
                          </a:solidFill>
                          <a:effectLst/>
                        </a:rPr>
                        <a:t>с </a:t>
                      </a:r>
                      <a:r>
                        <a:rPr lang="ru-RU" sz="900" b="1" i="1" dirty="0">
                          <a:solidFill>
                            <a:srgbClr val="C00000"/>
                          </a:solidFill>
                          <a:effectLst/>
                        </a:rPr>
                        <a:t>ОУ </a:t>
                      </a: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</a:rPr>
                        <a:t>траектории профессионального развития педагогов на базе ОУ / ММС / ТО и др. субъектов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rgbClr val="C00000"/>
                          </a:solidFill>
                          <a:effectLst/>
                        </a:rPr>
                        <a:t>(в </a:t>
                      </a:r>
                      <a:r>
                        <a:rPr lang="ru-RU" sz="900" dirty="0" err="1" smtClean="0">
                          <a:solidFill>
                            <a:srgbClr val="C00000"/>
                          </a:solidFill>
                          <a:effectLst/>
                        </a:rPr>
                        <a:t>т.ч</a:t>
                      </a:r>
                      <a:r>
                        <a:rPr lang="ru-RU" sz="900" dirty="0" smtClean="0">
                          <a:solidFill>
                            <a:srgbClr val="C00000"/>
                          </a:solidFill>
                          <a:effectLst/>
                        </a:rPr>
                        <a:t>. «привязка</a:t>
                      </a: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</a:rPr>
                        <a:t>» к наставникам, </a:t>
                      </a:r>
                      <a:r>
                        <a:rPr lang="ru-RU" sz="900" dirty="0" err="1">
                          <a:solidFill>
                            <a:srgbClr val="C00000"/>
                          </a:solidFill>
                          <a:effectLst/>
                        </a:rPr>
                        <a:t>тьюторам</a:t>
                      </a: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</a:rPr>
                        <a:t>, направление на выездное обучение, организация сетевого общения, консультирования и т.п.).</a:t>
                      </a:r>
                      <a:endParaRPr lang="ru-RU" sz="9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4226" marR="54226" marT="0" marB="0"/>
                </a:tc>
                <a:extLst>
                  <a:ext uri="{0D108BD9-81ED-4DB2-BD59-A6C34878D82A}">
                    <a16:rowId xmlns="" xmlns:a16="http://schemas.microsoft.com/office/drawing/2014/main" val="3929268524"/>
                  </a:ext>
                </a:extLst>
              </a:tr>
              <a:tr h="15090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i="0" dirty="0">
                          <a:solidFill>
                            <a:srgbClr val="0070C0"/>
                          </a:solidFill>
                          <a:effectLst/>
                        </a:rPr>
                        <a:t>Формирование </a:t>
                      </a:r>
                      <a:r>
                        <a:rPr lang="ru-RU" sz="900" b="1" i="1" dirty="0">
                          <a:solidFill>
                            <a:srgbClr val="0070C0"/>
                          </a:solidFill>
                          <a:effectLst/>
                        </a:rPr>
                        <a:t>РУМО совместно с ДОН ТО и ТОГИРРО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спектра предложений: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- в ОМК;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- в план мероприятий для отдельных педагогов по востребованным темам.</a:t>
                      </a:r>
                      <a:endParaRPr lang="ru-RU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4226" marR="542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Ознакомление со спектром предложений и выбор </a:t>
                      </a:r>
                      <a:r>
                        <a:rPr lang="ru-RU" sz="900" b="1" i="1" dirty="0">
                          <a:solidFill>
                            <a:srgbClr val="0070C0"/>
                          </a:solidFill>
                          <a:effectLst/>
                        </a:rPr>
                        <a:t>директорами ОУ при кураторстве ММС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планируемого ОМК и мероприятий для отдельных педагогов.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Направление </a:t>
                      </a:r>
                      <a:r>
                        <a:rPr lang="ru-RU" sz="900" b="1" i="1" dirty="0">
                          <a:solidFill>
                            <a:srgbClr val="0070C0"/>
                          </a:solidFill>
                          <a:effectLst/>
                        </a:rPr>
                        <a:t>ММС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свода заявок в </a:t>
                      </a:r>
                      <a:r>
                        <a:rPr lang="ru-RU" sz="900" b="1" i="1" dirty="0">
                          <a:solidFill>
                            <a:srgbClr val="0070C0"/>
                          </a:solidFill>
                          <a:effectLst/>
                        </a:rPr>
                        <a:t>ДОН ТО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4226" marR="542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Отбор </a:t>
                      </a:r>
                      <a:r>
                        <a:rPr lang="ru-RU" sz="900" b="1" i="1" dirty="0">
                          <a:solidFill>
                            <a:srgbClr val="0070C0"/>
                          </a:solidFill>
                          <a:effectLst/>
                        </a:rPr>
                        <a:t>ДОН ТО совместно с ТОГИРРО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заявок. </a:t>
                      </a:r>
                      <a:endParaRPr lang="ru-RU" sz="900" dirty="0" smtClean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rgbClr val="0070C0"/>
                          </a:solidFill>
                          <a:effectLst/>
                        </a:rPr>
                        <a:t>Конкретизация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методического абонемента (далее – МА), составление общего графика реализации </a:t>
                      </a:r>
                      <a:r>
                        <a:rPr lang="ru-RU" sz="900" dirty="0" smtClean="0">
                          <a:solidFill>
                            <a:srgbClr val="0070C0"/>
                          </a:solidFill>
                          <a:effectLst/>
                        </a:rPr>
                        <a:t>МА для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каждого коллектива. </a:t>
                      </a:r>
                      <a:endParaRPr lang="ru-RU" sz="900" dirty="0" smtClean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rgbClr val="0070C0"/>
                          </a:solidFill>
                          <a:effectLst/>
                        </a:rPr>
                        <a:t>Заключение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3-сторонних Соглашений (</a:t>
                      </a:r>
                      <a:r>
                        <a:rPr lang="ru-RU" sz="900" b="1" i="1" dirty="0">
                          <a:solidFill>
                            <a:srgbClr val="0070C0"/>
                          </a:solidFill>
                          <a:effectLst/>
                        </a:rPr>
                        <a:t>ОУ – ММС - ТОГИРРО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)</a:t>
                      </a:r>
                      <a:endParaRPr lang="ru-RU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4226" marR="542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Утверждение </a:t>
                      </a:r>
                      <a:r>
                        <a:rPr lang="ru-RU" sz="900" b="1" i="1" dirty="0">
                          <a:solidFill>
                            <a:srgbClr val="0070C0"/>
                          </a:solidFill>
                          <a:effectLst/>
                        </a:rPr>
                        <a:t>ДОН ТО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- МА на 2017 год для ОУ, заявившихся на ОМК;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- плана-графика повышения квалификации педагогов ОУ, не вошедших в ОМК.</a:t>
                      </a:r>
                      <a:endParaRPr lang="ru-RU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4226" marR="542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Проведение входной диагностики результативности урочных занятий на основе экспресс-карт (</a:t>
                      </a:r>
                      <a:r>
                        <a:rPr lang="ru-RU" sz="900" b="1" i="1" dirty="0">
                          <a:solidFill>
                            <a:srgbClr val="0070C0"/>
                          </a:solidFill>
                          <a:effectLst/>
                        </a:rPr>
                        <a:t>сетевой выход ММС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 в ОУ, заключившие </a:t>
                      </a:r>
                      <a:r>
                        <a:rPr lang="ru-RU" sz="900" dirty="0" smtClean="0">
                          <a:solidFill>
                            <a:srgbClr val="0070C0"/>
                          </a:solidFill>
                          <a:effectLst/>
                        </a:rPr>
                        <a:t/>
                      </a:r>
                      <a:br>
                        <a:rPr lang="ru-RU" sz="900" dirty="0" smtClean="0">
                          <a:solidFill>
                            <a:srgbClr val="0070C0"/>
                          </a:solidFill>
                          <a:effectLst/>
                        </a:rPr>
                      </a:br>
                      <a:r>
                        <a:rPr lang="ru-RU" sz="900" dirty="0" smtClean="0">
                          <a:solidFill>
                            <a:srgbClr val="0070C0"/>
                          </a:solidFill>
                          <a:effectLst/>
                        </a:rPr>
                        <a:t>3-сторонние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Соглашения).</a:t>
                      </a:r>
                      <a:endParaRPr lang="ru-RU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4226" marR="54226" marT="0" marB="0"/>
                </a:tc>
                <a:extLst>
                  <a:ext uri="{0D108BD9-81ED-4DB2-BD59-A6C34878D82A}">
                    <a16:rowId xmlns="" xmlns:a16="http://schemas.microsoft.com/office/drawing/2014/main" val="54641441"/>
                  </a:ext>
                </a:extLst>
              </a:tr>
              <a:tr h="22732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до 10.10.2016</a:t>
                      </a:r>
                      <a:endParaRPr lang="ru-RU" sz="1100" b="1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4226" marR="5422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до 31.10.2016</a:t>
                      </a:r>
                      <a:endParaRPr lang="ru-RU" sz="1100" b="1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4226" marR="5422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до 10.11.2016</a:t>
                      </a:r>
                      <a:endParaRPr lang="ru-RU" sz="1100" b="1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4226" marR="5422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до 20.12.2016</a:t>
                      </a:r>
                      <a:endParaRPr lang="ru-RU" sz="1100" b="1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4226" marR="5422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до 25.12.2016</a:t>
                      </a:r>
                      <a:endParaRPr lang="ru-RU" sz="1100" b="1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4226" marR="54226" marT="0" marB="0"/>
                </a:tc>
                <a:extLst>
                  <a:ext uri="{0D108BD9-81ED-4DB2-BD59-A6C34878D82A}">
                    <a16:rowId xmlns="" xmlns:a16="http://schemas.microsoft.com/office/drawing/2014/main" val="385715970"/>
                  </a:ext>
                </a:extLst>
              </a:tr>
              <a:tr h="166293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b="1" dirty="0" smtClean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+mn-lt"/>
                        </a:rPr>
                        <a:t>январь </a:t>
                      </a:r>
                      <a:r>
                        <a:rPr lang="ru-RU" sz="1400" b="1" dirty="0">
                          <a:effectLst/>
                          <a:latin typeface="+mn-lt"/>
                        </a:rPr>
                        <a:t>- июль 2017 года</a:t>
                      </a:r>
                      <a:endParaRPr lang="ru-RU" sz="1400" b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4226" marR="5422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53306091"/>
                  </a:ext>
                </a:extLst>
              </a:tr>
              <a:tr h="136478">
                <a:tc grid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Реализация мероприятий комплексного ОМК ОУ.</a:t>
                      </a:r>
                      <a:endParaRPr lang="ru-RU" sz="1100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4226" marR="5422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01360581"/>
                  </a:ext>
                </a:extLst>
              </a:tr>
              <a:tr h="93540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…</a:t>
                      </a:r>
                      <a:endParaRPr lang="ru-RU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4226" marR="5422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6784328"/>
                  </a:ext>
                </a:extLst>
              </a:tr>
              <a:tr h="138578">
                <a:tc grid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Реализация тематических мероприятий по повышению квалификации отдельных педагогов.</a:t>
                      </a:r>
                      <a:endParaRPr lang="ru-RU" sz="110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4226" marR="5422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43360397"/>
                  </a:ext>
                </a:extLst>
              </a:tr>
              <a:tr h="138578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…</a:t>
                      </a:r>
                      <a:endParaRPr lang="ru-RU" sz="110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4226" marR="5422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06798779"/>
                  </a:ext>
                </a:extLst>
              </a:tr>
              <a:tr h="138578">
                <a:tc grid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Итоговая диагностика (сетевой выход ММС) </a:t>
                      </a:r>
                      <a:r>
                        <a:rPr lang="ru-RU" sz="11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результативности урочных </a:t>
                      </a: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занятий в ОУ, реализовавших комплексный ОМК. </a:t>
                      </a:r>
                      <a:endParaRPr lang="ru-RU" sz="110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4226" marR="5422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31564159"/>
                  </a:ext>
                </a:extLst>
              </a:tr>
              <a:tr h="109554">
                <a:tc grid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Итоговая диагностика (ТОГИРРО) результативности проведения обучающих мероприятий для отдельных педагогов.</a:t>
                      </a:r>
                      <a:endParaRPr lang="ru-RU" sz="110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4226" marR="5422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58181798"/>
                  </a:ext>
                </a:extLst>
              </a:tr>
              <a:tr h="138578">
                <a:tc grid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Анализ ДОН ТО результатов работы по реализации 3-сторонних Соглашений.</a:t>
                      </a:r>
                      <a:endParaRPr lang="ru-RU" sz="110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4226" marR="5422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94625501"/>
                  </a:ext>
                </a:extLst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231017" y="6236153"/>
            <a:ext cx="8368146" cy="6763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100" b="1" i="1" dirty="0">
                <a:ea typeface="Calibri" panose="020F0502020204030204" pitchFamily="34" charset="0"/>
                <a:cs typeface="Calibri" panose="020F0502020204030204" pitchFamily="34" charset="0"/>
              </a:rPr>
              <a:t>Направления:</a:t>
            </a:r>
            <a:endParaRPr lang="ru-RU" sz="11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100" dirty="0">
                <a:solidFill>
                  <a:srgbClr val="C00000"/>
                </a:solidFill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</a:t>
            </a:r>
            <a:r>
              <a:rPr lang="ru-RU" sz="11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100" dirty="0" smtClean="0">
                <a:solidFill>
                  <a:srgbClr val="C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«красный» </a:t>
            </a:r>
            <a:r>
              <a:rPr lang="ru-RU" sz="1100" dirty="0">
                <a:solidFill>
                  <a:srgbClr val="C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- Предметно-методическая компетентность педагогического коллектива ОУ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100" dirty="0">
                <a:solidFill>
                  <a:srgbClr val="0070C0"/>
                </a:solidFill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</a:t>
            </a:r>
            <a:r>
              <a:rPr lang="ru-RU" sz="11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100" dirty="0" smtClean="0">
                <a:solidFill>
                  <a:srgbClr val="0070C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«синий» </a:t>
            </a:r>
            <a:r>
              <a:rPr lang="ru-RU" sz="1100" dirty="0">
                <a:solidFill>
                  <a:srgbClr val="0070C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- Технологии проведения урока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3906980" y="1374681"/>
            <a:ext cx="0" cy="3252738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680362" y="1351438"/>
            <a:ext cx="0" cy="3252738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7075053" y="1633291"/>
            <a:ext cx="0" cy="2916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152071" y="1614288"/>
            <a:ext cx="0" cy="2916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Номер слайда 3"/>
          <p:cNvSpPr txBox="1">
            <a:spLocks/>
          </p:cNvSpPr>
          <p:nvPr/>
        </p:nvSpPr>
        <p:spPr bwMode="auto">
          <a:xfrm>
            <a:off x="8778875" y="6502401"/>
            <a:ext cx="245052" cy="290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49335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7107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Д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иагностика дефицитов предметной компетентности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педагогического коллектива школы</a:t>
            </a:r>
            <a:endParaRPr lang="ru-RU" b="1" dirty="0">
              <a:solidFill>
                <a:schemeClr val="tx2">
                  <a:lumMod val="75000"/>
                </a:schemeClr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83491" y="818428"/>
            <a:ext cx="83681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200" dirty="0">
                <a:ea typeface="Times New Roman" panose="02020603050405020304" pitchFamily="18" charset="0"/>
              </a:rPr>
              <a:t>Город (район)___________________________                Школа __________________________________</a:t>
            </a:r>
            <a:endParaRPr lang="ru-RU" sz="1200" dirty="0" smtClean="0">
              <a:effectLst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200" dirty="0">
                <a:ea typeface="Times New Roman" panose="02020603050405020304" pitchFamily="18" charset="0"/>
              </a:rPr>
              <a:t>Предмет _______________________________                Шифр _________________________ </a:t>
            </a:r>
            <a:endParaRPr lang="ru-RU" sz="12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16001" y="1357462"/>
            <a:ext cx="678641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600" b="1" dirty="0">
                <a:solidFill>
                  <a:srgbClr val="0070C0"/>
                </a:solidFill>
                <a:ea typeface="Times New Roman" panose="02020603050405020304" pitchFamily="18" charset="0"/>
              </a:rPr>
              <a:t>I</a:t>
            </a:r>
            <a:r>
              <a:rPr lang="ru-RU" sz="1600" b="1" dirty="0">
                <a:solidFill>
                  <a:srgbClr val="0070C0"/>
                </a:solidFill>
                <a:ea typeface="Times New Roman" panose="02020603050405020304" pitchFamily="18" charset="0"/>
              </a:rPr>
              <a:t>. Показатели результативности педагогической деятельности учителя</a:t>
            </a:r>
            <a:endParaRPr lang="ru-RU" sz="1600" dirty="0">
              <a:solidFill>
                <a:srgbClr val="0070C0"/>
              </a:solidFill>
              <a:ea typeface="Times New Roman" panose="02020603050405020304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2042282"/>
              </p:ext>
            </p:extLst>
          </p:nvPr>
        </p:nvGraphicFramePr>
        <p:xfrm>
          <a:off x="248660" y="1696016"/>
          <a:ext cx="8646679" cy="5031727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87935">
                  <a:extLst>
                    <a:ext uri="{9D8B030D-6E8A-4147-A177-3AD203B41FA5}">
                      <a16:colId xmlns="" xmlns:a16="http://schemas.microsoft.com/office/drawing/2014/main" val="3279975907"/>
                    </a:ext>
                  </a:extLst>
                </a:gridCol>
                <a:gridCol w="3885203">
                  <a:extLst>
                    <a:ext uri="{9D8B030D-6E8A-4147-A177-3AD203B41FA5}">
                      <a16:colId xmlns="" xmlns:a16="http://schemas.microsoft.com/office/drawing/2014/main" val="830617046"/>
                    </a:ext>
                  </a:extLst>
                </a:gridCol>
                <a:gridCol w="3496866">
                  <a:extLst>
                    <a:ext uri="{9D8B030D-6E8A-4147-A177-3AD203B41FA5}">
                      <a16:colId xmlns="" xmlns:a16="http://schemas.microsoft.com/office/drawing/2014/main" val="262834274"/>
                    </a:ext>
                  </a:extLst>
                </a:gridCol>
                <a:gridCol w="776675">
                  <a:extLst>
                    <a:ext uri="{9D8B030D-6E8A-4147-A177-3AD203B41FA5}">
                      <a16:colId xmlns="" xmlns:a16="http://schemas.microsoft.com/office/drawing/2014/main" val="2134411553"/>
                    </a:ext>
                  </a:extLst>
                </a:gridCol>
              </a:tblGrid>
              <a:tr h="4082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№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Показатели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Формат оценки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Балл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224283891"/>
                  </a:ext>
                </a:extLst>
              </a:tr>
              <a:tr h="5429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1.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Общая успеваемость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ru-RU" sz="1400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более </a:t>
                      </a:r>
                      <a:r>
                        <a:rPr lang="ru-RU" sz="1400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99% - 3 б.; 95-99% - 1 б.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ru-RU" sz="1400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менее 95% - 0 б.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8782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20023667"/>
                  </a:ext>
                </a:extLst>
              </a:tr>
              <a:tr h="5429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2.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Качественная успеваемость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более 50% - 5 б.; от 40 до 50% - 3 б.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от 35 до 40% - 1 б.; менее 35% - 0 б.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8782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46114868"/>
                  </a:ext>
                </a:extLst>
              </a:tr>
              <a:tr h="8226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3.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Участие школьников в предметных олимпиадах различного уровня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нет – 0 б.; - всероссийский  – 6 б.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- областной  – 3 б.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- муниципальный – 1 б.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182921220"/>
                  </a:ext>
                </a:extLst>
              </a:tr>
              <a:tr h="8226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4.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Наличие призовых мест (1-3) на предметных олимпиадах различного уровня 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нет – 0 б.; - всероссийский – 6 б.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- областной – 3 б.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- муниципальный – 1 б.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97272841"/>
                  </a:ext>
                </a:extLst>
              </a:tr>
              <a:tr h="5429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5.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Процент учащихся, вовлеченных во внеурочную деятельность по предмету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нет – 0 б.; до 35% - 1 б.;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35 - 50% - 3 б.; свыше 50% - 5 б.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15530715"/>
                  </a:ext>
                </a:extLst>
              </a:tr>
              <a:tr h="5429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6.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Обучение на курсах повышения квалификации за последние 3 года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да – 1 б.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нет – 0 б.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849395141"/>
                  </a:ext>
                </a:extLst>
              </a:tr>
              <a:tr h="5429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7.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Наличие квалификационной категории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в/к – 3 б.; </a:t>
                      </a: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I </a:t>
                      </a:r>
                      <a:r>
                        <a:rPr lang="ru-RU" sz="1400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кат. – 2 б.;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соответствие – 1 б.; нет – 0 б.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134447336"/>
                  </a:ext>
                </a:extLst>
              </a:tr>
              <a:tr h="263271">
                <a:tc gridSpan="3">
                  <a:txBody>
                    <a:bodyPr/>
                    <a:lstStyle/>
                    <a:p>
                      <a:pPr marL="5397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</a:rPr>
                        <a:t>Итого: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45330280"/>
                  </a:ext>
                </a:extLst>
              </a:tr>
            </a:tbl>
          </a:graphicData>
        </a:graphic>
      </p:graphicFrame>
      <p:sp>
        <p:nvSpPr>
          <p:cNvPr id="6" name="Номер слайда 3"/>
          <p:cNvSpPr txBox="1">
            <a:spLocks/>
          </p:cNvSpPr>
          <p:nvPr/>
        </p:nvSpPr>
        <p:spPr bwMode="auto">
          <a:xfrm>
            <a:off x="8778875" y="6502401"/>
            <a:ext cx="245052" cy="290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dirty="0" smtClean="0"/>
              <a:t>2</a:t>
            </a:r>
            <a:endParaRPr lang="ru-RU" altLang="ru-RU" sz="1200" dirty="0"/>
          </a:p>
        </p:txBody>
      </p:sp>
    </p:spTree>
    <p:extLst>
      <p:ext uri="{BB962C8B-B14F-4D97-AF65-F5344CB8AC3E}">
        <p14:creationId xmlns:p14="http://schemas.microsoft.com/office/powerpoint/2010/main" val="255252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7107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Д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иагностика дефицитов предметной компетентности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педагогического коллектива школы</a:t>
            </a:r>
            <a:endParaRPr lang="ru-RU" b="1" dirty="0">
              <a:solidFill>
                <a:schemeClr val="tx2">
                  <a:lumMod val="75000"/>
                </a:schemeClr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74254" y="710707"/>
            <a:ext cx="83681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200" dirty="0">
                <a:ea typeface="Times New Roman" panose="02020603050405020304" pitchFamily="18" charset="0"/>
              </a:rPr>
              <a:t>Город (район)___________________________                Школа __________________________________</a:t>
            </a:r>
            <a:endParaRPr lang="ru-RU" sz="1200" dirty="0" smtClean="0">
              <a:effectLst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200" dirty="0">
                <a:ea typeface="Times New Roman" panose="02020603050405020304" pitchFamily="18" charset="0"/>
              </a:rPr>
              <a:t>Предмет _______________________________                Шифр _________________________ </a:t>
            </a:r>
            <a:endParaRPr lang="ru-RU" sz="12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66002" y="1254103"/>
            <a:ext cx="768465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ea typeface="Times New Roman" panose="02020603050405020304" pitchFamily="18" charset="0"/>
              </a:rPr>
              <a:t>II. Показатели предметно-методической (ПМ) компетентности учителя</a:t>
            </a:r>
            <a:endParaRPr lang="ru-RU" sz="1400" dirty="0">
              <a:solidFill>
                <a:schemeClr val="accent6">
                  <a:lumMod val="50000"/>
                </a:schemeClr>
              </a:solidFill>
              <a:ea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359327"/>
              </p:ext>
            </p:extLst>
          </p:nvPr>
        </p:nvGraphicFramePr>
        <p:xfrm>
          <a:off x="466002" y="1606007"/>
          <a:ext cx="8299307" cy="311377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489917">
                  <a:extLst>
                    <a:ext uri="{9D8B030D-6E8A-4147-A177-3AD203B41FA5}">
                      <a16:colId xmlns="" xmlns:a16="http://schemas.microsoft.com/office/drawing/2014/main" val="3796186131"/>
                    </a:ext>
                  </a:extLst>
                </a:gridCol>
                <a:gridCol w="5490682">
                  <a:extLst>
                    <a:ext uri="{9D8B030D-6E8A-4147-A177-3AD203B41FA5}">
                      <a16:colId xmlns="" xmlns:a16="http://schemas.microsoft.com/office/drawing/2014/main" val="2444450457"/>
                    </a:ext>
                  </a:extLst>
                </a:gridCol>
                <a:gridCol w="1586847">
                  <a:extLst>
                    <a:ext uri="{9D8B030D-6E8A-4147-A177-3AD203B41FA5}">
                      <a16:colId xmlns="" xmlns:a16="http://schemas.microsoft.com/office/drawing/2014/main" val="3278820366"/>
                    </a:ext>
                  </a:extLst>
                </a:gridCol>
                <a:gridCol w="731861">
                  <a:extLst>
                    <a:ext uri="{9D8B030D-6E8A-4147-A177-3AD203B41FA5}">
                      <a16:colId xmlns="" xmlns:a16="http://schemas.microsoft.com/office/drawing/2014/main" val="579125660"/>
                    </a:ext>
                  </a:extLst>
                </a:gridCol>
              </a:tblGrid>
              <a:tr h="3478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№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Показатели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Формат оценки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Балл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19655477"/>
                  </a:ext>
                </a:extLst>
              </a:tr>
              <a:tr h="5054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1.</a:t>
                      </a:r>
                      <a:endParaRPr lang="ru-RU" sz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Владею методикой преподавания (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ориентируюсь </a:t>
                      </a:r>
                      <a:r>
                        <a:rPr lang="ru-RU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в разнообразии и целевой направленности методов и приемов обучения, формах организации обучения)</a:t>
                      </a:r>
                      <a:endParaRPr lang="ru-RU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от 1 до 5 баллов</a:t>
                      </a:r>
                      <a:endParaRPr lang="ru-RU" sz="120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ru-RU" sz="120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75225615"/>
                  </a:ext>
                </a:extLst>
              </a:tr>
              <a:tr h="5054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2.</a:t>
                      </a:r>
                      <a:endParaRPr lang="ru-RU" sz="120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Системно использую в своей деятельности современные педагогические технологии продуктивного, дифференцированного, развивающего обучения</a:t>
                      </a:r>
                      <a:endParaRPr lang="ru-RU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от 1 до 5 баллов</a:t>
                      </a:r>
                      <a:endParaRPr lang="ru-RU" sz="120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ru-RU" sz="120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149302577"/>
                  </a:ext>
                </a:extLst>
              </a:tr>
              <a:tr h="5054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3.</a:t>
                      </a:r>
                      <a:endParaRPr lang="ru-RU" sz="120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Постоянно применяю </a:t>
                      </a:r>
                      <a:r>
                        <a:rPr lang="ru-RU" sz="12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здоровьесберегающие</a:t>
                      </a:r>
                      <a:r>
                        <a:rPr lang="ru-RU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 технологии в практической деятельности</a:t>
                      </a:r>
                      <a:endParaRPr lang="ru-RU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от 1 до 5 баллов</a:t>
                      </a:r>
                      <a:endParaRPr lang="ru-RU" sz="120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ru-RU" sz="120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34002321"/>
                  </a:ext>
                </a:extLst>
              </a:tr>
              <a:tr h="5054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4.</a:t>
                      </a:r>
                      <a:endParaRPr lang="ru-RU" sz="120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Системно реализую приемы педагогической техники при формировании ключевых компетенций учащихся</a:t>
                      </a:r>
                      <a:endParaRPr lang="ru-RU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от 1 до 5 баллов</a:t>
                      </a:r>
                      <a:endParaRPr lang="ru-RU" sz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ru-RU" sz="120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43030539"/>
                  </a:ext>
                </a:extLst>
              </a:tr>
              <a:tr h="2444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5.</a:t>
                      </a:r>
                      <a:endParaRPr lang="ru-RU" sz="120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Устанавливаю </a:t>
                      </a:r>
                      <a:r>
                        <a:rPr lang="ru-RU" sz="12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межпредметные</a:t>
                      </a:r>
                      <a:r>
                        <a:rPr lang="ru-RU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 и </a:t>
                      </a:r>
                      <a:r>
                        <a:rPr lang="ru-RU" sz="12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внутрипредметные</a:t>
                      </a:r>
                      <a:r>
                        <a:rPr lang="ru-RU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 связи в процессе обучения</a:t>
                      </a:r>
                      <a:endParaRPr lang="ru-RU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от 1 до 5 баллов</a:t>
                      </a:r>
                      <a:endParaRPr lang="ru-RU" sz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ru-RU" sz="120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75310813"/>
                  </a:ext>
                </a:extLst>
              </a:tr>
              <a:tr h="2444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6.</a:t>
                      </a:r>
                      <a:endParaRPr lang="ru-RU" sz="120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Системно организую самостоятельную работу на уроке </a:t>
                      </a:r>
                      <a:endParaRPr lang="ru-RU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от 1 до 5 баллов</a:t>
                      </a:r>
                      <a:endParaRPr lang="ru-RU" sz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ru-RU" sz="120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343980515"/>
                  </a:ext>
                </a:extLst>
              </a:tr>
              <a:tr h="255158">
                <a:tc gridSpan="3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Итого:</a:t>
                      </a:r>
                      <a:endParaRPr lang="ru-RU" sz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ru-RU" sz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46969258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628073" y="4696218"/>
            <a:ext cx="768465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400" b="1" dirty="0" smtClean="0">
                <a:solidFill>
                  <a:schemeClr val="accent4">
                    <a:lumMod val="50000"/>
                  </a:schemeClr>
                </a:solidFill>
                <a:ea typeface="Times New Roman" panose="02020603050405020304" pitchFamily="18" charset="0"/>
              </a:rPr>
              <a:t>III. Показатели выполнения практических заданий по предметам БУП</a:t>
            </a:r>
            <a:endParaRPr lang="ru-RU" sz="1400" dirty="0">
              <a:solidFill>
                <a:schemeClr val="accent4">
                  <a:lumMod val="50000"/>
                </a:schemeClr>
              </a:solidFill>
              <a:ea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4613680"/>
              </p:ext>
            </p:extLst>
          </p:nvPr>
        </p:nvGraphicFramePr>
        <p:xfrm>
          <a:off x="369455" y="5031231"/>
          <a:ext cx="8395853" cy="1274089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768851">
                  <a:extLst>
                    <a:ext uri="{9D8B030D-6E8A-4147-A177-3AD203B41FA5}">
                      <a16:colId xmlns="" xmlns:a16="http://schemas.microsoft.com/office/drawing/2014/main" val="1134572392"/>
                    </a:ext>
                  </a:extLst>
                </a:gridCol>
                <a:gridCol w="5271730">
                  <a:extLst>
                    <a:ext uri="{9D8B030D-6E8A-4147-A177-3AD203B41FA5}">
                      <a16:colId xmlns="" xmlns:a16="http://schemas.microsoft.com/office/drawing/2014/main" val="2375671880"/>
                    </a:ext>
                  </a:extLst>
                </a:gridCol>
                <a:gridCol w="2355272">
                  <a:extLst>
                    <a:ext uri="{9D8B030D-6E8A-4147-A177-3AD203B41FA5}">
                      <a16:colId xmlns="" xmlns:a16="http://schemas.microsoft.com/office/drawing/2014/main" val="3479315772"/>
                    </a:ext>
                  </a:extLst>
                </a:gridCol>
              </a:tblGrid>
              <a:tr h="4244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№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Суммарный балл выполнения заданий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Балл 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51657760"/>
                  </a:ext>
                </a:extLst>
              </a:tr>
              <a:tr h="2124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1.</a:t>
                      </a:r>
                      <a:endParaRPr lang="ru-RU" sz="12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ниже 50 баллов</a:t>
                      </a:r>
                      <a:endParaRPr lang="ru-RU" sz="12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0 баллов</a:t>
                      </a:r>
                      <a:endParaRPr lang="ru-RU" sz="12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614484031"/>
                  </a:ext>
                </a:extLst>
              </a:tr>
              <a:tr h="2124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2.</a:t>
                      </a:r>
                      <a:endParaRPr lang="ru-RU" sz="12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от 50 до 70 баллов</a:t>
                      </a:r>
                      <a:endParaRPr lang="ru-RU" sz="12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10 баллов</a:t>
                      </a:r>
                      <a:endParaRPr lang="ru-RU" sz="12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292950003"/>
                  </a:ext>
                </a:extLst>
              </a:tr>
              <a:tr h="2124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3.</a:t>
                      </a:r>
                      <a:endParaRPr lang="ru-RU" sz="12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от 70 до 90 баллов</a:t>
                      </a:r>
                      <a:endParaRPr lang="ru-RU" sz="12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15 баллов</a:t>
                      </a:r>
                      <a:endParaRPr lang="ru-RU" sz="12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17094000"/>
                  </a:ext>
                </a:extLst>
              </a:tr>
              <a:tr h="2124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4.</a:t>
                      </a:r>
                      <a:endParaRPr lang="ru-RU" sz="12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от 90 баллов и более</a:t>
                      </a:r>
                      <a:endParaRPr lang="ru-RU" sz="12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20 баллов</a:t>
                      </a:r>
                      <a:endParaRPr lang="ru-RU" sz="12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753288398"/>
                  </a:ext>
                </a:extLst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673911" y="6431971"/>
            <a:ext cx="325281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sz="1400" b="1" dirty="0">
                <a:ea typeface="Times New Roman" panose="02020603050405020304" pitchFamily="18" charset="0"/>
              </a:rPr>
              <a:t>Всего: ____________________________ </a:t>
            </a:r>
            <a:endParaRPr lang="ru-RU" sz="1400" dirty="0">
              <a:ea typeface="Times New Roman" panose="02020603050405020304" pitchFamily="18" charset="0"/>
            </a:endParaRPr>
          </a:p>
        </p:txBody>
      </p:sp>
      <p:sp>
        <p:nvSpPr>
          <p:cNvPr id="10" name="Номер слайда 3"/>
          <p:cNvSpPr txBox="1">
            <a:spLocks/>
          </p:cNvSpPr>
          <p:nvPr/>
        </p:nvSpPr>
        <p:spPr bwMode="auto">
          <a:xfrm>
            <a:off x="8778875" y="6502401"/>
            <a:ext cx="245052" cy="290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dirty="0" smtClean="0"/>
              <a:t>3</a:t>
            </a:r>
            <a:endParaRPr lang="ru-RU" altLang="ru-RU" sz="1200" dirty="0"/>
          </a:p>
        </p:txBody>
      </p:sp>
    </p:spTree>
    <p:extLst>
      <p:ext uri="{BB962C8B-B14F-4D97-AF65-F5344CB8AC3E}">
        <p14:creationId xmlns:p14="http://schemas.microsoft.com/office/powerpoint/2010/main" val="90128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ПРОЕКТ ЗАЯВКИ </a:t>
            </a:r>
            <a:endParaRPr lang="ru-RU" dirty="0"/>
          </a:p>
          <a:p>
            <a:pPr algn="ctr"/>
            <a:r>
              <a:rPr lang="ru-RU" b="1" dirty="0"/>
              <a:t>на формирование Методического абонемента в рамках </a:t>
            </a:r>
            <a:r>
              <a:rPr lang="ru-RU" b="1" dirty="0" err="1"/>
              <a:t>зачётно</a:t>
            </a:r>
            <a:r>
              <a:rPr lang="ru-RU" b="1" dirty="0"/>
              <a:t>-накопительной системы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5472" y="646331"/>
            <a:ext cx="885305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400" b="1" dirty="0">
                <a:solidFill>
                  <a:srgbClr val="0070C0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Комплексный образовательный маршрут коллектива ОУ </a:t>
            </a:r>
            <a:endParaRPr lang="ru-RU" sz="1400" b="1" dirty="0" smtClean="0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300" dirty="0" smtClean="0">
                <a:solidFill>
                  <a:srgbClr val="0070C0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ru-RU" sz="1300" dirty="0">
                <a:solidFill>
                  <a:srgbClr val="0070C0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ориентирован на </a:t>
            </a:r>
            <a:r>
              <a:rPr lang="ru-RU" sz="1300" dirty="0" smtClean="0">
                <a:solidFill>
                  <a:srgbClr val="0070C0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внедрение </a:t>
            </a:r>
            <a:r>
              <a:rPr lang="ru-RU" sz="1300" dirty="0">
                <a:solidFill>
                  <a:srgbClr val="0070C0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продуктивных технологий проведения </a:t>
            </a:r>
            <a:r>
              <a:rPr lang="ru-RU" sz="1300" dirty="0" smtClean="0">
                <a:solidFill>
                  <a:srgbClr val="0070C0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занятий всеми педагогами и </a:t>
            </a:r>
            <a:r>
              <a:rPr lang="ru-RU" sz="1300" dirty="0" smtClean="0">
                <a:solidFill>
                  <a:srgbClr val="0070C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развитие их предметно-методической компетентности)</a:t>
            </a:r>
          </a:p>
          <a:p>
            <a:pPr algn="r">
              <a:spcAft>
                <a:spcPts val="0"/>
              </a:spcAft>
            </a:pPr>
            <a:r>
              <a:rPr lang="ru-RU" sz="800" dirty="0" smtClean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*например, число педагогов ОУ составляет 50 человек</a:t>
            </a:r>
            <a:endParaRPr lang="ru-RU" sz="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0331111"/>
              </p:ext>
            </p:extLst>
          </p:nvPr>
        </p:nvGraphicFramePr>
        <p:xfrm>
          <a:off x="145471" y="1481944"/>
          <a:ext cx="8853056" cy="2168012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592110">
                  <a:extLst>
                    <a:ext uri="{9D8B030D-6E8A-4147-A177-3AD203B41FA5}">
                      <a16:colId xmlns="" xmlns:a16="http://schemas.microsoft.com/office/drawing/2014/main" val="2294684880"/>
                    </a:ext>
                  </a:extLst>
                </a:gridCol>
                <a:gridCol w="3195303">
                  <a:extLst>
                    <a:ext uri="{9D8B030D-6E8A-4147-A177-3AD203B41FA5}">
                      <a16:colId xmlns="" xmlns:a16="http://schemas.microsoft.com/office/drawing/2014/main" val="4012940871"/>
                    </a:ext>
                  </a:extLst>
                </a:gridCol>
                <a:gridCol w="708113">
                  <a:extLst>
                    <a:ext uri="{9D8B030D-6E8A-4147-A177-3AD203B41FA5}">
                      <a16:colId xmlns="" xmlns:a16="http://schemas.microsoft.com/office/drawing/2014/main" val="770910235"/>
                    </a:ext>
                  </a:extLst>
                </a:gridCol>
                <a:gridCol w="708113">
                  <a:extLst>
                    <a:ext uri="{9D8B030D-6E8A-4147-A177-3AD203B41FA5}">
                      <a16:colId xmlns="" xmlns:a16="http://schemas.microsoft.com/office/drawing/2014/main" val="1787547013"/>
                    </a:ext>
                  </a:extLst>
                </a:gridCol>
                <a:gridCol w="591010">
                  <a:extLst>
                    <a:ext uri="{9D8B030D-6E8A-4147-A177-3AD203B41FA5}">
                      <a16:colId xmlns="" xmlns:a16="http://schemas.microsoft.com/office/drawing/2014/main" val="1800176246"/>
                    </a:ext>
                  </a:extLst>
                </a:gridCol>
                <a:gridCol w="591010">
                  <a:extLst>
                    <a:ext uri="{9D8B030D-6E8A-4147-A177-3AD203B41FA5}">
                      <a16:colId xmlns="" xmlns:a16="http://schemas.microsoft.com/office/drawing/2014/main" val="165603374"/>
                    </a:ext>
                  </a:extLst>
                </a:gridCol>
                <a:gridCol w="473357">
                  <a:extLst>
                    <a:ext uri="{9D8B030D-6E8A-4147-A177-3AD203B41FA5}">
                      <a16:colId xmlns="" xmlns:a16="http://schemas.microsoft.com/office/drawing/2014/main" val="1703610890"/>
                    </a:ext>
                  </a:extLst>
                </a:gridCol>
                <a:gridCol w="473357">
                  <a:extLst>
                    <a:ext uri="{9D8B030D-6E8A-4147-A177-3AD203B41FA5}">
                      <a16:colId xmlns="" xmlns:a16="http://schemas.microsoft.com/office/drawing/2014/main" val="1704504982"/>
                    </a:ext>
                  </a:extLst>
                </a:gridCol>
                <a:gridCol w="584963">
                  <a:extLst>
                    <a:ext uri="{9D8B030D-6E8A-4147-A177-3AD203B41FA5}">
                      <a16:colId xmlns="" xmlns:a16="http://schemas.microsoft.com/office/drawing/2014/main" val="3590625441"/>
                    </a:ext>
                  </a:extLst>
                </a:gridCol>
                <a:gridCol w="935720">
                  <a:extLst>
                    <a:ext uri="{9D8B030D-6E8A-4147-A177-3AD203B41FA5}">
                      <a16:colId xmlns="" xmlns:a16="http://schemas.microsoft.com/office/drawing/2014/main" val="3442499413"/>
                    </a:ext>
                  </a:extLst>
                </a:gridCol>
              </a:tblGrid>
              <a:tr h="15820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№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Содержание (тематика) / формат мероприятия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дата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всего часов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итого </a:t>
                      </a:r>
                      <a:endParaRPr lang="ru-RU" sz="9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</a:rPr>
                        <a:t>чел</a:t>
                      </a:r>
                      <a:r>
                        <a:rPr lang="ru-RU" sz="900" dirty="0">
                          <a:effectLst/>
                        </a:rPr>
                        <a:t>./часов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840045474"/>
                  </a:ext>
                </a:extLst>
              </a:tr>
              <a:tr h="1582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январь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февраль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март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апрель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май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июнь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41359356"/>
                  </a:ext>
                </a:extLst>
              </a:tr>
              <a:tr h="172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1.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… / очный формат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16 час.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16 ч.х50 чел.=800*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08328387"/>
                  </a:ext>
                </a:extLst>
              </a:tr>
              <a:tr h="2013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2.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… / он-лайн обучение 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… 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4020775"/>
                  </a:ext>
                </a:extLst>
              </a:tr>
              <a:tr h="2013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3.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… / выезд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…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36701473"/>
                  </a:ext>
                </a:extLst>
              </a:tr>
              <a:tr h="2013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4.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… / внутримуниципальное обучение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…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95809901"/>
                  </a:ext>
                </a:extLst>
              </a:tr>
              <a:tr h="2013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5.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… / сетевая образовательная площадка 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…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93081585"/>
                  </a:ext>
                </a:extLst>
              </a:tr>
              <a:tr h="3451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6.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… / обучение силами тьюторов, мастер-учителей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285232378"/>
                  </a:ext>
                </a:extLst>
              </a:tr>
              <a:tr h="172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7.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… / внутришкольное обучение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86102114"/>
                  </a:ext>
                </a:extLst>
              </a:tr>
              <a:tr h="172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8.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… 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91703537"/>
                  </a:ext>
                </a:extLst>
              </a:tr>
              <a:tr h="1725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Итого: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779546679"/>
                  </a:ext>
                </a:extLst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45471" y="3802305"/>
            <a:ext cx="885305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400" b="1" dirty="0">
                <a:solidFill>
                  <a:srgbClr val="00B050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Образовательные маршруты отдельных педагогов коллектива ОУ</a:t>
            </a:r>
            <a:endParaRPr lang="ru-RU" sz="1400" dirty="0" smtClean="0">
              <a:solidFill>
                <a:srgbClr val="00B050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300" dirty="0">
                <a:solidFill>
                  <a:srgbClr val="00B050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(ориентирован на освоение отдельных тем (переход на ФГОС ОВЗ, одарённые дети, профильное обучение и др.) </a:t>
            </a:r>
            <a:endParaRPr lang="ru-RU" sz="1300" dirty="0" smtClean="0">
              <a:solidFill>
                <a:srgbClr val="00B050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300" dirty="0">
                <a:solidFill>
                  <a:srgbClr val="00B050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и тематических блоков)</a:t>
            </a:r>
            <a:endParaRPr lang="ru-RU" sz="1300" dirty="0">
              <a:solidFill>
                <a:srgbClr val="00B050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067859"/>
              </p:ext>
            </p:extLst>
          </p:nvPr>
        </p:nvGraphicFramePr>
        <p:xfrm>
          <a:off x="145471" y="4605471"/>
          <a:ext cx="8853055" cy="2221859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592109">
                  <a:extLst>
                    <a:ext uri="{9D8B030D-6E8A-4147-A177-3AD203B41FA5}">
                      <a16:colId xmlns="" xmlns:a16="http://schemas.microsoft.com/office/drawing/2014/main" val="1840313526"/>
                    </a:ext>
                  </a:extLst>
                </a:gridCol>
                <a:gridCol w="2961648">
                  <a:extLst>
                    <a:ext uri="{9D8B030D-6E8A-4147-A177-3AD203B41FA5}">
                      <a16:colId xmlns="" xmlns:a16="http://schemas.microsoft.com/office/drawing/2014/main" val="609189460"/>
                    </a:ext>
                  </a:extLst>
                </a:gridCol>
                <a:gridCol w="708113">
                  <a:extLst>
                    <a:ext uri="{9D8B030D-6E8A-4147-A177-3AD203B41FA5}">
                      <a16:colId xmlns="" xmlns:a16="http://schemas.microsoft.com/office/drawing/2014/main" val="442991555"/>
                    </a:ext>
                  </a:extLst>
                </a:gridCol>
                <a:gridCol w="708113">
                  <a:extLst>
                    <a:ext uri="{9D8B030D-6E8A-4147-A177-3AD203B41FA5}">
                      <a16:colId xmlns="" xmlns:a16="http://schemas.microsoft.com/office/drawing/2014/main" val="1774596765"/>
                    </a:ext>
                  </a:extLst>
                </a:gridCol>
                <a:gridCol w="591010">
                  <a:extLst>
                    <a:ext uri="{9D8B030D-6E8A-4147-A177-3AD203B41FA5}">
                      <a16:colId xmlns="" xmlns:a16="http://schemas.microsoft.com/office/drawing/2014/main" val="1565268261"/>
                    </a:ext>
                  </a:extLst>
                </a:gridCol>
                <a:gridCol w="591010">
                  <a:extLst>
                    <a:ext uri="{9D8B030D-6E8A-4147-A177-3AD203B41FA5}">
                      <a16:colId xmlns="" xmlns:a16="http://schemas.microsoft.com/office/drawing/2014/main" val="451073422"/>
                    </a:ext>
                  </a:extLst>
                </a:gridCol>
                <a:gridCol w="473357">
                  <a:extLst>
                    <a:ext uri="{9D8B030D-6E8A-4147-A177-3AD203B41FA5}">
                      <a16:colId xmlns="" xmlns:a16="http://schemas.microsoft.com/office/drawing/2014/main" val="495708545"/>
                    </a:ext>
                  </a:extLst>
                </a:gridCol>
                <a:gridCol w="473357">
                  <a:extLst>
                    <a:ext uri="{9D8B030D-6E8A-4147-A177-3AD203B41FA5}">
                      <a16:colId xmlns="" xmlns:a16="http://schemas.microsoft.com/office/drawing/2014/main" val="2102992316"/>
                    </a:ext>
                  </a:extLst>
                </a:gridCol>
                <a:gridCol w="507444">
                  <a:extLst>
                    <a:ext uri="{9D8B030D-6E8A-4147-A177-3AD203B41FA5}">
                      <a16:colId xmlns="" xmlns:a16="http://schemas.microsoft.com/office/drawing/2014/main" val="79995117"/>
                    </a:ext>
                  </a:extLst>
                </a:gridCol>
                <a:gridCol w="584963">
                  <a:extLst>
                    <a:ext uri="{9D8B030D-6E8A-4147-A177-3AD203B41FA5}">
                      <a16:colId xmlns="" xmlns:a16="http://schemas.microsoft.com/office/drawing/2014/main" val="1249687595"/>
                    </a:ext>
                  </a:extLst>
                </a:gridCol>
                <a:gridCol w="661931">
                  <a:extLst>
                    <a:ext uri="{9D8B030D-6E8A-4147-A177-3AD203B41FA5}">
                      <a16:colId xmlns="" xmlns:a16="http://schemas.microsoft.com/office/drawing/2014/main" val="2627176497"/>
                    </a:ext>
                  </a:extLst>
                </a:gridCol>
              </a:tblGrid>
              <a:tr h="15820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№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Содержание (тематика) / формат мероприятия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дата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всего чел.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всего часов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итого чел./чел.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23485533"/>
                  </a:ext>
                </a:extLst>
              </a:tr>
              <a:tr h="3164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январь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февраль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март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апрель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май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июнь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03063836"/>
                  </a:ext>
                </a:extLst>
              </a:tr>
              <a:tr h="172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1.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… / очный формат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16 час.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48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07161726"/>
                  </a:ext>
                </a:extLst>
              </a:tr>
              <a:tr h="172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2.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… / он-лайн обучение 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93441708"/>
                  </a:ext>
                </a:extLst>
              </a:tr>
              <a:tr h="172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3.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… / выезд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20240993"/>
                  </a:ext>
                </a:extLst>
              </a:tr>
              <a:tr h="172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4.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… / внутримуниципальное обучение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204434419"/>
                  </a:ext>
                </a:extLst>
              </a:tr>
              <a:tr h="172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5.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… / сетевая образовательная площадка 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32698443"/>
                  </a:ext>
                </a:extLst>
              </a:tr>
              <a:tr h="3451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6.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… / обучение силами тьюторов, мастер-учителей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847342334"/>
                  </a:ext>
                </a:extLst>
              </a:tr>
              <a:tr h="172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7.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… / внутришкольные мероприятия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95697619"/>
                  </a:ext>
                </a:extLst>
              </a:tr>
              <a:tr h="172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8.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… 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99665253"/>
                  </a:ext>
                </a:extLst>
              </a:tr>
              <a:tr h="172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Итого: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78" marR="56278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856654746"/>
                  </a:ext>
                </a:extLst>
              </a:tr>
            </a:tbl>
          </a:graphicData>
        </a:graphic>
      </p:graphicFrame>
      <p:sp>
        <p:nvSpPr>
          <p:cNvPr id="8" name="Номер слайда 3"/>
          <p:cNvSpPr txBox="1">
            <a:spLocks/>
          </p:cNvSpPr>
          <p:nvPr/>
        </p:nvSpPr>
        <p:spPr bwMode="auto">
          <a:xfrm>
            <a:off x="8852763" y="6539345"/>
            <a:ext cx="245052" cy="290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dirty="0" smtClean="0"/>
              <a:t>4</a:t>
            </a:r>
            <a:endParaRPr lang="ru-RU" altLang="ru-RU" sz="1200" dirty="0"/>
          </a:p>
        </p:txBody>
      </p:sp>
    </p:spTree>
    <p:extLst>
      <p:ext uri="{BB962C8B-B14F-4D97-AF65-F5344CB8AC3E}">
        <p14:creationId xmlns:p14="http://schemas.microsoft.com/office/powerpoint/2010/main" val="10643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</TotalTime>
  <Words>1082</Words>
  <Application>Microsoft Office PowerPoint</Application>
  <PresentationFormat>Экран (4:3)</PresentationFormat>
  <Paragraphs>371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Шилков Михаил Александрович</dc:creator>
  <cp:lastModifiedBy>User</cp:lastModifiedBy>
  <cp:revision>13</cp:revision>
  <dcterms:created xsi:type="dcterms:W3CDTF">2016-09-23T02:47:36Z</dcterms:created>
  <dcterms:modified xsi:type="dcterms:W3CDTF">2016-09-23T06:06:11Z</dcterms:modified>
</cp:coreProperties>
</file>