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8"/>
  </p:notesMasterIdLst>
  <p:sldIdLst>
    <p:sldId id="257" r:id="rId2"/>
    <p:sldId id="273" r:id="rId3"/>
    <p:sldId id="274" r:id="rId4"/>
    <p:sldId id="275" r:id="rId5"/>
    <p:sldId id="276" r:id="rId6"/>
    <p:sldId id="285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5362" autoAdjust="0"/>
  </p:normalViewPr>
  <p:slideViewPr>
    <p:cSldViewPr snapToGrid="0">
      <p:cViewPr varScale="1">
        <p:scale>
          <a:sx n="60" d="100"/>
          <a:sy n="60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35F95-660B-41BC-B466-ABB204495A32}" type="doc">
      <dgm:prSet loTypeId="urn:microsoft.com/office/officeart/2005/8/layout/radial4" loCatId="relationship" qsTypeId="urn:microsoft.com/office/officeart/2005/8/quickstyle/3d4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C55EF2F8-97A8-479F-A8B6-55A79A316B7E}">
      <dgm:prSet phldrT="[Текст]" custT="1"/>
      <dgm:spPr/>
      <dgm:t>
        <a:bodyPr/>
        <a:lstStyle/>
        <a:p>
          <a:r>
            <a:rPr lang="ru-RU" sz="2800" b="1" smtClean="0"/>
            <a:t>Адаптированная образовательная программа ОО</a:t>
          </a:r>
          <a:endParaRPr lang="ru-RU" sz="2800" b="1" dirty="0"/>
        </a:p>
      </dgm:t>
    </dgm:pt>
    <dgm:pt modelId="{35229309-EF8E-44D8-84DC-8C9C9DFF0E20}" type="parTrans" cxnId="{C94ECBB6-FC4D-40F4-B9DE-6D39FCB1145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B27C30A-ED37-4DAC-871D-8663290E2094}" type="sibTrans" cxnId="{C94ECBB6-FC4D-40F4-B9DE-6D39FCB1145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231482E-4C9C-4E18-B28A-06E4737DB4DC}">
      <dgm:prSet phldrT="[Текст]"/>
      <dgm:spPr/>
      <dgm:t>
        <a:bodyPr/>
        <a:lstStyle/>
        <a:p>
          <a:r>
            <a:rPr lang="ru-RU" b="1" smtClean="0"/>
            <a:t>Основная образовательная программа</a:t>
          </a:r>
          <a:endParaRPr lang="ru-RU" b="1" dirty="0"/>
        </a:p>
      </dgm:t>
    </dgm:pt>
    <dgm:pt modelId="{DB70ACAA-401A-4A03-B327-02E960155691}" type="parTrans" cxnId="{189A9450-402C-4E64-A2EC-4C3B90D9923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99249F4-56D6-4DFA-9BE8-568D48F23D2E}" type="sibTrans" cxnId="{189A9450-402C-4E64-A2EC-4C3B90D9923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207DD16-58AD-4C6D-84A1-6F85C539BB62}">
      <dgm:prSet phldrT="[Текст]"/>
      <dgm:spPr/>
      <dgm:t>
        <a:bodyPr/>
        <a:lstStyle/>
        <a:p>
          <a:r>
            <a:rPr lang="ru-RU" b="1" smtClean="0"/>
            <a:t>Примерная адаптированная основная образовательная программа</a:t>
          </a:r>
          <a:endParaRPr lang="ru-RU" b="1" dirty="0"/>
        </a:p>
      </dgm:t>
    </dgm:pt>
    <dgm:pt modelId="{F80186D1-AFB2-40C6-80C8-AA33D0398EEB}" type="parTrans" cxnId="{B27705EF-F738-4EFD-BFED-310DACCDD08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A726459-44DA-425F-9AC6-205CC57CF718}" type="sibTrans" cxnId="{B27705EF-F738-4EFD-BFED-310DACCDD08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76DCDB6-AA5C-4CBD-A1A5-8657A853D265}" type="pres">
      <dgm:prSet presAssocID="{36935F95-660B-41BC-B466-ABB204495A3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4F7F58-AD02-46FE-AA9E-FDD260359FF4}" type="pres">
      <dgm:prSet presAssocID="{C55EF2F8-97A8-479F-A8B6-55A79A316B7E}" presName="centerShape" presStyleLbl="node0" presStyleIdx="0" presStyleCnt="1" custScaleX="145277" custLinFactNeighborY="261"/>
      <dgm:spPr/>
      <dgm:t>
        <a:bodyPr/>
        <a:lstStyle/>
        <a:p>
          <a:endParaRPr lang="ru-RU"/>
        </a:p>
      </dgm:t>
    </dgm:pt>
    <dgm:pt modelId="{6EFB8E0E-28D6-4DC3-9FDC-EB9C96FCA129}" type="pres">
      <dgm:prSet presAssocID="{DB70ACAA-401A-4A03-B327-02E960155691}" presName="parTrans" presStyleLbl="bgSibTrans2D1" presStyleIdx="0" presStyleCnt="2" custLinFactNeighborX="62053" custLinFactNeighborY="0"/>
      <dgm:spPr/>
      <dgm:t>
        <a:bodyPr/>
        <a:lstStyle/>
        <a:p>
          <a:endParaRPr lang="ru-RU"/>
        </a:p>
      </dgm:t>
    </dgm:pt>
    <dgm:pt modelId="{E9E58B62-E4EA-4D15-AC5B-55EA17737597}" type="pres">
      <dgm:prSet presAssocID="{7231482E-4C9C-4E18-B28A-06E4737DB4D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F9B54-00EA-49B7-8642-070D05D246BF}" type="pres">
      <dgm:prSet presAssocID="{F80186D1-AFB2-40C6-80C8-AA33D0398EEB}" presName="parTrans" presStyleLbl="bgSibTrans2D1" presStyleIdx="1" presStyleCnt="2" custLinFactNeighborX="-60746" custLinFactNeighborY="-5202"/>
      <dgm:spPr/>
      <dgm:t>
        <a:bodyPr/>
        <a:lstStyle/>
        <a:p>
          <a:endParaRPr lang="ru-RU"/>
        </a:p>
      </dgm:t>
    </dgm:pt>
    <dgm:pt modelId="{404F8C30-3D43-4082-8256-CBD938412E84}" type="pres">
      <dgm:prSet presAssocID="{3207DD16-58AD-4C6D-84A1-6F85C539BB6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E7E784-CEC2-4295-B11F-F312BB7392B6}" type="presOf" srcId="{3207DD16-58AD-4C6D-84A1-6F85C539BB62}" destId="{404F8C30-3D43-4082-8256-CBD938412E84}" srcOrd="0" destOrd="0" presId="urn:microsoft.com/office/officeart/2005/8/layout/radial4"/>
    <dgm:cxn modelId="{619DE408-8173-4CE1-90AA-5F7CCD64D99E}" type="presOf" srcId="{36935F95-660B-41BC-B466-ABB204495A32}" destId="{276DCDB6-AA5C-4CBD-A1A5-8657A853D265}" srcOrd="0" destOrd="0" presId="urn:microsoft.com/office/officeart/2005/8/layout/radial4"/>
    <dgm:cxn modelId="{B27705EF-F738-4EFD-BFED-310DACCDD083}" srcId="{C55EF2F8-97A8-479F-A8B6-55A79A316B7E}" destId="{3207DD16-58AD-4C6D-84A1-6F85C539BB62}" srcOrd="1" destOrd="0" parTransId="{F80186D1-AFB2-40C6-80C8-AA33D0398EEB}" sibTransId="{6A726459-44DA-425F-9AC6-205CC57CF718}"/>
    <dgm:cxn modelId="{C7A8B8E5-799E-4C62-8190-26CEB6FDBBE1}" type="presOf" srcId="{DB70ACAA-401A-4A03-B327-02E960155691}" destId="{6EFB8E0E-28D6-4DC3-9FDC-EB9C96FCA129}" srcOrd="0" destOrd="0" presId="urn:microsoft.com/office/officeart/2005/8/layout/radial4"/>
    <dgm:cxn modelId="{C9D5E26C-187A-4B51-A58A-A62F455DA501}" type="presOf" srcId="{7231482E-4C9C-4E18-B28A-06E4737DB4DC}" destId="{E9E58B62-E4EA-4D15-AC5B-55EA17737597}" srcOrd="0" destOrd="0" presId="urn:microsoft.com/office/officeart/2005/8/layout/radial4"/>
    <dgm:cxn modelId="{C94ECBB6-FC4D-40F4-B9DE-6D39FCB11451}" srcId="{36935F95-660B-41BC-B466-ABB204495A32}" destId="{C55EF2F8-97A8-479F-A8B6-55A79A316B7E}" srcOrd="0" destOrd="0" parTransId="{35229309-EF8E-44D8-84DC-8C9C9DFF0E20}" sibTransId="{2B27C30A-ED37-4DAC-871D-8663290E2094}"/>
    <dgm:cxn modelId="{E9CA0212-F6D6-4EB9-ABBE-9428BDF95200}" type="presOf" srcId="{C55EF2F8-97A8-479F-A8B6-55A79A316B7E}" destId="{B64F7F58-AD02-46FE-AA9E-FDD260359FF4}" srcOrd="0" destOrd="0" presId="urn:microsoft.com/office/officeart/2005/8/layout/radial4"/>
    <dgm:cxn modelId="{189A9450-402C-4E64-A2EC-4C3B90D99238}" srcId="{C55EF2F8-97A8-479F-A8B6-55A79A316B7E}" destId="{7231482E-4C9C-4E18-B28A-06E4737DB4DC}" srcOrd="0" destOrd="0" parTransId="{DB70ACAA-401A-4A03-B327-02E960155691}" sibTransId="{A99249F4-56D6-4DFA-9BE8-568D48F23D2E}"/>
    <dgm:cxn modelId="{41B3217E-1D86-4432-B0CF-5049EB666D9A}" type="presOf" srcId="{F80186D1-AFB2-40C6-80C8-AA33D0398EEB}" destId="{0AFF9B54-00EA-49B7-8642-070D05D246BF}" srcOrd="0" destOrd="0" presId="urn:microsoft.com/office/officeart/2005/8/layout/radial4"/>
    <dgm:cxn modelId="{D1E3E03A-8AB5-465D-9585-E69CC78F4C58}" type="presParOf" srcId="{276DCDB6-AA5C-4CBD-A1A5-8657A853D265}" destId="{B64F7F58-AD02-46FE-AA9E-FDD260359FF4}" srcOrd="0" destOrd="0" presId="urn:microsoft.com/office/officeart/2005/8/layout/radial4"/>
    <dgm:cxn modelId="{94DAE9AA-7D76-4E1A-90F1-BDD29A063DBB}" type="presParOf" srcId="{276DCDB6-AA5C-4CBD-A1A5-8657A853D265}" destId="{6EFB8E0E-28D6-4DC3-9FDC-EB9C96FCA129}" srcOrd="1" destOrd="0" presId="urn:microsoft.com/office/officeart/2005/8/layout/radial4"/>
    <dgm:cxn modelId="{00D8A78F-C35E-4A28-87C9-760884951645}" type="presParOf" srcId="{276DCDB6-AA5C-4CBD-A1A5-8657A853D265}" destId="{E9E58B62-E4EA-4D15-AC5B-55EA17737597}" srcOrd="2" destOrd="0" presId="urn:microsoft.com/office/officeart/2005/8/layout/radial4"/>
    <dgm:cxn modelId="{B03E3BF8-0612-400F-A883-AC07CA028143}" type="presParOf" srcId="{276DCDB6-AA5C-4CBD-A1A5-8657A853D265}" destId="{0AFF9B54-00EA-49B7-8642-070D05D246BF}" srcOrd="3" destOrd="0" presId="urn:microsoft.com/office/officeart/2005/8/layout/radial4"/>
    <dgm:cxn modelId="{D5D77813-A720-4C59-BB6D-40B4DCF067B6}" type="presParOf" srcId="{276DCDB6-AA5C-4CBD-A1A5-8657A853D265}" destId="{404F8C30-3D43-4082-8256-CBD938412E84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E33C2B-8AB6-41E9-99EA-758A18A806E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CEE8747-6DD8-4025-A69C-5D5DE23CA614}">
      <dgm:prSet phldrT="[Текст]" custT="1"/>
      <dgm:spPr/>
      <dgm:t>
        <a:bodyPr/>
        <a:lstStyle/>
        <a:p>
          <a:r>
            <a:rPr lang="ru-RU" sz="3600" b="1" dirty="0" smtClean="0"/>
            <a:t>Целевой компонент</a:t>
          </a:r>
          <a:r>
            <a:rPr lang="ru-RU" sz="2800" dirty="0" smtClean="0"/>
            <a:t> </a:t>
          </a:r>
        </a:p>
        <a:p>
          <a:r>
            <a:rPr lang="ru-RU" sz="2800" dirty="0" smtClean="0"/>
            <a:t>(пояснительная записка, планируемые результаты освоения АООП, система оценки достижений в освоении АООП)</a:t>
          </a:r>
          <a:endParaRPr lang="ru-RU" sz="2800" dirty="0"/>
        </a:p>
      </dgm:t>
    </dgm:pt>
    <dgm:pt modelId="{E259BE91-7515-4223-9FC9-B0EB5D2E361F}" type="parTrans" cxnId="{9740EE74-1575-4250-A99D-1067A79980E9}">
      <dgm:prSet/>
      <dgm:spPr/>
      <dgm:t>
        <a:bodyPr/>
        <a:lstStyle/>
        <a:p>
          <a:endParaRPr lang="ru-RU" sz="4000"/>
        </a:p>
      </dgm:t>
    </dgm:pt>
    <dgm:pt modelId="{23B01AFA-346E-4381-BBCF-F6E7BBD4C3E7}" type="sibTrans" cxnId="{9740EE74-1575-4250-A99D-1067A79980E9}">
      <dgm:prSet/>
      <dgm:spPr/>
      <dgm:t>
        <a:bodyPr/>
        <a:lstStyle/>
        <a:p>
          <a:endParaRPr lang="ru-RU" sz="4000"/>
        </a:p>
      </dgm:t>
    </dgm:pt>
    <dgm:pt modelId="{3D2E1B66-B76F-4F6B-AF6B-14C02DC9DF6B}">
      <dgm:prSet phldrT="[Текст]" custT="1"/>
      <dgm:spPr/>
      <dgm:t>
        <a:bodyPr/>
        <a:lstStyle/>
        <a:p>
          <a:r>
            <a:rPr lang="ru-RU" sz="3600" b="1" dirty="0" smtClean="0"/>
            <a:t>Содержательный</a:t>
          </a:r>
          <a:r>
            <a:rPr lang="ru-RU" sz="2800" dirty="0" smtClean="0"/>
            <a:t> </a:t>
          </a:r>
          <a:r>
            <a:rPr lang="ru-RU" sz="3600" b="1" dirty="0" smtClean="0"/>
            <a:t>компонент </a:t>
          </a:r>
          <a:r>
            <a:rPr lang="ru-RU" sz="2800" dirty="0" smtClean="0"/>
            <a:t>(отдельные программы)</a:t>
          </a:r>
          <a:endParaRPr lang="ru-RU" sz="2800" dirty="0"/>
        </a:p>
      </dgm:t>
    </dgm:pt>
    <dgm:pt modelId="{0350F504-F822-4384-B93A-2E78CC757A95}" type="parTrans" cxnId="{DA1E3316-A49D-440F-AD93-5BDA2C944633}">
      <dgm:prSet/>
      <dgm:spPr/>
      <dgm:t>
        <a:bodyPr/>
        <a:lstStyle/>
        <a:p>
          <a:endParaRPr lang="ru-RU" sz="4000"/>
        </a:p>
      </dgm:t>
    </dgm:pt>
    <dgm:pt modelId="{F924D69B-B8A1-4D87-AE06-0E2828E5B8AA}" type="sibTrans" cxnId="{DA1E3316-A49D-440F-AD93-5BDA2C944633}">
      <dgm:prSet/>
      <dgm:spPr/>
      <dgm:t>
        <a:bodyPr/>
        <a:lstStyle/>
        <a:p>
          <a:endParaRPr lang="ru-RU" sz="4000"/>
        </a:p>
      </dgm:t>
    </dgm:pt>
    <dgm:pt modelId="{B3DE9204-267D-44BF-BACB-F55A595F1A2A}">
      <dgm:prSet phldrT="[Текст]" custT="1"/>
      <dgm:spPr/>
      <dgm:t>
        <a:bodyPr/>
        <a:lstStyle/>
        <a:p>
          <a:r>
            <a:rPr lang="ru-RU" sz="3600" b="1" dirty="0" smtClean="0"/>
            <a:t>Организационный компонент</a:t>
          </a:r>
        </a:p>
        <a:p>
          <a:r>
            <a:rPr lang="ru-RU" sz="2800" dirty="0" smtClean="0"/>
            <a:t>(учебный план, план внеурочной работы, условия реализации АООП)</a:t>
          </a:r>
          <a:endParaRPr lang="ru-RU" sz="2800" dirty="0"/>
        </a:p>
      </dgm:t>
    </dgm:pt>
    <dgm:pt modelId="{49AFBDBA-F22F-4716-BFC6-5B328CF4303E}" type="parTrans" cxnId="{8CD7F3CB-6947-4F74-91F9-FC90215E5EAB}">
      <dgm:prSet/>
      <dgm:spPr/>
      <dgm:t>
        <a:bodyPr/>
        <a:lstStyle/>
        <a:p>
          <a:endParaRPr lang="ru-RU" sz="4000"/>
        </a:p>
      </dgm:t>
    </dgm:pt>
    <dgm:pt modelId="{78B5D853-AFBF-47FD-8879-C540AC22553B}" type="sibTrans" cxnId="{8CD7F3CB-6947-4F74-91F9-FC90215E5EAB}">
      <dgm:prSet/>
      <dgm:spPr/>
      <dgm:t>
        <a:bodyPr/>
        <a:lstStyle/>
        <a:p>
          <a:endParaRPr lang="ru-RU" sz="4000"/>
        </a:p>
      </dgm:t>
    </dgm:pt>
    <dgm:pt modelId="{17D91480-D554-4FD8-B74E-3E45216E9611}" type="pres">
      <dgm:prSet presAssocID="{A8E33C2B-8AB6-41E9-99EA-758A18A806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A7632-5838-4CE6-83B8-2E38AB867398}" type="pres">
      <dgm:prSet presAssocID="{DCEE8747-6DD8-4025-A69C-5D5DE23CA614}" presName="parentLin" presStyleCnt="0"/>
      <dgm:spPr/>
    </dgm:pt>
    <dgm:pt modelId="{3DC00C5F-58C1-4A39-B703-9AC74139B69F}" type="pres">
      <dgm:prSet presAssocID="{DCEE8747-6DD8-4025-A69C-5D5DE23CA61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C0BD73D-4247-468C-9BEB-0884C720B7C6}" type="pres">
      <dgm:prSet presAssocID="{DCEE8747-6DD8-4025-A69C-5D5DE23CA614}" presName="parentText" presStyleLbl="node1" presStyleIdx="0" presStyleCnt="3" custScaleX="152540" custScaleY="470281" custLinFactY="100000" custLinFactNeighborX="-82429" custLinFactNeighborY="1473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C8466-85BF-4A20-9E8C-0079A6560E89}" type="pres">
      <dgm:prSet presAssocID="{DCEE8747-6DD8-4025-A69C-5D5DE23CA614}" presName="negativeSpace" presStyleCnt="0"/>
      <dgm:spPr/>
    </dgm:pt>
    <dgm:pt modelId="{FE07881C-4E5E-44BB-9114-1B9B08A471F9}" type="pres">
      <dgm:prSet presAssocID="{DCEE8747-6DD8-4025-A69C-5D5DE23CA614}" presName="childText" presStyleLbl="conFgAcc1" presStyleIdx="0" presStyleCnt="3" custScaleY="231717" custLinFactY="175416" custLinFactNeighborX="-15" custLinFactNeighborY="200000">
        <dgm:presLayoutVars>
          <dgm:bulletEnabled val="1"/>
        </dgm:presLayoutVars>
      </dgm:prSet>
      <dgm:spPr/>
    </dgm:pt>
    <dgm:pt modelId="{A7C5F2FD-3F5B-4FDB-9983-52AA871809B5}" type="pres">
      <dgm:prSet presAssocID="{23B01AFA-346E-4381-BBCF-F6E7BBD4C3E7}" presName="spaceBetweenRectangles" presStyleCnt="0"/>
      <dgm:spPr/>
    </dgm:pt>
    <dgm:pt modelId="{D01A2AC4-FBC2-444F-BA88-26063867EA70}" type="pres">
      <dgm:prSet presAssocID="{3D2E1B66-B76F-4F6B-AF6B-14C02DC9DF6B}" presName="parentLin" presStyleCnt="0"/>
      <dgm:spPr/>
    </dgm:pt>
    <dgm:pt modelId="{599082D8-0385-46DF-8764-679A0EC7BB53}" type="pres">
      <dgm:prSet presAssocID="{3D2E1B66-B76F-4F6B-AF6B-14C02DC9DF6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33054FF-68EC-43C5-BF0D-0C5B765A874B}" type="pres">
      <dgm:prSet presAssocID="{3D2E1B66-B76F-4F6B-AF6B-14C02DC9DF6B}" presName="parentText" presStyleLbl="node1" presStyleIdx="1" presStyleCnt="3" custScaleX="136835" custScaleY="301629" custLinFactY="100000" custLinFactNeighborX="-86719" custLinFactNeighborY="1219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8253A-53F0-4D5D-A257-CEFC73E73E79}" type="pres">
      <dgm:prSet presAssocID="{3D2E1B66-B76F-4F6B-AF6B-14C02DC9DF6B}" presName="negativeSpace" presStyleCnt="0"/>
      <dgm:spPr/>
    </dgm:pt>
    <dgm:pt modelId="{A54506A9-AD15-4C3A-9C43-3A33DDAD8583}" type="pres">
      <dgm:prSet presAssocID="{3D2E1B66-B76F-4F6B-AF6B-14C02DC9DF6B}" presName="childText" presStyleLbl="conFgAcc1" presStyleIdx="1" presStyleCnt="3" custScaleY="244146" custLinFactY="123937" custLinFactNeighborX="-15" custLinFactNeighborY="200000">
        <dgm:presLayoutVars>
          <dgm:bulletEnabled val="1"/>
        </dgm:presLayoutVars>
      </dgm:prSet>
      <dgm:spPr/>
    </dgm:pt>
    <dgm:pt modelId="{138E8F8C-8750-4E32-981C-FE842C6B5066}" type="pres">
      <dgm:prSet presAssocID="{F924D69B-B8A1-4D87-AE06-0E2828E5B8AA}" presName="spaceBetweenRectangles" presStyleCnt="0"/>
      <dgm:spPr/>
    </dgm:pt>
    <dgm:pt modelId="{0B2867DA-64C2-412F-9259-EAA54075F7B2}" type="pres">
      <dgm:prSet presAssocID="{B3DE9204-267D-44BF-BACB-F55A595F1A2A}" presName="parentLin" presStyleCnt="0"/>
      <dgm:spPr/>
    </dgm:pt>
    <dgm:pt modelId="{C27733EB-DDDA-4A2A-AFC1-AB20B1747E7B}" type="pres">
      <dgm:prSet presAssocID="{B3DE9204-267D-44BF-BACB-F55A595F1A2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D423EAF-D733-4BF0-BACF-4CBBA3B6F2D5}" type="pres">
      <dgm:prSet presAssocID="{B3DE9204-267D-44BF-BACB-F55A595F1A2A}" presName="parentText" presStyleLbl="node1" presStyleIdx="2" presStyleCnt="3" custScaleX="135129" custScaleY="442249" custLinFactY="81037" custLinFactNeighborX="-8977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19FDA-29F1-416D-8C89-ED6C6366B12B}" type="pres">
      <dgm:prSet presAssocID="{B3DE9204-267D-44BF-BACB-F55A595F1A2A}" presName="negativeSpace" presStyleCnt="0"/>
      <dgm:spPr/>
    </dgm:pt>
    <dgm:pt modelId="{431EC989-EB25-4D3F-839E-B2E7C91690FF}" type="pres">
      <dgm:prSet presAssocID="{B3DE9204-267D-44BF-BACB-F55A595F1A2A}" presName="childText" presStyleLbl="conFgAcc1" presStyleIdx="2" presStyleCnt="3" custScaleY="302395" custLinFactNeighborX="-15" custLinFactNeighborY="16834">
        <dgm:presLayoutVars>
          <dgm:bulletEnabled val="1"/>
        </dgm:presLayoutVars>
      </dgm:prSet>
      <dgm:spPr/>
    </dgm:pt>
  </dgm:ptLst>
  <dgm:cxnLst>
    <dgm:cxn modelId="{7D867F77-90E8-4471-AABF-C679825E3A89}" type="presOf" srcId="{B3DE9204-267D-44BF-BACB-F55A595F1A2A}" destId="{7D423EAF-D733-4BF0-BACF-4CBBA3B6F2D5}" srcOrd="1" destOrd="0" presId="urn:microsoft.com/office/officeart/2005/8/layout/list1"/>
    <dgm:cxn modelId="{8CD7F3CB-6947-4F74-91F9-FC90215E5EAB}" srcId="{A8E33C2B-8AB6-41E9-99EA-758A18A806E0}" destId="{B3DE9204-267D-44BF-BACB-F55A595F1A2A}" srcOrd="2" destOrd="0" parTransId="{49AFBDBA-F22F-4716-BFC6-5B328CF4303E}" sibTransId="{78B5D853-AFBF-47FD-8879-C540AC22553B}"/>
    <dgm:cxn modelId="{DA1E3316-A49D-440F-AD93-5BDA2C944633}" srcId="{A8E33C2B-8AB6-41E9-99EA-758A18A806E0}" destId="{3D2E1B66-B76F-4F6B-AF6B-14C02DC9DF6B}" srcOrd="1" destOrd="0" parTransId="{0350F504-F822-4384-B93A-2E78CC757A95}" sibTransId="{F924D69B-B8A1-4D87-AE06-0E2828E5B8AA}"/>
    <dgm:cxn modelId="{A60428F8-4231-44E4-812E-5E1473C0989B}" type="presOf" srcId="{B3DE9204-267D-44BF-BACB-F55A595F1A2A}" destId="{C27733EB-DDDA-4A2A-AFC1-AB20B1747E7B}" srcOrd="0" destOrd="0" presId="urn:microsoft.com/office/officeart/2005/8/layout/list1"/>
    <dgm:cxn modelId="{9740EE74-1575-4250-A99D-1067A79980E9}" srcId="{A8E33C2B-8AB6-41E9-99EA-758A18A806E0}" destId="{DCEE8747-6DD8-4025-A69C-5D5DE23CA614}" srcOrd="0" destOrd="0" parTransId="{E259BE91-7515-4223-9FC9-B0EB5D2E361F}" sibTransId="{23B01AFA-346E-4381-BBCF-F6E7BBD4C3E7}"/>
    <dgm:cxn modelId="{DA21860E-1FDF-4148-9BD6-57C33A93DB6F}" type="presOf" srcId="{A8E33C2B-8AB6-41E9-99EA-758A18A806E0}" destId="{17D91480-D554-4FD8-B74E-3E45216E9611}" srcOrd="0" destOrd="0" presId="urn:microsoft.com/office/officeart/2005/8/layout/list1"/>
    <dgm:cxn modelId="{CE688DCF-C76D-4CDB-B1EF-B6CFA9940109}" type="presOf" srcId="{DCEE8747-6DD8-4025-A69C-5D5DE23CA614}" destId="{3DC00C5F-58C1-4A39-B703-9AC74139B69F}" srcOrd="0" destOrd="0" presId="urn:microsoft.com/office/officeart/2005/8/layout/list1"/>
    <dgm:cxn modelId="{A5C7C95D-079F-449B-BA74-11D17844980A}" type="presOf" srcId="{DCEE8747-6DD8-4025-A69C-5D5DE23CA614}" destId="{8C0BD73D-4247-468C-9BEB-0884C720B7C6}" srcOrd="1" destOrd="0" presId="urn:microsoft.com/office/officeart/2005/8/layout/list1"/>
    <dgm:cxn modelId="{012BB4E3-3C13-4CD7-BFC5-726CBD3CCC1C}" type="presOf" srcId="{3D2E1B66-B76F-4F6B-AF6B-14C02DC9DF6B}" destId="{599082D8-0385-46DF-8764-679A0EC7BB53}" srcOrd="0" destOrd="0" presId="urn:microsoft.com/office/officeart/2005/8/layout/list1"/>
    <dgm:cxn modelId="{1019BBBA-5AC9-4362-AB5A-37CED02BBEC8}" type="presOf" srcId="{3D2E1B66-B76F-4F6B-AF6B-14C02DC9DF6B}" destId="{C33054FF-68EC-43C5-BF0D-0C5B765A874B}" srcOrd="1" destOrd="0" presId="urn:microsoft.com/office/officeart/2005/8/layout/list1"/>
    <dgm:cxn modelId="{0E7252CB-377B-44B0-8771-B028A655E93E}" type="presParOf" srcId="{17D91480-D554-4FD8-B74E-3E45216E9611}" destId="{432A7632-5838-4CE6-83B8-2E38AB867398}" srcOrd="0" destOrd="0" presId="urn:microsoft.com/office/officeart/2005/8/layout/list1"/>
    <dgm:cxn modelId="{3576CB31-F3EC-4402-814C-9848CFD706BE}" type="presParOf" srcId="{432A7632-5838-4CE6-83B8-2E38AB867398}" destId="{3DC00C5F-58C1-4A39-B703-9AC74139B69F}" srcOrd="0" destOrd="0" presId="urn:microsoft.com/office/officeart/2005/8/layout/list1"/>
    <dgm:cxn modelId="{E95BA6F0-8533-4F81-BA47-31C0DDE96CB6}" type="presParOf" srcId="{432A7632-5838-4CE6-83B8-2E38AB867398}" destId="{8C0BD73D-4247-468C-9BEB-0884C720B7C6}" srcOrd="1" destOrd="0" presId="urn:microsoft.com/office/officeart/2005/8/layout/list1"/>
    <dgm:cxn modelId="{D326F328-B36C-4078-8171-5E459196A953}" type="presParOf" srcId="{17D91480-D554-4FD8-B74E-3E45216E9611}" destId="{A04C8466-85BF-4A20-9E8C-0079A6560E89}" srcOrd="1" destOrd="0" presId="urn:microsoft.com/office/officeart/2005/8/layout/list1"/>
    <dgm:cxn modelId="{99FFF4E5-983A-4BBC-8985-4BFE832DED31}" type="presParOf" srcId="{17D91480-D554-4FD8-B74E-3E45216E9611}" destId="{FE07881C-4E5E-44BB-9114-1B9B08A471F9}" srcOrd="2" destOrd="0" presId="urn:microsoft.com/office/officeart/2005/8/layout/list1"/>
    <dgm:cxn modelId="{1E848108-B093-46BB-A9AA-4154671A2CCF}" type="presParOf" srcId="{17D91480-D554-4FD8-B74E-3E45216E9611}" destId="{A7C5F2FD-3F5B-4FDB-9983-52AA871809B5}" srcOrd="3" destOrd="0" presId="urn:microsoft.com/office/officeart/2005/8/layout/list1"/>
    <dgm:cxn modelId="{A3B26B07-764A-472C-AFA6-5E5A5B5F0C23}" type="presParOf" srcId="{17D91480-D554-4FD8-B74E-3E45216E9611}" destId="{D01A2AC4-FBC2-444F-BA88-26063867EA70}" srcOrd="4" destOrd="0" presId="urn:microsoft.com/office/officeart/2005/8/layout/list1"/>
    <dgm:cxn modelId="{09C1CF74-DEC3-44DE-9976-9AC4D248EBBC}" type="presParOf" srcId="{D01A2AC4-FBC2-444F-BA88-26063867EA70}" destId="{599082D8-0385-46DF-8764-679A0EC7BB53}" srcOrd="0" destOrd="0" presId="urn:microsoft.com/office/officeart/2005/8/layout/list1"/>
    <dgm:cxn modelId="{DD53236F-921B-4961-8AB7-9BDB2C6861C1}" type="presParOf" srcId="{D01A2AC4-FBC2-444F-BA88-26063867EA70}" destId="{C33054FF-68EC-43C5-BF0D-0C5B765A874B}" srcOrd="1" destOrd="0" presId="urn:microsoft.com/office/officeart/2005/8/layout/list1"/>
    <dgm:cxn modelId="{45DD7F17-23D3-4D55-B887-941D6EB6DC61}" type="presParOf" srcId="{17D91480-D554-4FD8-B74E-3E45216E9611}" destId="{3A58253A-53F0-4D5D-A257-CEFC73E73E79}" srcOrd="5" destOrd="0" presId="urn:microsoft.com/office/officeart/2005/8/layout/list1"/>
    <dgm:cxn modelId="{AB3161CA-A4DD-4DB1-872F-E09884477E23}" type="presParOf" srcId="{17D91480-D554-4FD8-B74E-3E45216E9611}" destId="{A54506A9-AD15-4C3A-9C43-3A33DDAD8583}" srcOrd="6" destOrd="0" presId="urn:microsoft.com/office/officeart/2005/8/layout/list1"/>
    <dgm:cxn modelId="{84441C38-3BE4-41F3-BFB6-D55248C158E4}" type="presParOf" srcId="{17D91480-D554-4FD8-B74E-3E45216E9611}" destId="{138E8F8C-8750-4E32-981C-FE842C6B5066}" srcOrd="7" destOrd="0" presId="urn:microsoft.com/office/officeart/2005/8/layout/list1"/>
    <dgm:cxn modelId="{9B9586FD-F762-4A06-87D1-5A83684905A9}" type="presParOf" srcId="{17D91480-D554-4FD8-B74E-3E45216E9611}" destId="{0B2867DA-64C2-412F-9259-EAA54075F7B2}" srcOrd="8" destOrd="0" presId="urn:microsoft.com/office/officeart/2005/8/layout/list1"/>
    <dgm:cxn modelId="{5B9FC035-B32B-45DB-85F6-10B59E1A7F62}" type="presParOf" srcId="{0B2867DA-64C2-412F-9259-EAA54075F7B2}" destId="{C27733EB-DDDA-4A2A-AFC1-AB20B1747E7B}" srcOrd="0" destOrd="0" presId="urn:microsoft.com/office/officeart/2005/8/layout/list1"/>
    <dgm:cxn modelId="{BFB99518-4773-4AEE-954A-F404AEC018F8}" type="presParOf" srcId="{0B2867DA-64C2-412F-9259-EAA54075F7B2}" destId="{7D423EAF-D733-4BF0-BACF-4CBBA3B6F2D5}" srcOrd="1" destOrd="0" presId="urn:microsoft.com/office/officeart/2005/8/layout/list1"/>
    <dgm:cxn modelId="{8CA6ACEC-EEFD-42A2-91F2-BB9AEF477253}" type="presParOf" srcId="{17D91480-D554-4FD8-B74E-3E45216E9611}" destId="{0B019FDA-29F1-416D-8C89-ED6C6366B12B}" srcOrd="9" destOrd="0" presId="urn:microsoft.com/office/officeart/2005/8/layout/list1"/>
    <dgm:cxn modelId="{204EBFAF-01A9-4873-831C-9A93939D80D2}" type="presParOf" srcId="{17D91480-D554-4FD8-B74E-3E45216E9611}" destId="{431EC989-EB25-4D3F-839E-B2E7C91690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02A5F4-ED31-449B-9ED9-DFD887275FCD}" type="doc">
      <dgm:prSet loTypeId="urn:microsoft.com/office/officeart/2005/8/layout/hList3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3AC0D8D-3C93-4885-B60F-B04287C3023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Вариативная часть АООП: </a:t>
          </a:r>
        </a:p>
        <a:p>
          <a:r>
            <a:rPr lang="ru-RU" b="1" dirty="0" smtClean="0">
              <a:solidFill>
                <a:schemeClr val="tx1"/>
              </a:solidFill>
            </a:rPr>
            <a:t>- 5 ч. в неделю – внеурочная деятельность,</a:t>
          </a:r>
        </a:p>
        <a:p>
          <a:r>
            <a:rPr lang="ru-RU" b="1" dirty="0" smtClean="0">
              <a:solidFill>
                <a:schemeClr val="tx1"/>
              </a:solidFill>
            </a:rPr>
            <a:t>- 5 ч. в неделю – коррекционно-развивающая деятельность</a:t>
          </a:r>
          <a:endParaRPr lang="ru-RU" b="1" dirty="0">
            <a:solidFill>
              <a:schemeClr val="tx1"/>
            </a:solidFill>
          </a:endParaRPr>
        </a:p>
      </dgm:t>
    </dgm:pt>
    <dgm:pt modelId="{DE1BAE39-287C-4DEA-8116-7A31153D2829}" type="parTrans" cxnId="{B625DD9C-BF9F-4969-8F3F-BEEBAB0ECB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4B883ED-EAE7-4735-AB96-3153C2A18A8F}" type="sibTrans" cxnId="{B625DD9C-BF9F-4969-8F3F-BEEBAB0ECB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015200-DE91-4B97-8BE0-51C0FB621E87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Учебные занятия для углубленного изучения отдельных обязательных учебных предметов</a:t>
          </a:r>
          <a:endParaRPr lang="ru-RU" sz="2400" dirty="0">
            <a:solidFill>
              <a:schemeClr val="tx1"/>
            </a:solidFill>
          </a:endParaRPr>
        </a:p>
      </dgm:t>
    </dgm:pt>
    <dgm:pt modelId="{F8DE71C4-0F6D-4AF9-A74B-E5EBBC32EB96}" type="parTrans" cxnId="{B7B1A3CB-E6E2-4225-8AFF-2D9E857DB9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9433E1B-E283-4A5B-9DCB-2A5EE4D8973D}" type="sibTrans" cxnId="{B7B1A3CB-E6E2-4225-8AFF-2D9E857DB9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29C562-E88C-4756-8692-05CF8DECD0C6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Учебные занятия, обеспечивающие различные интересы обучающихся</a:t>
          </a:r>
          <a:endParaRPr lang="ru-RU" sz="2400" dirty="0">
            <a:solidFill>
              <a:schemeClr val="tx1"/>
            </a:solidFill>
          </a:endParaRPr>
        </a:p>
      </dgm:t>
    </dgm:pt>
    <dgm:pt modelId="{D4281D13-130A-4C5E-8E7B-BDEE7311AD93}" type="parTrans" cxnId="{EBC13D27-BCA0-4F14-9263-E7F54CC563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213C4B-9C6E-41AE-867D-4C203CCC3615}" type="sibTrans" cxnId="{EBC13D27-BCA0-4F14-9263-E7F54CC563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D2BC6A8-5513-4BD7-A8F6-044F1938224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Увеличение учебных часов, отводимых на изучение отдельных учебных предметов обязательной части</a:t>
          </a:r>
          <a:endParaRPr lang="ru-RU" dirty="0">
            <a:solidFill>
              <a:schemeClr val="tx1"/>
            </a:solidFill>
          </a:endParaRPr>
        </a:p>
      </dgm:t>
    </dgm:pt>
    <dgm:pt modelId="{EA8ECB2A-FE45-4AD2-942F-2A4750CAC432}" type="parTrans" cxnId="{EDEC8FC9-1AFB-4CFB-95D4-08A871983C7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471295-2AAB-4C0C-8C8A-93E04EA79CB4}" type="sibTrans" cxnId="{EDEC8FC9-1AFB-4CFB-95D4-08A871983C7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A676058-3FD8-4296-A875-479808A93F1A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Введение учебных курсов, обеспечивающих удовлетворение особых образовательных потребностей обучающихся с ОВЗ и необходимую коррекцию недостатков в психическом и/или физическом развитии</a:t>
          </a:r>
          <a:endParaRPr lang="ru-RU" sz="2400" dirty="0">
            <a:solidFill>
              <a:schemeClr val="tx1"/>
            </a:solidFill>
          </a:endParaRPr>
        </a:p>
      </dgm:t>
    </dgm:pt>
    <dgm:pt modelId="{AFA06BFA-D24D-479B-9683-A535E323BAA4}" type="parTrans" cxnId="{A99ED8EB-1686-41A7-AB6A-896D9781ED8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64D10A-A04C-4B39-B5E8-B6ADC7E50A6E}" type="sibTrans" cxnId="{A99ED8EB-1686-41A7-AB6A-896D9781ED8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F59993-605E-438A-A06C-79D19CC373A5}">
      <dgm:prSet custT="1"/>
      <dgm:spPr/>
      <dgm:t>
        <a:bodyPr/>
        <a:lstStyle/>
        <a:p>
          <a:r>
            <a:rPr lang="ru-RU" sz="2800" smtClean="0">
              <a:solidFill>
                <a:schemeClr val="tx1"/>
              </a:solidFill>
            </a:rPr>
            <a:t>Введение учебных курсов для факультативного изучения отдельных учебных предметов</a:t>
          </a:r>
          <a:endParaRPr lang="ru-RU" sz="2800" dirty="0">
            <a:solidFill>
              <a:schemeClr val="tx1"/>
            </a:solidFill>
          </a:endParaRPr>
        </a:p>
      </dgm:t>
    </dgm:pt>
    <dgm:pt modelId="{72F88CC4-E564-4035-BCDC-D925F1B7F4BB}" type="parTrans" cxnId="{FD05D162-A7AB-491E-A323-D5FC805C81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DFB79E-6E36-40CF-AF88-2D38F43B55BB}" type="sibTrans" cxnId="{FD05D162-A7AB-491E-A323-D5FC805C81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7EC879-491A-4CD2-AC1C-00AA417BA703}" type="pres">
      <dgm:prSet presAssocID="{A002A5F4-ED31-449B-9ED9-DFD887275FC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C619F4-A33C-480F-8DB8-772FCE8E3612}" type="pres">
      <dgm:prSet presAssocID="{B3AC0D8D-3C93-4885-B60F-B04287C30237}" presName="roof" presStyleLbl="dkBgShp" presStyleIdx="0" presStyleCnt="2"/>
      <dgm:spPr/>
      <dgm:t>
        <a:bodyPr/>
        <a:lstStyle/>
        <a:p>
          <a:endParaRPr lang="ru-RU"/>
        </a:p>
      </dgm:t>
    </dgm:pt>
    <dgm:pt modelId="{1759D4B1-10BF-4F69-B50B-493D56AB7DA2}" type="pres">
      <dgm:prSet presAssocID="{B3AC0D8D-3C93-4885-B60F-B04287C30237}" presName="pillars" presStyleCnt="0"/>
      <dgm:spPr/>
      <dgm:t>
        <a:bodyPr/>
        <a:lstStyle/>
        <a:p>
          <a:endParaRPr lang="ru-RU"/>
        </a:p>
      </dgm:t>
    </dgm:pt>
    <dgm:pt modelId="{6FD4C8DE-604A-4B0E-965E-8A1319CF6457}" type="pres">
      <dgm:prSet presAssocID="{B3AC0D8D-3C93-4885-B60F-B04287C30237}" presName="pillar1" presStyleLbl="node1" presStyleIdx="0" presStyleCnt="5" custScaleX="91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D4CA5-617D-4E97-8293-4A6BC597E357}" type="pres">
      <dgm:prSet presAssocID="{9329C562-E88C-4756-8692-05CF8DECD0C6}" presName="pillarX" presStyleLbl="node1" presStyleIdx="1" presStyleCnt="5" custScaleX="79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3689A-C4FE-4C3E-8A71-E0E7DE478890}" type="pres">
      <dgm:prSet presAssocID="{2D2BC6A8-5513-4BD7-A8F6-044F19382246}" presName="pillarX" presStyleLbl="node1" presStyleIdx="2" presStyleCnt="5" custScaleX="72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A164B-CED5-4D2B-A631-AF4DBC65D8EA}" type="pres">
      <dgm:prSet presAssocID="{4A676058-3FD8-4296-A875-479808A93F1A}" presName="pillarX" presStyleLbl="node1" presStyleIdx="3" presStyleCnt="5" custScaleX="145388" custLinFactNeighborY="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2D766-0F46-4C49-9AC0-1D65B6DB559D}" type="pres">
      <dgm:prSet presAssocID="{44F59993-605E-438A-A06C-79D19CC373A5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1FF6F-1E37-4868-928B-6108C79B7B65}" type="pres">
      <dgm:prSet presAssocID="{B3AC0D8D-3C93-4885-B60F-B04287C30237}" presName="base" presStyleLbl="dkBgShp" presStyleIdx="1" presStyleCnt="2" custLinFactNeighborX="840" custLinFactNeighborY="-14392"/>
      <dgm:spPr/>
      <dgm:t>
        <a:bodyPr/>
        <a:lstStyle/>
        <a:p>
          <a:endParaRPr lang="ru-RU"/>
        </a:p>
      </dgm:t>
    </dgm:pt>
  </dgm:ptLst>
  <dgm:cxnLst>
    <dgm:cxn modelId="{649F5E3A-E719-4CA2-8EE2-615A03EF731E}" type="presOf" srcId="{B3AC0D8D-3C93-4885-B60F-B04287C30237}" destId="{45C619F4-A33C-480F-8DB8-772FCE8E3612}" srcOrd="0" destOrd="0" presId="urn:microsoft.com/office/officeart/2005/8/layout/hList3"/>
    <dgm:cxn modelId="{EBC13D27-BCA0-4F14-9263-E7F54CC5632F}" srcId="{B3AC0D8D-3C93-4885-B60F-B04287C30237}" destId="{9329C562-E88C-4756-8692-05CF8DECD0C6}" srcOrd="1" destOrd="0" parTransId="{D4281D13-130A-4C5E-8E7B-BDEE7311AD93}" sibTransId="{C4213C4B-9C6E-41AE-867D-4C203CCC3615}"/>
    <dgm:cxn modelId="{53C66228-6667-4F7E-8164-1E1A5B58779F}" type="presOf" srcId="{A002A5F4-ED31-449B-9ED9-DFD887275FCD}" destId="{227EC879-491A-4CD2-AC1C-00AA417BA703}" srcOrd="0" destOrd="0" presId="urn:microsoft.com/office/officeart/2005/8/layout/hList3"/>
    <dgm:cxn modelId="{5BF6E0D6-C234-4AFA-89EF-54E6AF144836}" type="presOf" srcId="{2D2BC6A8-5513-4BD7-A8F6-044F19382246}" destId="{3F53689A-C4FE-4C3E-8A71-E0E7DE478890}" srcOrd="0" destOrd="0" presId="urn:microsoft.com/office/officeart/2005/8/layout/hList3"/>
    <dgm:cxn modelId="{B7B1A3CB-E6E2-4225-8AFF-2D9E857DB922}" srcId="{B3AC0D8D-3C93-4885-B60F-B04287C30237}" destId="{1F015200-DE91-4B97-8BE0-51C0FB621E87}" srcOrd="0" destOrd="0" parTransId="{F8DE71C4-0F6D-4AF9-A74B-E5EBBC32EB96}" sibTransId="{79433E1B-E283-4A5B-9DCB-2A5EE4D8973D}"/>
    <dgm:cxn modelId="{713E246B-A84B-4A37-8034-610DD68540BE}" type="presOf" srcId="{4A676058-3FD8-4296-A875-479808A93F1A}" destId="{666A164B-CED5-4D2B-A631-AF4DBC65D8EA}" srcOrd="0" destOrd="0" presId="urn:microsoft.com/office/officeart/2005/8/layout/hList3"/>
    <dgm:cxn modelId="{A99ED8EB-1686-41A7-AB6A-896D9781ED8F}" srcId="{B3AC0D8D-3C93-4885-B60F-B04287C30237}" destId="{4A676058-3FD8-4296-A875-479808A93F1A}" srcOrd="3" destOrd="0" parTransId="{AFA06BFA-D24D-479B-9683-A535E323BAA4}" sibTransId="{5164D10A-A04C-4B39-B5E8-B6ADC7E50A6E}"/>
    <dgm:cxn modelId="{1A96AAEE-985C-44C5-86B9-A031DE246CAB}" type="presOf" srcId="{1F015200-DE91-4B97-8BE0-51C0FB621E87}" destId="{6FD4C8DE-604A-4B0E-965E-8A1319CF6457}" srcOrd="0" destOrd="0" presId="urn:microsoft.com/office/officeart/2005/8/layout/hList3"/>
    <dgm:cxn modelId="{9539BAD2-E7FF-420E-8724-1634054467FF}" type="presOf" srcId="{9329C562-E88C-4756-8692-05CF8DECD0C6}" destId="{24ED4CA5-617D-4E97-8293-4A6BC597E357}" srcOrd="0" destOrd="0" presId="urn:microsoft.com/office/officeart/2005/8/layout/hList3"/>
    <dgm:cxn modelId="{EDEC8FC9-1AFB-4CFB-95D4-08A871983C70}" srcId="{B3AC0D8D-3C93-4885-B60F-B04287C30237}" destId="{2D2BC6A8-5513-4BD7-A8F6-044F19382246}" srcOrd="2" destOrd="0" parTransId="{EA8ECB2A-FE45-4AD2-942F-2A4750CAC432}" sibTransId="{E6471295-2AAB-4C0C-8C8A-93E04EA79CB4}"/>
    <dgm:cxn modelId="{B625DD9C-BF9F-4969-8F3F-BEEBAB0ECBEF}" srcId="{A002A5F4-ED31-449B-9ED9-DFD887275FCD}" destId="{B3AC0D8D-3C93-4885-B60F-B04287C30237}" srcOrd="0" destOrd="0" parTransId="{DE1BAE39-287C-4DEA-8116-7A31153D2829}" sibTransId="{04B883ED-EAE7-4735-AB96-3153C2A18A8F}"/>
    <dgm:cxn modelId="{669B260B-B82F-47A1-BDDE-8A77DDB5F343}" type="presOf" srcId="{44F59993-605E-438A-A06C-79D19CC373A5}" destId="{3C42D766-0F46-4C49-9AC0-1D65B6DB559D}" srcOrd="0" destOrd="0" presId="urn:microsoft.com/office/officeart/2005/8/layout/hList3"/>
    <dgm:cxn modelId="{FD05D162-A7AB-491E-A323-D5FC805C81EB}" srcId="{B3AC0D8D-3C93-4885-B60F-B04287C30237}" destId="{44F59993-605E-438A-A06C-79D19CC373A5}" srcOrd="4" destOrd="0" parTransId="{72F88CC4-E564-4035-BCDC-D925F1B7F4BB}" sibTransId="{45DFB79E-6E36-40CF-AF88-2D38F43B55BB}"/>
    <dgm:cxn modelId="{7B066455-10F9-4AC9-8732-C022396D5483}" type="presParOf" srcId="{227EC879-491A-4CD2-AC1C-00AA417BA703}" destId="{45C619F4-A33C-480F-8DB8-772FCE8E3612}" srcOrd="0" destOrd="0" presId="urn:microsoft.com/office/officeart/2005/8/layout/hList3"/>
    <dgm:cxn modelId="{3F6BD9E2-EEA5-4451-BE1F-F547E9581E48}" type="presParOf" srcId="{227EC879-491A-4CD2-AC1C-00AA417BA703}" destId="{1759D4B1-10BF-4F69-B50B-493D56AB7DA2}" srcOrd="1" destOrd="0" presId="urn:microsoft.com/office/officeart/2005/8/layout/hList3"/>
    <dgm:cxn modelId="{E4DFD06E-CFDF-4C8E-95CF-B8966474D315}" type="presParOf" srcId="{1759D4B1-10BF-4F69-B50B-493D56AB7DA2}" destId="{6FD4C8DE-604A-4B0E-965E-8A1319CF6457}" srcOrd="0" destOrd="0" presId="urn:microsoft.com/office/officeart/2005/8/layout/hList3"/>
    <dgm:cxn modelId="{A4E8C2F0-EE9E-441C-96B6-2C9BBE79D153}" type="presParOf" srcId="{1759D4B1-10BF-4F69-B50B-493D56AB7DA2}" destId="{24ED4CA5-617D-4E97-8293-4A6BC597E357}" srcOrd="1" destOrd="0" presId="urn:microsoft.com/office/officeart/2005/8/layout/hList3"/>
    <dgm:cxn modelId="{B2B2981D-9DD7-433E-B16B-BA74F911B041}" type="presParOf" srcId="{1759D4B1-10BF-4F69-B50B-493D56AB7DA2}" destId="{3F53689A-C4FE-4C3E-8A71-E0E7DE478890}" srcOrd="2" destOrd="0" presId="urn:microsoft.com/office/officeart/2005/8/layout/hList3"/>
    <dgm:cxn modelId="{996AC46E-3BF5-48F5-A7F3-71E5EE0934EC}" type="presParOf" srcId="{1759D4B1-10BF-4F69-B50B-493D56AB7DA2}" destId="{666A164B-CED5-4D2B-A631-AF4DBC65D8EA}" srcOrd="3" destOrd="0" presId="urn:microsoft.com/office/officeart/2005/8/layout/hList3"/>
    <dgm:cxn modelId="{84E3201A-3912-4AA9-A353-47A312E1CDDC}" type="presParOf" srcId="{1759D4B1-10BF-4F69-B50B-493D56AB7DA2}" destId="{3C42D766-0F46-4C49-9AC0-1D65B6DB559D}" srcOrd="4" destOrd="0" presId="urn:microsoft.com/office/officeart/2005/8/layout/hList3"/>
    <dgm:cxn modelId="{CA1A8ADC-43AC-4B5E-8BB3-5F16BC4BD17A}" type="presParOf" srcId="{227EC879-491A-4CD2-AC1C-00AA417BA703}" destId="{68A1FF6F-1E37-4868-928B-6108C79B7B6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F7F58-AD02-46FE-AA9E-FDD260359FF4}">
      <dsp:nvSpPr>
        <dsp:cNvPr id="0" name=""/>
        <dsp:cNvSpPr/>
      </dsp:nvSpPr>
      <dsp:spPr>
        <a:xfrm>
          <a:off x="3466532" y="1745503"/>
          <a:ext cx="4012438" cy="27619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Адаптированная образовательная программа ОО</a:t>
          </a:r>
          <a:endParaRPr lang="ru-RU" sz="2800" b="1" kern="1200" dirty="0"/>
        </a:p>
      </dsp:txBody>
      <dsp:txXfrm>
        <a:off x="4054140" y="2149977"/>
        <a:ext cx="2837222" cy="1952974"/>
      </dsp:txXfrm>
    </dsp:sp>
    <dsp:sp modelId="{6EFB8E0E-28D6-4DC3-9FDC-EB9C96FCA129}">
      <dsp:nvSpPr>
        <dsp:cNvPr id="0" name=""/>
        <dsp:cNvSpPr/>
      </dsp:nvSpPr>
      <dsp:spPr>
        <a:xfrm rot="12900593">
          <a:off x="3461466" y="1172309"/>
          <a:ext cx="1797366" cy="78714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58B62-E4EA-4D15-AC5B-55EA17737597}">
      <dsp:nvSpPr>
        <dsp:cNvPr id="0" name=""/>
        <dsp:cNvSpPr/>
      </dsp:nvSpPr>
      <dsp:spPr>
        <a:xfrm>
          <a:off x="1196847" y="762"/>
          <a:ext cx="2623826" cy="20990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Основная образовательная программа</a:t>
          </a:r>
          <a:endParaRPr lang="ru-RU" sz="2500" b="1" kern="1200" dirty="0"/>
        </a:p>
      </dsp:txBody>
      <dsp:txXfrm>
        <a:off x="1258326" y="62241"/>
        <a:ext cx="2500868" cy="1976103"/>
      </dsp:txXfrm>
    </dsp:sp>
    <dsp:sp modelId="{0AFF9B54-00EA-49B7-8642-070D05D246BF}">
      <dsp:nvSpPr>
        <dsp:cNvPr id="0" name=""/>
        <dsp:cNvSpPr/>
      </dsp:nvSpPr>
      <dsp:spPr>
        <a:xfrm rot="19499407">
          <a:off x="5710162" y="1131362"/>
          <a:ext cx="1797366" cy="78714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F8C30-3D43-4082-8256-CBD938412E84}">
      <dsp:nvSpPr>
        <dsp:cNvPr id="0" name=""/>
        <dsp:cNvSpPr/>
      </dsp:nvSpPr>
      <dsp:spPr>
        <a:xfrm>
          <a:off x="7124829" y="762"/>
          <a:ext cx="2623826" cy="20990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Примерная адаптированная основная образовательная программа</a:t>
          </a:r>
          <a:endParaRPr lang="ru-RU" sz="2500" b="1" kern="1200" dirty="0"/>
        </a:p>
      </dsp:txBody>
      <dsp:txXfrm>
        <a:off x="7186308" y="62241"/>
        <a:ext cx="2500868" cy="1976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7881C-4E5E-44BB-9114-1B9B08A471F9}">
      <dsp:nvSpPr>
        <dsp:cNvPr id="0" name=""/>
        <dsp:cNvSpPr/>
      </dsp:nvSpPr>
      <dsp:spPr>
        <a:xfrm>
          <a:off x="0" y="2016042"/>
          <a:ext cx="11082128" cy="5839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BD73D-4247-468C-9BEB-0884C720B7C6}">
      <dsp:nvSpPr>
        <dsp:cNvPr id="0" name=""/>
        <dsp:cNvSpPr/>
      </dsp:nvSpPr>
      <dsp:spPr>
        <a:xfrm>
          <a:off x="87093" y="955566"/>
          <a:ext cx="10585234" cy="13882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215" tIns="0" rIns="29321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Целевой компонент</a:t>
          </a:r>
          <a:r>
            <a:rPr lang="ru-RU" sz="2800" kern="1200" dirty="0" smtClean="0"/>
            <a:t>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(пояснительная записка, планируемые результаты освоения АООП, система оценки достижений в освоении АООП)</a:t>
          </a:r>
          <a:endParaRPr lang="ru-RU" sz="2800" kern="1200" dirty="0"/>
        </a:p>
      </dsp:txBody>
      <dsp:txXfrm>
        <a:off x="154863" y="1023336"/>
        <a:ext cx="10449694" cy="1252729"/>
      </dsp:txXfrm>
    </dsp:sp>
    <dsp:sp modelId="{A54506A9-AD15-4C3A-9C43-3A33DDAD8583}">
      <dsp:nvSpPr>
        <dsp:cNvPr id="0" name=""/>
        <dsp:cNvSpPr/>
      </dsp:nvSpPr>
      <dsp:spPr>
        <a:xfrm>
          <a:off x="0" y="3267050"/>
          <a:ext cx="11082128" cy="6152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054FF-68EC-43C5-BF0D-0C5B765A874B}">
      <dsp:nvSpPr>
        <dsp:cNvPr id="0" name=""/>
        <dsp:cNvSpPr/>
      </dsp:nvSpPr>
      <dsp:spPr>
        <a:xfrm>
          <a:off x="73015" y="2759208"/>
          <a:ext cx="10532032" cy="8904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215" tIns="0" rIns="29321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Содержательный</a:t>
          </a:r>
          <a:r>
            <a:rPr lang="ru-RU" sz="2800" kern="1200" dirty="0" smtClean="0"/>
            <a:t> </a:t>
          </a:r>
          <a:r>
            <a:rPr lang="ru-RU" sz="3600" b="1" kern="1200" dirty="0" smtClean="0"/>
            <a:t>компонент </a:t>
          </a:r>
          <a:r>
            <a:rPr lang="ru-RU" sz="2800" kern="1200" dirty="0" smtClean="0"/>
            <a:t>(отдельные программы)</a:t>
          </a:r>
          <a:endParaRPr lang="ru-RU" sz="2800" kern="1200" dirty="0"/>
        </a:p>
      </dsp:txBody>
      <dsp:txXfrm>
        <a:off x="116481" y="2802674"/>
        <a:ext cx="10445100" cy="803476"/>
      </dsp:txXfrm>
    </dsp:sp>
    <dsp:sp modelId="{431EC989-EB25-4D3F-839E-B2E7C91690FF}">
      <dsp:nvSpPr>
        <dsp:cNvPr id="0" name=""/>
        <dsp:cNvSpPr/>
      </dsp:nvSpPr>
      <dsp:spPr>
        <a:xfrm>
          <a:off x="0" y="4698743"/>
          <a:ext cx="11082128" cy="7620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23EAF-D733-4BF0-BACF-4CBBA3B6F2D5}">
      <dsp:nvSpPr>
        <dsp:cNvPr id="0" name=""/>
        <dsp:cNvSpPr/>
      </dsp:nvSpPr>
      <dsp:spPr>
        <a:xfrm>
          <a:off x="56613" y="4050398"/>
          <a:ext cx="10472382" cy="13055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215" tIns="0" rIns="29321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Организационный компонент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(учебный план, план внеурочной работы, условия реализации АООП)</a:t>
          </a:r>
          <a:endParaRPr lang="ru-RU" sz="2800" kern="1200" dirty="0"/>
        </a:p>
      </dsp:txBody>
      <dsp:txXfrm>
        <a:off x="120343" y="4114128"/>
        <a:ext cx="10344922" cy="1178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619F4-A33C-480F-8DB8-772FCE8E3612}">
      <dsp:nvSpPr>
        <dsp:cNvPr id="0" name=""/>
        <dsp:cNvSpPr/>
      </dsp:nvSpPr>
      <dsp:spPr>
        <a:xfrm>
          <a:off x="0" y="0"/>
          <a:ext cx="12192000" cy="205740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</a:rPr>
            <a:t>Вариативная часть АООП: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</a:rPr>
            <a:t>- 5 ч. в неделю – внеурочная деятельность,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</a:rPr>
            <a:t>- 5 ч. в неделю – коррекционно-развивающая деятельность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0" y="0"/>
        <a:ext cx="12192000" cy="2057400"/>
      </dsp:txXfrm>
    </dsp:sp>
    <dsp:sp modelId="{6FD4C8DE-604A-4B0E-965E-8A1319CF6457}">
      <dsp:nvSpPr>
        <dsp:cNvPr id="0" name=""/>
        <dsp:cNvSpPr/>
      </dsp:nvSpPr>
      <dsp:spPr>
        <a:xfrm>
          <a:off x="3647" y="2057400"/>
          <a:ext cx="2280437" cy="432054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Учебные занятия для углубленного изучения отдельных обязательных учебных предметов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647" y="2057400"/>
        <a:ext cx="2280437" cy="4320540"/>
      </dsp:txXfrm>
    </dsp:sp>
    <dsp:sp modelId="{24ED4CA5-617D-4E97-8293-4A6BC597E357}">
      <dsp:nvSpPr>
        <dsp:cNvPr id="0" name=""/>
        <dsp:cNvSpPr/>
      </dsp:nvSpPr>
      <dsp:spPr>
        <a:xfrm>
          <a:off x="2284084" y="2057400"/>
          <a:ext cx="1991711" cy="432054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Учебные занятия, обеспечивающие различные интересы обучающихся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284084" y="2057400"/>
        <a:ext cx="1991711" cy="4320540"/>
      </dsp:txXfrm>
    </dsp:sp>
    <dsp:sp modelId="{3F53689A-C4FE-4C3E-8A71-E0E7DE478890}">
      <dsp:nvSpPr>
        <dsp:cNvPr id="0" name=""/>
        <dsp:cNvSpPr/>
      </dsp:nvSpPr>
      <dsp:spPr>
        <a:xfrm>
          <a:off x="4275795" y="2057400"/>
          <a:ext cx="1799002" cy="432054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Увеличение учебных часов, отводимых на изучение отдельных учебных предметов обязательной части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4275795" y="2057400"/>
        <a:ext cx="1799002" cy="4320540"/>
      </dsp:txXfrm>
    </dsp:sp>
    <dsp:sp modelId="{666A164B-CED5-4D2B-A631-AF4DBC65D8EA}">
      <dsp:nvSpPr>
        <dsp:cNvPr id="0" name=""/>
        <dsp:cNvSpPr/>
      </dsp:nvSpPr>
      <dsp:spPr>
        <a:xfrm>
          <a:off x="6074798" y="2091964"/>
          <a:ext cx="3622171" cy="432054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Введение учебных курсов, обеспечивающих удовлетворение особых образовательных потребностей обучающихся с ОВЗ и необходимую коррекцию недостатков в психическом и/или физическом развитии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074798" y="2091964"/>
        <a:ext cx="3622171" cy="4320540"/>
      </dsp:txXfrm>
    </dsp:sp>
    <dsp:sp modelId="{3C42D766-0F46-4C49-9AC0-1D65B6DB559D}">
      <dsp:nvSpPr>
        <dsp:cNvPr id="0" name=""/>
        <dsp:cNvSpPr/>
      </dsp:nvSpPr>
      <dsp:spPr>
        <a:xfrm>
          <a:off x="9696969" y="2057400"/>
          <a:ext cx="2491382" cy="432054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tx1"/>
              </a:solidFill>
            </a:rPr>
            <a:t>Введение учебных курсов для факультативного изучения отдельных учебных предметов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9696969" y="2057400"/>
        <a:ext cx="2491382" cy="4320540"/>
      </dsp:txXfrm>
    </dsp:sp>
    <dsp:sp modelId="{68A1FF6F-1E37-4868-928B-6108C79B7B65}">
      <dsp:nvSpPr>
        <dsp:cNvPr id="0" name=""/>
        <dsp:cNvSpPr/>
      </dsp:nvSpPr>
      <dsp:spPr>
        <a:xfrm>
          <a:off x="0" y="6308849"/>
          <a:ext cx="12192000" cy="48006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A6409-F38F-4244-9630-25FF9AA4CB6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51BCA-8BFA-49EB-82D1-3AD2C7A38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2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ip.1obraz.ru/#/document/99/902389617/XA00M6G2MH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vip.1obraz.ru/#/document/99/499048913/XA00M2Q2MC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p.1obraz.ru/#/document/99/420292638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Обучение по АООП может быть реализовано через обучение в СОО и систему инклюзивного образования.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даптированная образовательная программа – это образовательная программа, разработанная образовательной организацией самостоятельно в соответствии с ФГОС НОО,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конкретным ФГОС для обучающихся с ОВЗ,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образовательной программой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образовательной организации,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учетом соответствующих примерных адаптированных основных образовательных программ, и адаптированная для обучения детей с ограниченными возможностями здоровья (далее – ОВЗ) в данной образовательной организации.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51BCA-8BFA-49EB-82D1-3AD2C7A38A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5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Характеристика каждого из вышеперечисленных разделов представлена в Примерных АООП по каждой нозологии ФГОС для обучающихся с ОВЗ.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Максимальная индивидуализация образования достигается за счет выбора варианта АООП. Рекомендации по выбору варианта АООП для обучающегося с ОВЗ будет предлагать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психолого-медико-педагогическая комиссия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(п. 5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ст. 42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Федерального закона от 29 декабря 2012 г. № 273-ФЗ "Об образовании в Российской Федерации",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п. 21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приказа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20 сентября 2013 г. № 1082 "Об утверждении положения о психолого-медико-педагогической комиссии").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ФГОС начального общего образования для учащихся с ОВЗ предусматривает до четырех вариантов требований к результатам  АООП применительно к каждой категории учащихся: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глухих;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слабослышащих и позднооглохших;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слепых;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слабовидящих;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тяжелыми нарушениями речи (далее –ТНР);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нарушениями опорно-двигательного аппарата (далее – НОДА);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задержкой психического развития (далее – ЗПР);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расстройствами аутистического спектра (далее – РАС).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9A746-CBD7-46C9-A6AE-1BF694ABC5A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3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Часть учебного плана, формируемая участниками образовательных отношений, включает часы на внеурочную деятельность (10 часов в неделю), предназначенные для реализации направлений внеурочной деятельности  (не более 5 часов в неделю) и часы на коррекционно-развивающую область  (не менее 5 часов в неделю)  (в соответствии с примерными АООП НОО определенного варианта).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зависимости от варианта АООП НОО программа внеурочной деятельности включает направления развития личности. Программа внеурочной деятельности предполагает следующие направления: спортивно-оздоровительное, нравственное, социальное, общекультурное в таких формах как индивидуальные и групповые занятия, экскурсии, кружки, секции, соревнования, общественно полезные практики  и т.д.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9A746-CBD7-46C9-A6AE-1BF694ABC5A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8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Обязательным элементом структуры Учебного плана является «Коррекционно-развивающая область», реализующаяся через содержание коррекционных курсов (в соответствии с примерными АООП НОО определенного варианта.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51BCA-8BFA-49EB-82D1-3AD2C7A38A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3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Вступающие в силу 1 сентября 2016 г. СанПиН 2.4.2.3286-15 "Санитарно-эпидемиологические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здоровья", утв. постановлением Главного государственного санитарного врача РФ от 10 июля 2015 г.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№ 26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, определяют максимальное количество детей с ОВЗ в классах (группах) в зависимости от категории учащихся и вариантов программы.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6345D-7437-427A-877D-44ACF8C5C2D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9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39CA6AB-81BA-46A2-9C48-781603A3C9C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5FD6D2-33AB-4AF8-8D26-7E1C167AAF4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56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A6AB-81BA-46A2-9C48-781603A3C9C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D6D2-33AB-4AF8-8D26-7E1C167A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0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A6AB-81BA-46A2-9C48-781603A3C9C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D6D2-33AB-4AF8-8D26-7E1C167AAF4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58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A6AB-81BA-46A2-9C48-781603A3C9C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D6D2-33AB-4AF8-8D26-7E1C167AAF4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57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A6AB-81BA-46A2-9C48-781603A3C9C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D6D2-33AB-4AF8-8D26-7E1C167A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68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A6AB-81BA-46A2-9C48-781603A3C9C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D6D2-33AB-4AF8-8D26-7E1C167AAF4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67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A6AB-81BA-46A2-9C48-781603A3C9C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D6D2-33AB-4AF8-8D26-7E1C167AAF4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631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A6AB-81BA-46A2-9C48-781603A3C9C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D6D2-33AB-4AF8-8D26-7E1C167AAF4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794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A6AB-81BA-46A2-9C48-781603A3C9C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D6D2-33AB-4AF8-8D26-7E1C167AAF4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463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B5AE-CDB8-4709-A748-4650B6F02C8E}" type="datetime1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0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A6AB-81BA-46A2-9C48-781603A3C9C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D6D2-33AB-4AF8-8D26-7E1C167A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2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A6AB-81BA-46A2-9C48-781603A3C9C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D6D2-33AB-4AF8-8D26-7E1C167AAF4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23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A6AB-81BA-46A2-9C48-781603A3C9C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D6D2-33AB-4AF8-8D26-7E1C167A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6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A6AB-81BA-46A2-9C48-781603A3C9C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D6D2-33AB-4AF8-8D26-7E1C167AAF4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41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A6AB-81BA-46A2-9C48-781603A3C9C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D6D2-33AB-4AF8-8D26-7E1C167AAF4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72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A6AB-81BA-46A2-9C48-781603A3C9C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D6D2-33AB-4AF8-8D26-7E1C167A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00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A6AB-81BA-46A2-9C48-781603A3C9C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D6D2-33AB-4AF8-8D26-7E1C167AAF4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16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A6AB-81BA-46A2-9C48-781603A3C9C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D6D2-33AB-4AF8-8D26-7E1C167A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3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9CA6AB-81BA-46A2-9C48-781603A3C9C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5FD6D2-33AB-4AF8-8D26-7E1C167A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1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fgosreestr.ru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7" y="1731983"/>
            <a:ext cx="6815669" cy="1515533"/>
          </a:xfrm>
        </p:spPr>
        <p:txBody>
          <a:bodyPr>
            <a:noAutofit/>
          </a:bodyPr>
          <a:lstStyle/>
          <a:p>
            <a:r>
              <a:rPr lang="ru-RU" sz="3600" dirty="0" smtClean="0"/>
              <a:t>О формировании адаптированных общеобразовательных программ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err="1" smtClean="0"/>
              <a:t>Шаркунова</a:t>
            </a:r>
            <a:r>
              <a:rPr lang="ru-RU" dirty="0" smtClean="0"/>
              <a:t> Юлия Владимировна</a:t>
            </a:r>
          </a:p>
          <a:p>
            <a:pPr algn="r"/>
            <a:r>
              <a:rPr lang="ru-RU" dirty="0" err="1"/>
              <a:t>к</a:t>
            </a:r>
            <a:r>
              <a:rPr lang="ru-RU" dirty="0" err="1" smtClean="0"/>
              <a:t>.п.н</a:t>
            </a:r>
            <a:r>
              <a:rPr lang="ru-RU" dirty="0" smtClean="0"/>
              <a:t>, заведующая кафедрой </a:t>
            </a:r>
          </a:p>
          <a:p>
            <a:pPr algn="r"/>
            <a:r>
              <a:rPr lang="ru-RU" dirty="0" smtClean="0"/>
              <a:t>педагогики и психологии ТОГИРРО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579352" y="6293682"/>
            <a:ext cx="321407" cy="35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 smtClean="0">
                <a:latin typeface="+mn-lt"/>
              </a:rPr>
              <a:t>1</a:t>
            </a:r>
            <a:endParaRPr lang="ru-RU" altLang="ru-RU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259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696036" y="719667"/>
          <a:ext cx="10945504" cy="4507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6036" y="5579209"/>
            <a:ext cx="1094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baseline="30000" dirty="0"/>
              <a:t>*</a:t>
            </a:r>
            <a:r>
              <a:rPr lang="ru-RU" sz="2000" i="1" dirty="0" smtClean="0"/>
              <a:t>Примерные адаптированные основные общеобразовательные программы размещены </a:t>
            </a:r>
            <a:r>
              <a:rPr lang="ru-RU" sz="2000" i="1" dirty="0"/>
              <a:t>на сайте</a:t>
            </a:r>
            <a:r>
              <a:rPr lang="ru-RU" sz="2000" dirty="0"/>
              <a:t> </a:t>
            </a:r>
            <a:r>
              <a:rPr lang="ru-RU" sz="2000" u="sng" dirty="0">
                <a:hlinkClick r:id="rId8"/>
              </a:rPr>
              <a:t>http://fgosreestr.ru/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641540" y="6306101"/>
            <a:ext cx="321407" cy="35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 smtClean="0">
                <a:latin typeface="+mn-lt"/>
              </a:rPr>
              <a:t>2</a:t>
            </a:r>
            <a:endParaRPr lang="ru-RU" altLang="ru-RU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98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767" y="365906"/>
            <a:ext cx="9601196" cy="1303867"/>
          </a:xfrm>
        </p:spPr>
        <p:txBody>
          <a:bodyPr/>
          <a:lstStyle/>
          <a:p>
            <a:r>
              <a:rPr lang="ru-RU" dirty="0"/>
              <a:t>Структура АООП</a:t>
            </a:r>
            <a:r>
              <a:rPr lang="ru-RU" i="1" dirty="0"/>
              <a:t> 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95500011"/>
              </p:ext>
            </p:extLst>
          </p:nvPr>
        </p:nvGraphicFramePr>
        <p:xfrm>
          <a:off x="496957" y="719666"/>
          <a:ext cx="11082129" cy="566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673945" y="6293681"/>
            <a:ext cx="321407" cy="35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 smtClean="0">
                <a:latin typeface="+mn-lt"/>
              </a:rPr>
              <a:t>3</a:t>
            </a:r>
            <a:endParaRPr lang="ru-RU" altLang="ru-RU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241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421642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285500"/>
            <a:ext cx="1228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Количество учебных занятий за 4 уч. года- не более 3039 ч., 5 лет – 3821 ч., 6 лет – 4603 ч.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9501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730" y="0"/>
            <a:ext cx="9601196" cy="530983"/>
          </a:xfrm>
        </p:spPr>
        <p:txBody>
          <a:bodyPr>
            <a:no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одержание </a:t>
            </a:r>
            <a:r>
              <a:rPr lang="ru-RU" sz="2800" dirty="0"/>
              <a:t>коррекционных </a:t>
            </a:r>
            <a:r>
              <a:rPr lang="ru-RU" sz="2800" dirty="0" smtClean="0"/>
              <a:t>курсов (занятий):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403" y="520260"/>
            <a:ext cx="11245850" cy="5938957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b="1" dirty="0"/>
              <a:t>- для детей с нарушением слуха </a:t>
            </a:r>
            <a:r>
              <a:rPr lang="ru-RU" sz="2000" dirty="0" smtClean="0"/>
              <a:t>рекомендуются курсы (занятия), </a:t>
            </a:r>
            <a:r>
              <a:rPr lang="ru-RU" sz="2000" dirty="0"/>
              <a:t>направленные на формирование речевого слуха и произносительной стороны устной речи (индивидуальные занятия), на развитие слухового восприятия, техники речи, познавательных процессов, музыкально-ритмические занятия;</a:t>
            </a:r>
          </a:p>
          <a:p>
            <a:pPr>
              <a:spcAft>
                <a:spcPts val="0"/>
              </a:spcAft>
            </a:pPr>
            <a:r>
              <a:rPr lang="ru-RU" sz="2000" b="1" dirty="0"/>
              <a:t>- для детей с нарушением зрения </a:t>
            </a:r>
            <a:r>
              <a:rPr lang="ru-RU" sz="2000" dirty="0" smtClean="0"/>
              <a:t>рекомендуются курсы (занятия</a:t>
            </a:r>
            <a:r>
              <a:rPr lang="ru-RU" sz="2000" dirty="0"/>
              <a:t>), направленные на развитие остаточного зрения и </a:t>
            </a:r>
            <a:r>
              <a:rPr lang="ru-RU" sz="2000" dirty="0" smtClean="0"/>
              <a:t>зрительного </a:t>
            </a:r>
            <a:r>
              <a:rPr lang="ru-RU" sz="2000" dirty="0"/>
              <a:t>восприятия, осязания и мелкой моторики, коммуникативной деятельности, ритмики, адаптивной физической культуры, социально-бытовой и пространственной ориентировки;</a:t>
            </a:r>
          </a:p>
          <a:p>
            <a:pPr>
              <a:spcAft>
                <a:spcPts val="0"/>
              </a:spcAft>
            </a:pPr>
            <a:r>
              <a:rPr lang="ru-RU" sz="2000" b="1" dirty="0"/>
              <a:t>- для детей с тяжелыми нарушениями речи </a:t>
            </a:r>
            <a:r>
              <a:rPr lang="ru-RU" sz="2000" dirty="0" smtClean="0"/>
              <a:t>рекомендуются </a:t>
            </a:r>
            <a:r>
              <a:rPr lang="ru-RU" sz="2000" dirty="0"/>
              <a:t>курсы (занятия), направленные на развитие речи, произношения, логопедической ритмики;</a:t>
            </a:r>
          </a:p>
          <a:p>
            <a:pPr>
              <a:spcAft>
                <a:spcPts val="0"/>
              </a:spcAft>
            </a:pPr>
            <a:r>
              <a:rPr lang="ru-RU" sz="2000" b="1" dirty="0"/>
              <a:t>- для детей с задержкой психического развития </a:t>
            </a:r>
            <a:r>
              <a:rPr lang="ru-RU" sz="2000" dirty="0" smtClean="0"/>
              <a:t> </a:t>
            </a:r>
            <a:r>
              <a:rPr lang="ru-RU" sz="2000" dirty="0"/>
              <a:t>рекомендуются курсы (занятия</a:t>
            </a:r>
            <a:r>
              <a:rPr lang="ru-RU" sz="2000" dirty="0" smtClean="0"/>
              <a:t>) ритмики </a:t>
            </a:r>
            <a:r>
              <a:rPr lang="ru-RU" sz="2000" dirty="0"/>
              <a:t>и коррекционно-развивающие занятия в соответствии </a:t>
            </a:r>
            <a:r>
              <a:rPr lang="ru-RU" sz="2000" dirty="0" smtClean="0"/>
              <a:t>с индивидуальными </a:t>
            </a:r>
            <a:r>
              <a:rPr lang="ru-RU" sz="2000" dirty="0"/>
              <a:t>образовательными потребностями ребенка;  </a:t>
            </a:r>
          </a:p>
          <a:p>
            <a:pPr>
              <a:spcAft>
                <a:spcPts val="0"/>
              </a:spcAft>
            </a:pPr>
            <a:r>
              <a:rPr lang="ru-RU" sz="2000" b="1" dirty="0"/>
              <a:t>- для детей с расстройствами аутистического </a:t>
            </a:r>
            <a:r>
              <a:rPr lang="ru-RU" sz="2000" b="1" dirty="0" smtClean="0"/>
              <a:t>спектра</a:t>
            </a:r>
            <a:r>
              <a:rPr lang="ru-RU" sz="2000" dirty="0" smtClean="0"/>
              <a:t> </a:t>
            </a:r>
            <a:r>
              <a:rPr lang="ru-RU" sz="2000" dirty="0"/>
              <a:t>рекомендуются занятия ритмикой, а также курсы (занятия), направленные на эмоциональное, коммуникативное, сенсорное, двигательное развитие, формирование предметно-практических действий;</a:t>
            </a:r>
          </a:p>
          <a:p>
            <a:pPr>
              <a:spcAft>
                <a:spcPts val="0"/>
              </a:spcAft>
            </a:pPr>
            <a:r>
              <a:rPr lang="ru-RU" sz="2000" b="1" dirty="0"/>
              <a:t>- для детей с умственной отсталостью </a:t>
            </a:r>
            <a:r>
              <a:rPr lang="ru-RU" sz="2000" dirty="0" smtClean="0"/>
              <a:t>рекомендуются </a:t>
            </a:r>
            <a:r>
              <a:rPr lang="ru-RU" sz="2000" dirty="0"/>
              <a:t>курсы (занятия), направленные на сенсорное и двигательное развитие, на формирование альтернативной коммуникации и предметно-практических действий. </a:t>
            </a:r>
          </a:p>
          <a:p>
            <a:pPr>
              <a:spcAft>
                <a:spcPts val="0"/>
              </a:spcAft>
            </a:pPr>
            <a:endParaRPr lang="ru-RU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803117" y="6359984"/>
            <a:ext cx="321407" cy="35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/>
              <a:t>5</a:t>
            </a:r>
            <a:endParaRPr lang="ru-RU" alt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2440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0525" y="92074"/>
            <a:ext cx="11410950" cy="332317"/>
          </a:xfrm>
        </p:spPr>
        <p:txBody>
          <a:bodyPr>
            <a:noAutofit/>
          </a:bodyPr>
          <a:lstStyle/>
          <a:p>
            <a:r>
              <a:rPr lang="ru-RU" sz="2800" dirty="0"/>
              <a:t>Комплектование классов (групп) для обучающихся с </a:t>
            </a:r>
            <a:r>
              <a:rPr lang="ru-RU" sz="2800" dirty="0" smtClean="0"/>
              <a:t>ОВЗ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19186" y="6432330"/>
            <a:ext cx="572814" cy="425670"/>
          </a:xfrm>
        </p:spPr>
        <p:txBody>
          <a:bodyPr/>
          <a:lstStyle/>
          <a:p>
            <a:fld id="{A3C6BE5E-A015-4B63-99FB-7507A9DBA0AA}" type="slidenum">
              <a:rPr lang="ru-RU" sz="1600" smtClean="0"/>
              <a:pPr/>
              <a:t>6</a:t>
            </a:fld>
            <a:endParaRPr lang="ru-RU" sz="16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253747"/>
              </p:ext>
            </p:extLst>
          </p:nvPr>
        </p:nvGraphicFramePr>
        <p:xfrm>
          <a:off x="483293" y="582052"/>
          <a:ext cx="11318181" cy="612930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275673"/>
                <a:gridCol w="9042508"/>
              </a:tblGrid>
              <a:tr h="246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 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Вариант инклюзивного</a:t>
                      </a:r>
                      <a:r>
                        <a:rPr lang="ru-RU" sz="1800" baseline="0" dirty="0" smtClean="0">
                          <a:effectLst/>
                        </a:rPr>
                        <a:t> образования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/>
                </a:tc>
              </a:tr>
              <a:tr h="330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 ОВЗ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Рекомендуемое максимальное </a:t>
                      </a:r>
                      <a:r>
                        <a:rPr lang="ru-RU" sz="1600" dirty="0">
                          <a:effectLst/>
                        </a:rPr>
                        <a:t>количество обучающихся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/>
                </a:tc>
              </a:tr>
              <a:tr h="609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Глухие обучающиеся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2 глухих обучающихся в классе в условиях инклюзии. Общая наполняемость класса: при 1 глухом - не более 20 обучающихся, при 2 глухих - не более 15 обучающихся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/>
                </a:tc>
              </a:tr>
              <a:tr h="813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Слабослышащие и позднооглохшие обучающиеся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2 слабослышащих или позднооглохших обучающихся в классе в условиях инклюзии. Общая наполняемость класса: при 1 слабослышащем или позднооглохшем - не более 25 обучающихся, при 2 слабослышащих или позднооглохших - не более 20 обучающихся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/>
                </a:tc>
              </a:tr>
              <a:tr h="609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Слепые обучающиеся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2 слепых обучающихся в классе в условиях инклюзии. Общая наполняемость класса: при 1 слепом - не более 20 обучающихся, при 2 слепых - не более 15 обучающихся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/>
                </a:tc>
              </a:tr>
              <a:tr h="609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Слабовидящие обучающиеся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2 слабовидящих обучающихся в классе в условиях инклюзии. Общая наполняемость класса: при 1 слабовидящем- не более 25 обучающихся, при 2 слабовидящих - не более 20 обучающихся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/>
                </a:tc>
              </a:tr>
              <a:tr h="498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Обучающиеся с тяжелыми нарушениями речи (ТНР)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5 обучающихся с ТНР в классе в условиях инклюзии. Общая наполняемость класса - не более 25 обучающихся.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/>
                </a:tc>
              </a:tr>
              <a:tr h="744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Обучающиеся с нарушениями опорно-двигательного аппарата (НОДА)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2 обучающихся с НО ДА в классе в условиях инклюзии. Общая наполняемость класса: при 1 обучающемся с НО ДА - не более 20 обучающихся, при 2 - не более 15 обучающихся.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/>
                </a:tc>
              </a:tr>
              <a:tr h="533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Обучающиеся с задержкой психического развития (ЗПР)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4 обучающихся с ЗПР в классе в условиях инклюзии. Общая наполняемость класса - не более 25 обучающихся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/>
                </a:tc>
              </a:tr>
              <a:tr h="712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Обучающиеся с расстройствами аутистического спектра (РАС)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2 обучающихся с РАС в классе в условиях инклюзии. Общая наполняемость класса: при 1 обучающемся с РАС - не более 20 обучающихся, при 2 обучающихся с РАС - не более 15 обучающихся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" marR="2251" marT="2251" marB="225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6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251</TotalTime>
  <Words>938</Words>
  <Application>Microsoft Office PowerPoint</Application>
  <PresentationFormat>Произвольный</PresentationFormat>
  <Paragraphs>77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О формировании адаптированных общеобразовательных программ</vt:lpstr>
      <vt:lpstr>Презентация PowerPoint</vt:lpstr>
      <vt:lpstr>Структура АООП </vt:lpstr>
      <vt:lpstr>Презентация PowerPoint</vt:lpstr>
      <vt:lpstr>Содержание коррекционных курсов (занятий):</vt:lpstr>
      <vt:lpstr>Комплектование классов (групп) для обучающихся с ОВЗ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формировании адаптированных общеобразовательных программ</dc:title>
  <dc:creator>user408</dc:creator>
  <cp:lastModifiedBy>User</cp:lastModifiedBy>
  <cp:revision>18</cp:revision>
  <cp:lastPrinted>2016-04-20T08:52:41Z</cp:lastPrinted>
  <dcterms:created xsi:type="dcterms:W3CDTF">2016-04-20T07:59:12Z</dcterms:created>
  <dcterms:modified xsi:type="dcterms:W3CDTF">2016-04-21T06:25:40Z</dcterms:modified>
</cp:coreProperties>
</file>