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61" r:id="rId2"/>
    <p:sldId id="266" r:id="rId3"/>
    <p:sldId id="268" r:id="rId4"/>
    <p:sldId id="267" r:id="rId5"/>
  </p:sldIdLst>
  <p:sldSz cx="8120063" cy="10826750" type="B4ISO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0">
          <p15:clr>
            <a:srgbClr val="A4A3A4"/>
          </p15:clr>
        </p15:guide>
        <p15:guide id="2" pos="2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458" y="18"/>
      </p:cViewPr>
      <p:guideLst>
        <p:guide orient="horz" pos="3410"/>
        <p:guide pos="25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4D23B-9E83-476C-A7BC-136C1383C55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7CE57BD-34D0-4F78-A76E-37671F0F03C9}">
      <dgm:prSet/>
      <dgm:spPr/>
      <dgm:t>
        <a:bodyPr/>
        <a:lstStyle/>
        <a:p>
          <a:pPr rtl="0"/>
          <a:r>
            <a:rPr lang="ru-RU" b="1" dirty="0"/>
            <a:t>Колонка редактора</a:t>
          </a:r>
        </a:p>
      </dgm:t>
    </dgm:pt>
    <dgm:pt modelId="{BEBF47AA-6A2F-4602-9913-92A6676BAEC8}" type="parTrans" cxnId="{8618EC3C-1722-4DB5-A624-58A8C6589746}">
      <dgm:prSet/>
      <dgm:spPr/>
      <dgm:t>
        <a:bodyPr/>
        <a:lstStyle/>
        <a:p>
          <a:endParaRPr lang="ru-RU"/>
        </a:p>
      </dgm:t>
    </dgm:pt>
    <dgm:pt modelId="{878CFE4F-C827-4FE2-8F98-5E68F523442E}" type="sibTrans" cxnId="{8618EC3C-1722-4DB5-A624-58A8C6589746}">
      <dgm:prSet/>
      <dgm:spPr/>
      <dgm:t>
        <a:bodyPr/>
        <a:lstStyle/>
        <a:p>
          <a:endParaRPr lang="ru-RU"/>
        </a:p>
      </dgm:t>
    </dgm:pt>
    <dgm:pt modelId="{75DDFDDC-AE13-4A27-8E01-C332BA744EE4}" type="pres">
      <dgm:prSet presAssocID="{70D4D23B-9E83-476C-A7BC-136C1383C55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8DA22B3-911A-47CE-AB90-5B8E6D9BF8D6}" type="pres">
      <dgm:prSet presAssocID="{87CE57BD-34D0-4F78-A76E-37671F0F03C9}" presName="circle1" presStyleLbl="node1" presStyleIdx="0" presStyleCnt="1" custLinFactNeighborX="-8790"/>
      <dgm:spPr/>
    </dgm:pt>
    <dgm:pt modelId="{14CDF14C-D8BE-49C7-814D-90E5FA795EE3}" type="pres">
      <dgm:prSet presAssocID="{87CE57BD-34D0-4F78-A76E-37671F0F03C9}" presName="space" presStyleCnt="0"/>
      <dgm:spPr/>
    </dgm:pt>
    <dgm:pt modelId="{326E0701-712C-4599-AEB7-58EDE17E9D1F}" type="pres">
      <dgm:prSet presAssocID="{87CE57BD-34D0-4F78-A76E-37671F0F03C9}" presName="rect1" presStyleLbl="alignAcc1" presStyleIdx="0" presStyleCnt="1" custLinFactNeighborX="-1874"/>
      <dgm:spPr/>
    </dgm:pt>
    <dgm:pt modelId="{59521007-998E-47AB-9621-363DB8AEFE15}" type="pres">
      <dgm:prSet presAssocID="{87CE57BD-34D0-4F78-A76E-37671F0F03C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39FB116-909F-4E4F-8E60-D5D4D02E784B}" type="presOf" srcId="{70D4D23B-9E83-476C-A7BC-136C1383C558}" destId="{75DDFDDC-AE13-4A27-8E01-C332BA744EE4}" srcOrd="0" destOrd="0" presId="urn:microsoft.com/office/officeart/2005/8/layout/target3"/>
    <dgm:cxn modelId="{A32DAE34-2CDC-4353-A2E4-ACB505EB4F9C}" type="presOf" srcId="{87CE57BD-34D0-4F78-A76E-37671F0F03C9}" destId="{59521007-998E-47AB-9621-363DB8AEFE15}" srcOrd="1" destOrd="0" presId="urn:microsoft.com/office/officeart/2005/8/layout/target3"/>
    <dgm:cxn modelId="{8618EC3C-1722-4DB5-A624-58A8C6589746}" srcId="{70D4D23B-9E83-476C-A7BC-136C1383C558}" destId="{87CE57BD-34D0-4F78-A76E-37671F0F03C9}" srcOrd="0" destOrd="0" parTransId="{BEBF47AA-6A2F-4602-9913-92A6676BAEC8}" sibTransId="{878CFE4F-C827-4FE2-8F98-5E68F523442E}"/>
    <dgm:cxn modelId="{E22FEB61-F994-4FF1-BB62-8ED476916EFA}" type="presOf" srcId="{87CE57BD-34D0-4F78-A76E-37671F0F03C9}" destId="{326E0701-712C-4599-AEB7-58EDE17E9D1F}" srcOrd="0" destOrd="0" presId="urn:microsoft.com/office/officeart/2005/8/layout/target3"/>
    <dgm:cxn modelId="{8745087D-7C58-4BD2-AC91-E91B8E3243B1}" type="presParOf" srcId="{75DDFDDC-AE13-4A27-8E01-C332BA744EE4}" destId="{A8DA22B3-911A-47CE-AB90-5B8E6D9BF8D6}" srcOrd="0" destOrd="0" presId="urn:microsoft.com/office/officeart/2005/8/layout/target3"/>
    <dgm:cxn modelId="{83252734-B700-4DEA-A69D-6857723A6C46}" type="presParOf" srcId="{75DDFDDC-AE13-4A27-8E01-C332BA744EE4}" destId="{14CDF14C-D8BE-49C7-814D-90E5FA795EE3}" srcOrd="1" destOrd="0" presId="urn:microsoft.com/office/officeart/2005/8/layout/target3"/>
    <dgm:cxn modelId="{4BB96B93-255D-433D-9FA4-AD8547BF93E1}" type="presParOf" srcId="{75DDFDDC-AE13-4A27-8E01-C332BA744EE4}" destId="{326E0701-712C-4599-AEB7-58EDE17E9D1F}" srcOrd="2" destOrd="0" presId="urn:microsoft.com/office/officeart/2005/8/layout/target3"/>
    <dgm:cxn modelId="{E85C6821-3ECE-43FC-9C78-76BC94746320}" type="presParOf" srcId="{75DDFDDC-AE13-4A27-8E01-C332BA744EE4}" destId="{59521007-998E-47AB-9621-363DB8AEFE1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4D23B-9E83-476C-A7BC-136C1383C55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CE57BD-34D0-4F78-A76E-37671F0F03C9}">
      <dgm:prSet/>
      <dgm:spPr/>
      <dgm:t>
        <a:bodyPr/>
        <a:lstStyle/>
        <a:p>
          <a:pPr rtl="0"/>
          <a:r>
            <a:rPr lang="ru-RU" b="1" dirty="0"/>
            <a:t>Афоризм номера:</a:t>
          </a:r>
        </a:p>
      </dgm:t>
    </dgm:pt>
    <dgm:pt modelId="{BEBF47AA-6A2F-4602-9913-92A6676BAEC8}" type="parTrans" cxnId="{8618EC3C-1722-4DB5-A624-58A8C6589746}">
      <dgm:prSet/>
      <dgm:spPr/>
      <dgm:t>
        <a:bodyPr/>
        <a:lstStyle/>
        <a:p>
          <a:endParaRPr lang="ru-RU"/>
        </a:p>
      </dgm:t>
    </dgm:pt>
    <dgm:pt modelId="{878CFE4F-C827-4FE2-8F98-5E68F523442E}" type="sibTrans" cxnId="{8618EC3C-1722-4DB5-A624-58A8C6589746}">
      <dgm:prSet/>
      <dgm:spPr/>
      <dgm:t>
        <a:bodyPr/>
        <a:lstStyle/>
        <a:p>
          <a:endParaRPr lang="ru-RU"/>
        </a:p>
      </dgm:t>
    </dgm:pt>
    <dgm:pt modelId="{75DDFDDC-AE13-4A27-8E01-C332BA744EE4}" type="pres">
      <dgm:prSet presAssocID="{70D4D23B-9E83-476C-A7BC-136C1383C55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8DA22B3-911A-47CE-AB90-5B8E6D9BF8D6}" type="pres">
      <dgm:prSet presAssocID="{87CE57BD-34D0-4F78-A76E-37671F0F03C9}" presName="circle1" presStyleLbl="node1" presStyleIdx="0" presStyleCnt="1" custLinFactNeighborX="2103"/>
      <dgm:spPr>
        <a:solidFill>
          <a:schemeClr val="accent5"/>
        </a:solidFill>
      </dgm:spPr>
    </dgm:pt>
    <dgm:pt modelId="{14CDF14C-D8BE-49C7-814D-90E5FA795EE3}" type="pres">
      <dgm:prSet presAssocID="{87CE57BD-34D0-4F78-A76E-37671F0F03C9}" presName="space" presStyleCnt="0"/>
      <dgm:spPr/>
    </dgm:pt>
    <dgm:pt modelId="{326E0701-712C-4599-AEB7-58EDE17E9D1F}" type="pres">
      <dgm:prSet presAssocID="{87CE57BD-34D0-4F78-A76E-37671F0F03C9}" presName="rect1" presStyleLbl="alignAcc1" presStyleIdx="0" presStyleCnt="1" custLinFactNeighborX="-1454"/>
      <dgm:spPr/>
    </dgm:pt>
    <dgm:pt modelId="{59521007-998E-47AB-9621-363DB8AEFE15}" type="pres">
      <dgm:prSet presAssocID="{87CE57BD-34D0-4F78-A76E-37671F0F03C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618EC3C-1722-4DB5-A624-58A8C6589746}" srcId="{70D4D23B-9E83-476C-A7BC-136C1383C558}" destId="{87CE57BD-34D0-4F78-A76E-37671F0F03C9}" srcOrd="0" destOrd="0" parTransId="{BEBF47AA-6A2F-4602-9913-92A6676BAEC8}" sibTransId="{878CFE4F-C827-4FE2-8F98-5E68F523442E}"/>
    <dgm:cxn modelId="{35488E5B-D09F-4124-B622-57F3ABACD663}" type="presOf" srcId="{87CE57BD-34D0-4F78-A76E-37671F0F03C9}" destId="{326E0701-712C-4599-AEB7-58EDE17E9D1F}" srcOrd="0" destOrd="0" presId="urn:microsoft.com/office/officeart/2005/8/layout/target3"/>
    <dgm:cxn modelId="{23CF7C6B-4299-4229-968A-33BB5F4095EA}" type="presOf" srcId="{70D4D23B-9E83-476C-A7BC-136C1383C558}" destId="{75DDFDDC-AE13-4A27-8E01-C332BA744EE4}" srcOrd="0" destOrd="0" presId="urn:microsoft.com/office/officeart/2005/8/layout/target3"/>
    <dgm:cxn modelId="{E4BBB4DA-0AFE-4B0B-A7A6-31E7C90072A5}" type="presOf" srcId="{87CE57BD-34D0-4F78-A76E-37671F0F03C9}" destId="{59521007-998E-47AB-9621-363DB8AEFE15}" srcOrd="1" destOrd="0" presId="urn:microsoft.com/office/officeart/2005/8/layout/target3"/>
    <dgm:cxn modelId="{571BCD8E-A596-4DD2-9190-026FC1C30D75}" type="presParOf" srcId="{75DDFDDC-AE13-4A27-8E01-C332BA744EE4}" destId="{A8DA22B3-911A-47CE-AB90-5B8E6D9BF8D6}" srcOrd="0" destOrd="0" presId="urn:microsoft.com/office/officeart/2005/8/layout/target3"/>
    <dgm:cxn modelId="{8AC23EBA-9017-42E4-B1A5-A15B70ED62F1}" type="presParOf" srcId="{75DDFDDC-AE13-4A27-8E01-C332BA744EE4}" destId="{14CDF14C-D8BE-49C7-814D-90E5FA795EE3}" srcOrd="1" destOrd="0" presId="urn:microsoft.com/office/officeart/2005/8/layout/target3"/>
    <dgm:cxn modelId="{FDA80E22-1482-49C5-A609-6EDF6BBE37BD}" type="presParOf" srcId="{75DDFDDC-AE13-4A27-8E01-C332BA744EE4}" destId="{326E0701-712C-4599-AEB7-58EDE17E9D1F}" srcOrd="2" destOrd="0" presId="urn:microsoft.com/office/officeart/2005/8/layout/target3"/>
    <dgm:cxn modelId="{BA9FA5A2-32B0-4FFA-9AEE-924F94E10BDE}" type="presParOf" srcId="{75DDFDDC-AE13-4A27-8E01-C332BA744EE4}" destId="{59521007-998E-47AB-9621-363DB8AEFE1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A22B3-911A-47CE-AB90-5B8E6D9BF8D6}">
      <dsp:nvSpPr>
        <dsp:cNvPr id="0" name=""/>
        <dsp:cNvSpPr/>
      </dsp:nvSpPr>
      <dsp:spPr>
        <a:xfrm>
          <a:off x="-35169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E0701-712C-4599-AEB7-58EDE17E9D1F}">
      <dsp:nvSpPr>
        <dsp:cNvPr id="0" name=""/>
        <dsp:cNvSpPr/>
      </dsp:nvSpPr>
      <dsp:spPr>
        <a:xfrm>
          <a:off x="164883" y="0"/>
          <a:ext cx="1876838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Колонка редактора</a:t>
          </a:r>
        </a:p>
      </dsp:txBody>
      <dsp:txXfrm>
        <a:off x="164883" y="0"/>
        <a:ext cx="1876838" cy="400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A22B3-911A-47CE-AB90-5B8E6D9BF8D6}">
      <dsp:nvSpPr>
        <dsp:cNvPr id="0" name=""/>
        <dsp:cNvSpPr/>
      </dsp:nvSpPr>
      <dsp:spPr>
        <a:xfrm>
          <a:off x="8414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E0701-712C-4599-AEB7-58EDE17E9D1F}">
      <dsp:nvSpPr>
        <dsp:cNvPr id="0" name=""/>
        <dsp:cNvSpPr/>
      </dsp:nvSpPr>
      <dsp:spPr>
        <a:xfrm>
          <a:off x="172765" y="0"/>
          <a:ext cx="1876838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Афоризм номера:</a:t>
          </a:r>
        </a:p>
      </dsp:txBody>
      <dsp:txXfrm>
        <a:off x="172765" y="0"/>
        <a:ext cx="1876838" cy="400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1CF47E3-AA3F-4304-AD6E-C77D659A7A2B}" type="datetimeFigureOut">
              <a:rPr lang="ru-RU" smtClean="0"/>
              <a:pPr/>
              <a:t>07.05.2019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AB1692D-697B-44C1-A1A5-E48E2B77B8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4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49F9EEB-ED66-4C43-9F50-C2964E63536A}" type="datetimeFigureOut">
              <a:rPr lang="ru-RU" smtClean="0"/>
              <a:pPr/>
              <a:t>07.05.2019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52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7C03680-044D-4794-ABE6-53E2FCB0D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67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8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74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79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40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005" y="1771879"/>
            <a:ext cx="6902054" cy="3769313"/>
          </a:xfrm>
        </p:spPr>
        <p:txBody>
          <a:bodyPr anchor="b"/>
          <a:lstStyle>
            <a:lvl1pPr algn="ctr">
              <a:defRPr sz="53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008" y="5686551"/>
            <a:ext cx="6090047" cy="2613958"/>
          </a:xfrm>
        </p:spPr>
        <p:txBody>
          <a:bodyPr/>
          <a:lstStyle>
            <a:lvl1pPr marL="0" indent="0" algn="ctr">
              <a:buNone/>
              <a:defRPr sz="2131"/>
            </a:lvl1pPr>
            <a:lvl2pPr marL="405994" indent="0" algn="ctr">
              <a:buNone/>
              <a:defRPr sz="1776"/>
            </a:lvl2pPr>
            <a:lvl3pPr marL="811987" indent="0" algn="ctr">
              <a:buNone/>
              <a:defRPr sz="1598"/>
            </a:lvl3pPr>
            <a:lvl4pPr marL="1217981" indent="0" algn="ctr">
              <a:buNone/>
              <a:defRPr sz="1421"/>
            </a:lvl4pPr>
            <a:lvl5pPr marL="1623974" indent="0" algn="ctr">
              <a:buNone/>
              <a:defRPr sz="1421"/>
            </a:lvl5pPr>
            <a:lvl6pPr marL="2029968" indent="0" algn="ctr">
              <a:buNone/>
              <a:defRPr sz="1421"/>
            </a:lvl6pPr>
            <a:lvl7pPr marL="2435962" indent="0" algn="ctr">
              <a:buNone/>
              <a:defRPr sz="1421"/>
            </a:lvl7pPr>
            <a:lvl8pPr marL="2841955" indent="0" algn="ctr">
              <a:buNone/>
              <a:defRPr sz="1421"/>
            </a:lvl8pPr>
            <a:lvl9pPr marL="3247949" indent="0" algn="ctr">
              <a:buNone/>
              <a:defRPr sz="142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16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97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0920" y="576424"/>
            <a:ext cx="1750889" cy="91751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255" y="576424"/>
            <a:ext cx="5151165" cy="91751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2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50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26" y="2699172"/>
            <a:ext cx="7003554" cy="4503626"/>
          </a:xfrm>
        </p:spPr>
        <p:txBody>
          <a:bodyPr anchor="b"/>
          <a:lstStyle>
            <a:lvl1pPr>
              <a:defRPr sz="53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026" y="7245404"/>
            <a:ext cx="7003554" cy="2368351"/>
          </a:xfrm>
        </p:spPr>
        <p:txBody>
          <a:bodyPr/>
          <a:lstStyle>
            <a:lvl1pPr marL="0" indent="0">
              <a:buNone/>
              <a:defRPr sz="2131">
                <a:solidFill>
                  <a:schemeClr val="tx1"/>
                </a:solidFill>
              </a:defRPr>
            </a:lvl1pPr>
            <a:lvl2pPr marL="405994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2pPr>
            <a:lvl3pPr marL="81198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217981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4pPr>
            <a:lvl5pPr marL="1623974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5pPr>
            <a:lvl6pPr marL="2029968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6pPr>
            <a:lvl7pPr marL="2435962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7pPr>
            <a:lvl8pPr marL="2841955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8pPr>
            <a:lvl9pPr marL="3247949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3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254" y="2882121"/>
            <a:ext cx="3451027" cy="68694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0782" y="2882121"/>
            <a:ext cx="3451027" cy="68694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07.05.2019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27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576427"/>
            <a:ext cx="7003554" cy="20926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313" y="2654058"/>
            <a:ext cx="3435167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313" y="3954771"/>
            <a:ext cx="3435167" cy="5816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0783" y="2654058"/>
            <a:ext cx="3452084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0783" y="3954771"/>
            <a:ext cx="3452084" cy="5816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07.05.2019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32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07.05.2019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68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07.05.2019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51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084" y="1558854"/>
            <a:ext cx="4110782" cy="7694010"/>
          </a:xfrm>
        </p:spPr>
        <p:txBody>
          <a:bodyPr/>
          <a:lstStyle>
            <a:lvl1pPr>
              <a:defRPr sz="2842"/>
            </a:lvl1pPr>
            <a:lvl2pPr>
              <a:defRPr sz="2486"/>
            </a:lvl2pPr>
            <a:lvl3pPr>
              <a:defRPr sz="2131"/>
            </a:lvl3pPr>
            <a:lvl4pPr>
              <a:defRPr sz="1776"/>
            </a:lvl4pPr>
            <a:lvl5pPr>
              <a:defRPr sz="1776"/>
            </a:lvl5pPr>
            <a:lvl6pPr>
              <a:defRPr sz="1776"/>
            </a:lvl6pPr>
            <a:lvl7pPr>
              <a:defRPr sz="1776"/>
            </a:lvl7pPr>
            <a:lvl8pPr>
              <a:defRPr sz="1776"/>
            </a:lvl8pPr>
            <a:lvl9pPr>
              <a:defRPr sz="177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07.05.2019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50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2084" y="1558854"/>
            <a:ext cx="4110782" cy="7694010"/>
          </a:xfrm>
        </p:spPr>
        <p:txBody>
          <a:bodyPr anchor="t"/>
          <a:lstStyle>
            <a:lvl1pPr marL="0" indent="0">
              <a:buNone/>
              <a:defRPr sz="2842"/>
            </a:lvl1pPr>
            <a:lvl2pPr marL="405994" indent="0">
              <a:buNone/>
              <a:defRPr sz="2486"/>
            </a:lvl2pPr>
            <a:lvl3pPr marL="811987" indent="0">
              <a:buNone/>
              <a:defRPr sz="2131"/>
            </a:lvl3pPr>
            <a:lvl4pPr marL="1217981" indent="0">
              <a:buNone/>
              <a:defRPr sz="1776"/>
            </a:lvl4pPr>
            <a:lvl5pPr marL="1623974" indent="0">
              <a:buNone/>
              <a:defRPr sz="1776"/>
            </a:lvl5pPr>
            <a:lvl6pPr marL="2029968" indent="0">
              <a:buNone/>
              <a:defRPr sz="1776"/>
            </a:lvl6pPr>
            <a:lvl7pPr marL="2435962" indent="0">
              <a:buNone/>
              <a:defRPr sz="1776"/>
            </a:lvl7pPr>
            <a:lvl8pPr marL="2841955" indent="0">
              <a:buNone/>
              <a:defRPr sz="1776"/>
            </a:lvl8pPr>
            <a:lvl9pPr marL="3247949" indent="0">
              <a:buNone/>
              <a:defRPr sz="1776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07.05.2019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52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255" y="576427"/>
            <a:ext cx="7003554" cy="209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255" y="2882121"/>
            <a:ext cx="7003554" cy="686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254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D92D4-B5E8-4A11-8A60-129776A0C732}" type="datetimeFigureOut">
              <a:rPr lang="ru-RU" smtClean="0"/>
              <a:pPr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771" y="10034796"/>
            <a:ext cx="2740521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4795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66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11987" rtl="0" eaLnBrk="1" latinLnBrk="0" hangingPunct="1">
        <a:lnSpc>
          <a:spcPct val="90000"/>
        </a:lnSpc>
        <a:spcBef>
          <a:spcPct val="0"/>
        </a:spcBef>
        <a:buNone/>
        <a:defRPr sz="39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997" indent="-202997" algn="l" defTabSz="81198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2486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14984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42097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232965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63895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3044952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946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1pPr>
      <a:lvl2pPr marL="40599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2pPr>
      <a:lvl3pPr marL="811987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1217981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62397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029968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435962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247949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3.jpe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96385" y="2996610"/>
            <a:ext cx="1945758" cy="736659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 descr="C:\Users\user\Desktop\24518.png"/>
          <p:cNvPicPr/>
          <p:nvPr/>
        </p:nvPicPr>
        <p:blipFill>
          <a:blip r:embed="rId3"/>
          <a:srcRect t="26175" b="26056"/>
          <a:stretch>
            <a:fillRect/>
          </a:stretch>
        </p:blipFill>
        <p:spPr bwMode="auto">
          <a:xfrm>
            <a:off x="259307" y="76200"/>
            <a:ext cx="7547212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3993" y="142"/>
            <a:ext cx="7077028" cy="1714500"/>
          </a:xfrm>
        </p:spPr>
        <p:txBody>
          <a:bodyPr>
            <a:noAutofit/>
          </a:bodyPr>
          <a:lstStyle/>
          <a:p>
            <a:pPr algn="l"/>
            <a:r>
              <a:rPr lang="ru-RU" sz="6600" b="1" dirty="0">
                <a:latin typeface="Adobe Caslon Pro Bold" panose="0205070206050A020403" pitchFamily="18" charset="0"/>
              </a:rPr>
              <a:t>             </a:t>
            </a:r>
            <a:r>
              <a:rPr lang="en-US" sz="7200" b="1" dirty="0">
                <a:latin typeface="Adobe Caslon Pro Bold" panose="0205070206050A020403" pitchFamily="18" charset="0"/>
              </a:rPr>
              <a:t>BERD.SCHOOL</a:t>
            </a:r>
            <a:endParaRPr lang="ru-RU" sz="72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82137" y="2825087"/>
            <a:ext cx="7315200" cy="136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313904" y="304800"/>
            <a:ext cx="8162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             Филиал МАОУ «</a:t>
            </a:r>
            <a:r>
              <a:rPr lang="ru-RU" sz="2000" b="1" dirty="0" err="1"/>
              <a:t>Новоатьяловская</a:t>
            </a:r>
            <a:r>
              <a:rPr lang="ru-RU" sz="2000" b="1" dirty="0"/>
              <a:t> СОШ» «Бердюгинская СОШ»</a:t>
            </a:r>
          </a:p>
          <a:p>
            <a:pPr algn="ctr"/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741052" y="1441154"/>
            <a:ext cx="596432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Апрель</a:t>
            </a:r>
          </a:p>
          <a:p>
            <a:r>
              <a:rPr lang="ru-RU" sz="2000" b="1" dirty="0"/>
              <a:t>2019</a:t>
            </a:r>
            <a:endParaRPr lang="en-US" sz="2000" b="1" dirty="0"/>
          </a:p>
          <a:p>
            <a:r>
              <a:rPr lang="en-US" sz="2000" b="1" dirty="0"/>
              <a:t>#</a:t>
            </a:r>
            <a:r>
              <a:rPr lang="ru-RU" sz="2000" b="1" dirty="0"/>
              <a:t>8</a:t>
            </a:r>
          </a:p>
          <a:p>
            <a:pPr>
              <a:lnSpc>
                <a:spcPct val="150000"/>
              </a:lnSpc>
            </a:pPr>
            <a:r>
              <a:rPr lang="ru-RU" sz="1400" b="1" dirty="0"/>
              <a:t>ИНФОРМАЦИОННО - ПОЗНАВАТЕЛЬНАЯ          ШКОЛЬНАЯ        ГАЗЕТА</a:t>
            </a:r>
            <a:endParaRPr lang="en-US" sz="1400" b="1" dirty="0"/>
          </a:p>
          <a:p>
            <a:endParaRPr lang="ru-RU" sz="2000" b="1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243094242"/>
              </p:ext>
            </p:extLst>
          </p:nvPr>
        </p:nvGraphicFramePr>
        <p:xfrm>
          <a:off x="308303" y="3349515"/>
          <a:ext cx="2076893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238125" y="10544175"/>
            <a:ext cx="7677150" cy="1905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68918" y="3597704"/>
            <a:ext cx="199006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         </a:t>
            </a:r>
          </a:p>
          <a:p>
            <a:r>
              <a:rPr lang="ru-RU" sz="1400" i="1" dirty="0"/>
              <a:t>     Добрый день, </a:t>
            </a:r>
            <a:r>
              <a:rPr lang="ru-RU" sz="1400" i="1" dirty="0" err="1"/>
              <a:t>доро</a:t>
            </a:r>
            <a:r>
              <a:rPr lang="ru-RU" sz="1400" i="1" dirty="0"/>
              <a:t>-гой читатель!</a:t>
            </a:r>
          </a:p>
          <a:p>
            <a:r>
              <a:rPr lang="ru-RU" sz="1400" i="1" dirty="0"/>
              <a:t>    У тебя в руках </a:t>
            </a:r>
            <a:r>
              <a:rPr lang="ru-RU" sz="1400" i="1" dirty="0" err="1"/>
              <a:t>оче-редной</a:t>
            </a:r>
            <a:r>
              <a:rPr lang="ru-RU" sz="1400" i="1" dirty="0"/>
              <a:t> номер нашей </a:t>
            </a:r>
          </a:p>
          <a:p>
            <a:r>
              <a:rPr lang="ru-RU" sz="1400" i="1" dirty="0"/>
              <a:t>Газеты, и это значит, </a:t>
            </a:r>
          </a:p>
          <a:p>
            <a:r>
              <a:rPr lang="ru-RU" sz="1400" i="1" dirty="0"/>
              <a:t>она тебе интересна и ты неравнодушен к </a:t>
            </a:r>
          </a:p>
          <a:p>
            <a:r>
              <a:rPr lang="ru-RU" sz="1400" i="1" dirty="0"/>
              <a:t>жизни своей родной школы. </a:t>
            </a:r>
          </a:p>
          <a:p>
            <a:r>
              <a:rPr lang="ru-RU" sz="1400" i="1" dirty="0"/>
              <a:t>   За окном  уже </a:t>
            </a:r>
            <a:r>
              <a:rPr lang="ru-RU" sz="1400" i="1" dirty="0" err="1"/>
              <a:t>насто-ящая</a:t>
            </a:r>
            <a:r>
              <a:rPr lang="ru-RU" sz="1400" i="1" dirty="0"/>
              <a:t> весна. Дни стали длиннее, чаще </a:t>
            </a:r>
            <a:r>
              <a:rPr lang="ru-RU" sz="1400" i="1" dirty="0" err="1"/>
              <a:t>сол-нышко</a:t>
            </a:r>
            <a:r>
              <a:rPr lang="ru-RU" sz="1400" i="1" dirty="0"/>
              <a:t> нам </a:t>
            </a:r>
            <a:r>
              <a:rPr lang="ru-RU" sz="1400" i="1" dirty="0" err="1"/>
              <a:t>улыбает-ся</a:t>
            </a:r>
            <a:r>
              <a:rPr lang="ru-RU" sz="1400" i="1" dirty="0"/>
              <a:t>, и учиться оста-лось лишь месяц. Не расслабляйтесь, ведь впереди вас </a:t>
            </a:r>
            <a:r>
              <a:rPr lang="ru-RU" sz="1400" i="1"/>
              <a:t>ждут экзамены.</a:t>
            </a:r>
            <a:endParaRPr lang="ru-RU" sz="1400" i="1" dirty="0"/>
          </a:p>
          <a:p>
            <a:r>
              <a:rPr lang="ru-RU" sz="1400" i="1" dirty="0"/>
              <a:t>     Редакция газеты </a:t>
            </a:r>
          </a:p>
          <a:p>
            <a:r>
              <a:rPr lang="ru-RU" sz="1400" i="1" dirty="0"/>
              <a:t>напоминает своим </a:t>
            </a:r>
            <a:r>
              <a:rPr lang="ru-RU" sz="1400" i="1" dirty="0" err="1"/>
              <a:t>чи-тателям</a:t>
            </a:r>
            <a:r>
              <a:rPr lang="ru-RU" sz="1400" i="1" dirty="0"/>
              <a:t>, что болеть строго ЗАПРЕЩАЕТСЯ, поэтому надо беречь </a:t>
            </a:r>
          </a:p>
          <a:p>
            <a:r>
              <a:rPr lang="ru-RU" sz="1400" i="1" dirty="0"/>
              <a:t>свое здоровье. Коллектив желает успехов в учебе, новых достижений в спорте и в творчестве.</a:t>
            </a:r>
          </a:p>
        </p:txBody>
      </p:sp>
      <p:sp>
        <p:nvSpPr>
          <p:cNvPr id="5122" name="AutoShape 2" descr="http://school15yi.ru/wp-content/uploads/2017/11/1-768x10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 flipV="1">
            <a:off x="2503510" y="9515260"/>
            <a:ext cx="5253812" cy="84794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781378513"/>
              </p:ext>
            </p:extLst>
          </p:nvPr>
        </p:nvGraphicFramePr>
        <p:xfrm>
          <a:off x="2329672" y="9440302"/>
          <a:ext cx="2076893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560679" y="9512554"/>
            <a:ext cx="53768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</a:t>
            </a:r>
            <a:r>
              <a:rPr lang="ru-RU" sz="800" dirty="0"/>
              <a:t>   </a:t>
            </a:r>
            <a:r>
              <a:rPr lang="ru-RU" dirty="0"/>
              <a:t>Сколько б ты ни жил, всю жизнь 		 следует учиться.</a:t>
            </a:r>
            <a:br>
              <a:rPr lang="ru-RU" dirty="0"/>
            </a:br>
            <a:r>
              <a:rPr lang="ru-RU" dirty="0"/>
              <a:t>                                                                           </a:t>
            </a:r>
            <a:r>
              <a:rPr lang="ru-RU" i="1" dirty="0"/>
              <a:t>Сенека</a:t>
            </a:r>
            <a:endParaRPr lang="ru-RU" sz="1400" b="1" i="1" dirty="0"/>
          </a:p>
          <a:p>
            <a:r>
              <a:rPr lang="ru-RU" sz="1400" b="1" i="1" dirty="0"/>
              <a:t>                            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74961" y="5284443"/>
            <a:ext cx="2126510" cy="12759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78967" y="5297949"/>
            <a:ext cx="2583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Великий космос!</a:t>
            </a:r>
          </a:p>
          <a:p>
            <a:pPr algn="ctr"/>
            <a:r>
              <a:rPr lang="ru-RU" sz="1200" b="1" i="1" dirty="0"/>
              <a:t>стр. 2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92791" y="3186670"/>
            <a:ext cx="2126510" cy="12759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8055" y="3189259"/>
            <a:ext cx="1924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О безопасности.</a:t>
            </a:r>
          </a:p>
          <a:p>
            <a:pPr algn="ctr"/>
            <a:r>
              <a:rPr lang="ru-RU" sz="1200" b="1" i="1" dirty="0"/>
              <a:t>стр. 3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30705" y="5142708"/>
            <a:ext cx="2126510" cy="12759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797658" y="5156214"/>
            <a:ext cx="2423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«Мой первый доклад»</a:t>
            </a:r>
          </a:p>
          <a:p>
            <a:pPr algn="ctr"/>
            <a:r>
              <a:rPr lang="ru-RU" sz="1200" b="1" i="1" dirty="0"/>
              <a:t>стр. 4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918581" y="3019737"/>
            <a:ext cx="2126510" cy="12759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014858" y="3011977"/>
            <a:ext cx="2033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Парта героя.</a:t>
            </a:r>
          </a:p>
          <a:p>
            <a:pPr algn="ctr"/>
            <a:r>
              <a:rPr lang="ru-RU" sz="1200" b="1" i="1" dirty="0"/>
              <a:t>стр. 2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512953" y="7085949"/>
            <a:ext cx="2126510" cy="12759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640114" y="7097068"/>
            <a:ext cx="1924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Путешествии по стране </a:t>
            </a:r>
            <a:r>
              <a:rPr lang="ru-RU" sz="1200" b="1" i="1" dirty="0" err="1"/>
              <a:t>Законии</a:t>
            </a:r>
            <a:endParaRPr lang="ru-RU" sz="1200" b="1" i="1" dirty="0"/>
          </a:p>
          <a:p>
            <a:pPr algn="ctr"/>
            <a:r>
              <a:rPr lang="ru-RU" sz="1200" b="1" i="1" dirty="0"/>
              <a:t>стр. 4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55731" y="8098535"/>
            <a:ext cx="2126510" cy="12759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37857" y="8866674"/>
            <a:ext cx="1924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«Пасхальный перезвон»</a:t>
            </a:r>
          </a:p>
          <a:p>
            <a:pPr algn="ctr"/>
            <a:r>
              <a:rPr lang="ru-RU" sz="1200" b="1" i="1" dirty="0"/>
              <a:t>стр. 3</a:t>
            </a:r>
          </a:p>
        </p:txBody>
      </p:sp>
      <p:pic>
        <p:nvPicPr>
          <p:cNvPr id="1026" name="Picture 2" descr="IMG_1660">
            <a:extLst>
              <a:ext uri="{FF2B5EF4-FFF2-40B4-BE49-F238E27FC236}">
                <a16:creationId xmlns:a16="http://schemas.microsoft.com/office/drawing/2014/main" id="{CB7D19BA-D727-4844-8E21-955676660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8"/>
          <a:stretch/>
        </p:blipFill>
        <p:spPr bwMode="auto">
          <a:xfrm>
            <a:off x="3100749" y="3538439"/>
            <a:ext cx="1656647" cy="1372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_1736">
            <a:extLst>
              <a:ext uri="{FF2B5EF4-FFF2-40B4-BE49-F238E27FC236}">
                <a16:creationId xmlns:a16="http://schemas.microsoft.com/office/drawing/2014/main" id="{37431DF3-86FF-4EE0-9F50-503B5A37F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5" t="27442" r="-1" b="5583"/>
          <a:stretch/>
        </p:blipFill>
        <p:spPr bwMode="auto">
          <a:xfrm>
            <a:off x="2685539" y="5842433"/>
            <a:ext cx="1895803" cy="1275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Объект 14">
            <a:extLst>
              <a:ext uri="{FF2B5EF4-FFF2-40B4-BE49-F238E27FC236}">
                <a16:creationId xmlns:a16="http://schemas.microsoft.com/office/drawing/2014/main" id="{9866F5C4-1246-46E3-A7B4-6B5FFFBAB688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48" y="7373999"/>
            <a:ext cx="1802606" cy="1410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IMG_1808">
            <a:extLst>
              <a:ext uri="{FF2B5EF4-FFF2-40B4-BE49-F238E27FC236}">
                <a16:creationId xmlns:a16="http://schemas.microsoft.com/office/drawing/2014/main" id="{F9E4051B-73D2-46BC-8CCD-09F34E98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55" y="3708117"/>
            <a:ext cx="1762581" cy="1175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IMG_20190425_114714">
            <a:extLst>
              <a:ext uri="{FF2B5EF4-FFF2-40B4-BE49-F238E27FC236}">
                <a16:creationId xmlns:a16="http://schemas.microsoft.com/office/drawing/2014/main" id="{460FCD54-B5C7-4B9E-BD5D-21F501BA6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5" b="25565"/>
          <a:stretch/>
        </p:blipFill>
        <p:spPr bwMode="auto">
          <a:xfrm>
            <a:off x="5498725" y="5708493"/>
            <a:ext cx="1661911" cy="1090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">
            <a:extLst>
              <a:ext uri="{FF2B5EF4-FFF2-40B4-BE49-F238E27FC236}">
                <a16:creationId xmlns:a16="http://schemas.microsoft.com/office/drawing/2014/main" id="{6D7BAED4-9056-478F-A22F-F36398454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13" y="7810613"/>
            <a:ext cx="1961000" cy="147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2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2931" y="283980"/>
            <a:ext cx="2695074" cy="441278"/>
          </a:xfrm>
        </p:spPr>
        <p:txBody>
          <a:bodyPr>
            <a:noAutofit/>
          </a:bodyPr>
          <a:lstStyle/>
          <a:p>
            <a:pPr algn="l"/>
            <a:r>
              <a:rPr lang="ru-RU" sz="6600" b="1" dirty="0">
                <a:latin typeface="Adobe Caslon Pro Bold" panose="0205070206050A020403" pitchFamily="18" charset="0"/>
              </a:rPr>
              <a:t>             </a:t>
            </a:r>
            <a:r>
              <a:rPr lang="en-US" sz="2400" b="1" dirty="0">
                <a:latin typeface="Adobe Caslon Pro Bold" panose="0205070206050A020403" pitchFamily="18" charset="0"/>
              </a:rPr>
              <a:t>BERD.SCHOOL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0550" y="657225"/>
            <a:ext cx="7172325" cy="19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20249" y="126868"/>
            <a:ext cx="48101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             Филиал МАОУ «</a:t>
            </a:r>
            <a:r>
              <a:rPr lang="ru-RU" sz="1000" b="1" dirty="0" err="1"/>
              <a:t>Новоатьяловская</a:t>
            </a:r>
            <a:r>
              <a:rPr lang="ru-RU" sz="1000" b="1" dirty="0"/>
              <a:t> СОШ» «Бердюгинская СОШ»</a:t>
            </a:r>
          </a:p>
          <a:p>
            <a:pPr algn="ctr"/>
            <a:endParaRPr lang="ru-RU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627924" y="187633"/>
            <a:ext cx="59643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Апрель 2019 </a:t>
            </a:r>
            <a:r>
              <a:rPr lang="en-US" sz="1000" b="1" dirty="0"/>
              <a:t>#</a:t>
            </a:r>
            <a:r>
              <a:rPr lang="ru-RU" sz="1000" b="1" dirty="0"/>
              <a:t>8</a:t>
            </a:r>
          </a:p>
          <a:p>
            <a:pPr>
              <a:lnSpc>
                <a:spcPct val="150000"/>
              </a:lnSpc>
            </a:pPr>
            <a:r>
              <a:rPr lang="ru-RU" sz="1000" b="1" dirty="0"/>
              <a:t>ИНФОРМАЦИОННО - ПОЗНАВАТЕЛЬНАЯ         ШКОЛЬНАЯ        ГАЗЕТА</a:t>
            </a:r>
            <a:endParaRPr lang="en-US" sz="1000" b="1" dirty="0"/>
          </a:p>
          <a:p>
            <a:endParaRPr lang="ru-RU" sz="2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915431" y="734650"/>
            <a:ext cx="22503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   Цель </a:t>
            </a:r>
            <a:r>
              <a:rPr lang="ru-RU" sz="1200" i="1" dirty="0" err="1"/>
              <a:t>дпнного</a:t>
            </a:r>
            <a:r>
              <a:rPr lang="ru-RU" sz="1200" i="1" dirty="0"/>
              <a:t> проекта  – в доступной форме рассказать школьникам о земляках, со-вершивших доблестный </a:t>
            </a:r>
            <a:r>
              <a:rPr lang="ru-RU" sz="1200" i="1" dirty="0" err="1"/>
              <a:t>пос-тупок</a:t>
            </a:r>
            <a:r>
              <a:rPr lang="ru-RU" sz="1200" i="1" dirty="0"/>
              <a:t>, проявивших личное </a:t>
            </a:r>
            <a:r>
              <a:rPr lang="ru-RU" sz="1200" i="1" dirty="0" err="1"/>
              <a:t>му-жество</a:t>
            </a:r>
            <a:r>
              <a:rPr lang="ru-RU" sz="1200" i="1" dirty="0"/>
              <a:t> и готовность к само-пожертвованию. Каждый Герой имеет непосредствен-</a:t>
            </a:r>
            <a:r>
              <a:rPr lang="ru-RU" sz="1200" i="1" dirty="0" err="1"/>
              <a:t>ное</a:t>
            </a:r>
            <a:r>
              <a:rPr lang="ru-RU" sz="1200" i="1" dirty="0"/>
              <a:t> отношение к той школе, в которой устанавливается Парта Героя.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38125" y="10544175"/>
            <a:ext cx="7677150" cy="1905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AutoShape 9" descr="https://otvet.imgsmail.ru/download/46159244_d3ebeb5c0e5d853c7fcef616bbceea33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270908" y="3007268"/>
            <a:ext cx="2253033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200" dirty="0"/>
              <a:t>       </a:t>
            </a:r>
            <a:r>
              <a:rPr lang="ru-RU" sz="1200" i="1" dirty="0"/>
              <a:t>Темой третьего эпизода "Урока цифры" стало управ-</a:t>
            </a:r>
            <a:r>
              <a:rPr lang="ru-RU" sz="1200" i="1" dirty="0" err="1"/>
              <a:t>ление</a:t>
            </a:r>
            <a:r>
              <a:rPr lang="ru-RU" sz="1200" i="1" dirty="0"/>
              <a:t> проектами. На уроках информатики ребята </a:t>
            </a:r>
            <a:r>
              <a:rPr lang="ru-RU" sz="1200" i="1" dirty="0" err="1"/>
              <a:t>позна-комятся</a:t>
            </a:r>
            <a:r>
              <a:rPr lang="ru-RU" sz="1200" i="1" dirty="0"/>
              <a:t> с классическим </a:t>
            </a:r>
            <a:r>
              <a:rPr lang="ru-RU" sz="1200" i="1" dirty="0" err="1"/>
              <a:t>мето</a:t>
            </a:r>
            <a:r>
              <a:rPr lang="ru-RU" sz="1200" i="1" dirty="0"/>
              <a:t>-дом реализации проектов "Водопад" и семейством современных гибких </a:t>
            </a:r>
            <a:r>
              <a:rPr lang="ru-RU" sz="1200" i="1" dirty="0" err="1"/>
              <a:t>методо</a:t>
            </a:r>
            <a:r>
              <a:rPr lang="ru-RU" sz="1200" i="1" dirty="0"/>
              <a:t>-логий </a:t>
            </a:r>
            <a:r>
              <a:rPr lang="ru-RU" sz="1200" i="1" dirty="0" err="1"/>
              <a:t>Agile</a:t>
            </a:r>
            <a:r>
              <a:rPr lang="ru-RU" sz="1200" i="1" dirty="0"/>
              <a:t>. Занятия состоят из двух частей. Сначала из </a:t>
            </a:r>
            <a:r>
              <a:rPr lang="ru-RU" sz="1200" i="1" dirty="0" err="1"/>
              <a:t>видеолекции</a:t>
            </a:r>
            <a:r>
              <a:rPr lang="ru-RU" sz="1200" i="1" dirty="0"/>
              <a:t>. Школьники на простых примерах узнают основы проектного </a:t>
            </a:r>
            <a:r>
              <a:rPr lang="ru-RU" sz="1200" i="1" dirty="0" err="1"/>
              <a:t>управле-ния</a:t>
            </a:r>
            <a:r>
              <a:rPr lang="ru-RU" sz="1200" i="1" dirty="0"/>
              <a:t> и разные подходы к </a:t>
            </a:r>
            <a:r>
              <a:rPr lang="ru-RU" sz="1200" i="1" dirty="0" err="1"/>
              <a:t>орга-низации</a:t>
            </a:r>
            <a:r>
              <a:rPr lang="ru-RU" sz="1200" i="1" dirty="0"/>
              <a:t> проектной деятель-</a:t>
            </a:r>
            <a:r>
              <a:rPr lang="ru-RU" sz="1200" i="1" dirty="0" err="1"/>
              <a:t>ности</a:t>
            </a:r>
            <a:r>
              <a:rPr lang="ru-RU" sz="1200" i="1" dirty="0"/>
              <a:t>, а затем попробуют свои силы в игровом трена-</a:t>
            </a:r>
            <a:r>
              <a:rPr lang="ru-RU" sz="1200" i="1" dirty="0" err="1"/>
              <a:t>жере</a:t>
            </a:r>
            <a:r>
              <a:rPr lang="ru-RU" sz="1200" i="1" dirty="0"/>
              <a:t>, разработанном </a:t>
            </a:r>
            <a:r>
              <a:rPr lang="ru-RU" sz="1200" i="1" dirty="0" err="1"/>
              <a:t>специа</a:t>
            </a:r>
            <a:r>
              <a:rPr lang="ru-RU" sz="1200" i="1" dirty="0"/>
              <a:t>-листами фирмы "1С", спасая миссию на Луне.</a:t>
            </a:r>
          </a:p>
          <a:p>
            <a:pPr algn="just" fontAlgn="base"/>
            <a:r>
              <a:rPr lang="ru-RU" sz="1200" i="1" dirty="0"/>
              <a:t>Зачем он нужен? Всегда работаешь в команде, если ты не философ-отшельник, и очень важно найти в ней свое место. Не то, которое тебе кажется правильным, а то, которое позволяет команде действовать эффективнее. Заметим, что зарплаты в ИТ в 2-3 раза выше среднего. Что важнее, ИТ - очень интересно, соединяет в себе инженерный и гуманитарный труд, а самое важное – </a:t>
            </a:r>
            <a:r>
              <a:rPr lang="ru-RU" sz="1200" i="1" dirty="0" err="1"/>
              <a:t>востребо</a:t>
            </a:r>
            <a:r>
              <a:rPr lang="ru-RU" sz="1200" i="1" dirty="0"/>
              <a:t>-ванные результаты, </a:t>
            </a:r>
            <a:r>
              <a:rPr lang="ru-RU" sz="1200" i="1" dirty="0" err="1"/>
              <a:t>хоро-шими</a:t>
            </a:r>
            <a:r>
              <a:rPr lang="ru-RU" sz="1200" i="1" dirty="0"/>
              <a:t> программами пользу-</a:t>
            </a:r>
            <a:r>
              <a:rPr lang="ru-RU" sz="1200" i="1" dirty="0" err="1"/>
              <a:t>ются</a:t>
            </a:r>
            <a:r>
              <a:rPr lang="ru-RU" sz="1200" i="1" dirty="0"/>
              <a:t> тысячи и даже мил-</a:t>
            </a:r>
            <a:r>
              <a:rPr lang="ru-RU" sz="1200" i="1" dirty="0" err="1"/>
              <a:t>лионы</a:t>
            </a:r>
            <a:r>
              <a:rPr lang="ru-RU" sz="1200" i="1" dirty="0"/>
              <a:t> людей. При этом успех той или иной ИТ-компании зависит от того, каких людей набрали в команду и как </a:t>
            </a:r>
            <a:r>
              <a:rPr lang="ru-RU" sz="1200" i="1" dirty="0" err="1"/>
              <a:t>орга</a:t>
            </a:r>
            <a:r>
              <a:rPr lang="ru-RU" sz="1200" i="1" dirty="0"/>
              <a:t>-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FF3E78B-08C1-4B79-B27D-97EAB68480D1}"/>
              </a:ext>
            </a:extLst>
          </p:cNvPr>
          <p:cNvSpPr/>
          <p:nvPr/>
        </p:nvSpPr>
        <p:spPr>
          <a:xfrm>
            <a:off x="580380" y="724820"/>
            <a:ext cx="2406559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Парта героя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A27DF38-5377-4029-A428-6177D15E3F01}"/>
              </a:ext>
            </a:extLst>
          </p:cNvPr>
          <p:cNvSpPr/>
          <p:nvPr/>
        </p:nvSpPr>
        <p:spPr>
          <a:xfrm>
            <a:off x="601085" y="1325217"/>
            <a:ext cx="2250346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      Парта Героя — это </a:t>
            </a:r>
            <a:r>
              <a:rPr lang="ru-RU" sz="1200" i="1" dirty="0" err="1"/>
              <a:t>учени-ческий</a:t>
            </a:r>
            <a:r>
              <a:rPr lang="ru-RU" sz="1200" i="1" dirty="0"/>
              <a:t> стол, на котором раз-</a:t>
            </a:r>
            <a:r>
              <a:rPr lang="ru-RU" sz="1200" i="1" dirty="0" err="1"/>
              <a:t>мещена</a:t>
            </a:r>
            <a:r>
              <a:rPr lang="ru-RU" sz="1200" i="1" dirty="0"/>
              <a:t> фотография Героя, его биография и заслуги. Право сидеть за Партой Героя в школе будет присуждаться за отличные оценки, а также за активную общественную работу.</a:t>
            </a:r>
          </a:p>
          <a:p>
            <a:pPr algn="just"/>
            <a:r>
              <a:rPr lang="ru-RU" sz="1200" i="1" dirty="0"/>
              <a:t>        В нашей школе парта именная парта посещена нашему земляку, герою сирину Николаю Ивановичу.</a:t>
            </a:r>
          </a:p>
          <a:p>
            <a:pPr algn="just"/>
            <a:r>
              <a:rPr lang="ru-RU" sz="1200" b="1" i="1" dirty="0"/>
              <a:t>      Николай Иванович Сирин — наш земляк. Родился в 1922 году (9 мая) в с. </a:t>
            </a:r>
            <a:r>
              <a:rPr lang="ru-RU" sz="1200" b="1" i="1" dirty="0" err="1"/>
              <a:t>Бердюгино</a:t>
            </a:r>
            <a:r>
              <a:rPr lang="ru-RU" sz="1200" b="1" i="1" dirty="0"/>
              <a:t> в многодетной крестьянской семье. Когда ему было 8 лет, переехала на Север. В шест-надцать лет Николай Сирин начал работать в столовой рыбного кооператива в Хан-ты-</a:t>
            </a:r>
            <a:r>
              <a:rPr lang="ru-RU" sz="1200" b="1" i="1" dirty="0" err="1"/>
              <a:t>Мансийске</a:t>
            </a:r>
            <a:r>
              <a:rPr lang="ru-RU" sz="1200" b="1" i="1" dirty="0"/>
              <a:t>, затем стал бригадиром пекарни. В 1941 году его призвали в Красную Армию. </a:t>
            </a:r>
            <a:r>
              <a:rPr lang="ru-RU" sz="1200" b="1" i="1" dirty="0" err="1"/>
              <a:t>Удоостоен</a:t>
            </a:r>
            <a:r>
              <a:rPr lang="ru-RU" sz="1200" b="1" i="1" dirty="0"/>
              <a:t> звания «Герой Советского Союза».</a:t>
            </a:r>
          </a:p>
          <a:p>
            <a:pPr algn="just"/>
            <a:r>
              <a:rPr lang="ru-RU" sz="1200" b="1" i="1" dirty="0"/>
              <a:t>31 марта 1943 года Николаю Сирину, присвоено звание Героя Советского Союза посмертно.</a:t>
            </a:r>
          </a:p>
          <a:p>
            <a:pPr algn="just"/>
            <a:endParaRPr lang="ru-RU" sz="1200" b="1" i="1" dirty="0"/>
          </a:p>
          <a:p>
            <a:pPr algn="just"/>
            <a:endParaRPr lang="ru-RU" sz="1200" b="1" i="1" dirty="0"/>
          </a:p>
          <a:p>
            <a:pPr algn="just"/>
            <a:endParaRPr lang="ru-RU" sz="1200" b="1" i="1" dirty="0"/>
          </a:p>
          <a:p>
            <a:pPr algn="just"/>
            <a:endParaRPr lang="ru-RU" sz="1200" b="1" i="1" dirty="0"/>
          </a:p>
          <a:p>
            <a:pPr algn="just"/>
            <a:endParaRPr lang="ru-RU" sz="1200" b="1" i="1" dirty="0"/>
          </a:p>
          <a:p>
            <a:pPr algn="just"/>
            <a:endParaRPr lang="ru-RU" sz="1200" b="1" i="1" dirty="0"/>
          </a:p>
          <a:p>
            <a:pPr algn="just"/>
            <a:endParaRPr lang="ru-RU" sz="1200" b="1" i="1" dirty="0"/>
          </a:p>
          <a:p>
            <a:pPr algn="just"/>
            <a:endParaRPr lang="ru-RU" sz="1200" b="1" i="1" dirty="0"/>
          </a:p>
          <a:p>
            <a:pPr algn="just"/>
            <a:endParaRPr lang="ru-RU" sz="1200" b="1" i="1" dirty="0"/>
          </a:p>
          <a:p>
            <a:pPr algn="just"/>
            <a:endParaRPr lang="ru-RU" sz="1200" b="1" i="1" dirty="0"/>
          </a:p>
          <a:p>
            <a:pPr algn="just"/>
            <a:endParaRPr lang="ru-RU" sz="1200" b="1" i="1" dirty="0"/>
          </a:p>
          <a:p>
            <a:pPr algn="just"/>
            <a:endParaRPr lang="ru-RU" sz="1200" b="1" i="1" dirty="0"/>
          </a:p>
          <a:p>
            <a:pPr algn="just"/>
            <a:endParaRPr lang="ru-RU" sz="1200" b="1" i="1" dirty="0"/>
          </a:p>
          <a:p>
            <a:pPr algn="just"/>
            <a:r>
              <a:rPr lang="ru-RU" sz="1200" i="1" dirty="0"/>
              <a:t>      Сегодня одна из улиц села </a:t>
            </a:r>
            <a:r>
              <a:rPr lang="ru-RU" sz="1200" i="1" dirty="0" err="1"/>
              <a:t>Бердюгино</a:t>
            </a:r>
            <a:r>
              <a:rPr lang="ru-RU" sz="1200" i="1" dirty="0"/>
              <a:t> носит название улицы Сирина, а на здании школы установлена </a:t>
            </a:r>
            <a:r>
              <a:rPr lang="ru-RU" sz="1200" i="1" dirty="0" err="1"/>
              <a:t>мемори-альная</a:t>
            </a:r>
            <a:r>
              <a:rPr lang="ru-RU" sz="1200" i="1" dirty="0"/>
              <a:t> доска в    память о Герое.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B88A647-FC57-42EC-A615-0D207653E7FC}"/>
              </a:ext>
            </a:extLst>
          </p:cNvPr>
          <p:cNvSpPr/>
          <p:nvPr/>
        </p:nvSpPr>
        <p:spPr>
          <a:xfrm>
            <a:off x="2823859" y="3008815"/>
            <a:ext cx="2406559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Великий космос!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4FAF6B-BE4F-4AA2-8F7D-3EA1024D4E60}"/>
              </a:ext>
            </a:extLst>
          </p:cNvPr>
          <p:cNvSpPr/>
          <p:nvPr/>
        </p:nvSpPr>
        <p:spPr>
          <a:xfrm>
            <a:off x="2918969" y="5514004"/>
            <a:ext cx="2250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         12 апреля </a:t>
            </a:r>
            <a:r>
              <a:rPr lang="ru-RU" sz="1200" i="1" dirty="0"/>
              <a:t>в нашей школе как и во всех образовательных организациях России и в </a:t>
            </a:r>
            <a:r>
              <a:rPr lang="ru-RU" sz="1200" i="1" dirty="0" err="1"/>
              <a:t>девя-носта</a:t>
            </a:r>
            <a:r>
              <a:rPr lang="ru-RU" sz="1200" i="1" dirty="0"/>
              <a:t>  семи  странах  мира четвертый год подряд проходит Гагаринский урок «Космос — это мы!».</a:t>
            </a:r>
          </a:p>
          <a:p>
            <a:pPr algn="just"/>
            <a:r>
              <a:rPr lang="ru-RU" sz="1200" i="1" dirty="0"/>
              <a:t>          В этот день, когда Юрий Гагарин совершил первый в истории человечества кос-</a:t>
            </a:r>
            <a:r>
              <a:rPr lang="ru-RU" sz="1200" i="1" dirty="0" err="1"/>
              <a:t>мический</a:t>
            </a:r>
            <a:r>
              <a:rPr lang="ru-RU" sz="1200" i="1" dirty="0"/>
              <a:t> полет, в России отмечается День </a:t>
            </a:r>
            <a:r>
              <a:rPr lang="ru-RU" sz="1200" i="1" dirty="0" err="1"/>
              <a:t>космо-навтики</a:t>
            </a:r>
            <a:r>
              <a:rPr lang="ru-RU" sz="1200" i="1" dirty="0"/>
              <a:t>. В мире этот день по инициативе Генеральной ас-</a:t>
            </a:r>
            <a:r>
              <a:rPr lang="ru-RU" sz="1200" i="1" dirty="0" err="1"/>
              <a:t>самблеи</a:t>
            </a:r>
            <a:r>
              <a:rPr lang="ru-RU" sz="1200" i="1" dirty="0"/>
              <a:t> ООН провозглашен Международным днем полета человека в космос.</a:t>
            </a:r>
          </a:p>
          <a:p>
            <a:pPr algn="just"/>
            <a:r>
              <a:rPr lang="ru-RU" sz="1200" i="1" dirty="0"/>
              <a:t>       Старт уроку дали лёт-</a:t>
            </a:r>
            <a:r>
              <a:rPr lang="ru-RU" sz="1200" i="1" dirty="0" err="1"/>
              <a:t>чики</a:t>
            </a:r>
            <a:r>
              <a:rPr lang="ru-RU" sz="1200" i="1" dirty="0"/>
              <a:t>-космонавты с </a:t>
            </a:r>
            <a:r>
              <a:rPr lang="ru-RU" sz="1200" i="1" dirty="0" err="1"/>
              <a:t>Междуна</a:t>
            </a:r>
            <a:r>
              <a:rPr lang="ru-RU" sz="1200" i="1" dirty="0"/>
              <a:t>-родной космической станции МКС. Их видеообращение просмотрели школьники.</a:t>
            </a:r>
          </a:p>
          <a:p>
            <a:pPr algn="just"/>
            <a:r>
              <a:rPr lang="ru-RU" sz="1200" i="1" dirty="0"/>
              <a:t>       Школьники показали </a:t>
            </a:r>
            <a:r>
              <a:rPr lang="ru-RU" sz="1200" i="1" dirty="0" err="1"/>
              <a:t>хоро-шие</a:t>
            </a:r>
            <a:r>
              <a:rPr lang="ru-RU" sz="1200" i="1" dirty="0"/>
              <a:t> прочные знания по истории освоения космоса и космологии, почерпнули много новых знаний.</a:t>
            </a:r>
          </a:p>
          <a:p>
            <a:pPr algn="just"/>
            <a:endParaRPr lang="ru-RU" sz="1200" i="1" dirty="0"/>
          </a:p>
          <a:p>
            <a:br>
              <a:rPr lang="ru-RU" sz="1200" dirty="0"/>
            </a:br>
            <a:endParaRPr lang="ru-RU" sz="1200" i="1" dirty="0"/>
          </a:p>
        </p:txBody>
      </p:sp>
      <p:pic>
        <p:nvPicPr>
          <p:cNvPr id="2050" name="Picture 2" descr="IMG_1658">
            <a:extLst>
              <a:ext uri="{FF2B5EF4-FFF2-40B4-BE49-F238E27FC236}">
                <a16:creationId xmlns:a16="http://schemas.microsoft.com/office/drawing/2014/main" id="{A0D746E1-F1BA-4382-B7DA-B28C9A0D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/>
          <a:stretch/>
        </p:blipFill>
        <p:spPr bwMode="auto">
          <a:xfrm>
            <a:off x="756731" y="7040217"/>
            <a:ext cx="1905000" cy="2367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_1735">
            <a:extLst>
              <a:ext uri="{FF2B5EF4-FFF2-40B4-BE49-F238E27FC236}">
                <a16:creationId xmlns:a16="http://schemas.microsoft.com/office/drawing/2014/main" id="{54B8F765-B87E-418A-A82E-789E14F05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"/>
          <a:stretch/>
        </p:blipFill>
        <p:spPr bwMode="auto">
          <a:xfrm>
            <a:off x="2888162" y="4092951"/>
            <a:ext cx="2310591" cy="1398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54C83F3-8FB1-4F54-80DE-CB3456E8CB22}"/>
              </a:ext>
            </a:extLst>
          </p:cNvPr>
          <p:cNvSpPr/>
          <p:nvPr/>
        </p:nvSpPr>
        <p:spPr>
          <a:xfrm>
            <a:off x="5290834" y="722815"/>
            <a:ext cx="2406559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Урок цифры</a:t>
            </a:r>
          </a:p>
        </p:txBody>
      </p:sp>
      <p:pic>
        <p:nvPicPr>
          <p:cNvPr id="2054" name="Picture 6" descr="IMG_1757">
            <a:extLst>
              <a:ext uri="{FF2B5EF4-FFF2-40B4-BE49-F238E27FC236}">
                <a16:creationId xmlns:a16="http://schemas.microsoft.com/office/drawing/2014/main" id="{29853E78-D8D7-49D2-A1E6-BB744B0B3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27" y="1328533"/>
            <a:ext cx="2458271" cy="163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5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2931" y="283980"/>
            <a:ext cx="2695074" cy="441278"/>
          </a:xfrm>
        </p:spPr>
        <p:txBody>
          <a:bodyPr>
            <a:noAutofit/>
          </a:bodyPr>
          <a:lstStyle/>
          <a:p>
            <a:pPr algn="l"/>
            <a:r>
              <a:rPr lang="ru-RU" sz="6600" b="1" dirty="0">
                <a:latin typeface="Adobe Caslon Pro Bold" panose="0205070206050A020403" pitchFamily="18" charset="0"/>
              </a:rPr>
              <a:t>             </a:t>
            </a:r>
            <a:r>
              <a:rPr lang="en-US" sz="2400" b="1" dirty="0">
                <a:latin typeface="Adobe Caslon Pro Bold" panose="0205070206050A020403" pitchFamily="18" charset="0"/>
              </a:rPr>
              <a:t>BERD.SCHOOL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0550" y="657225"/>
            <a:ext cx="7172325" cy="19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20249" y="126868"/>
            <a:ext cx="48101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             Филиал МАОУ «</a:t>
            </a:r>
            <a:r>
              <a:rPr lang="ru-RU" sz="1000" b="1" dirty="0" err="1"/>
              <a:t>Новоатьяловская</a:t>
            </a:r>
            <a:r>
              <a:rPr lang="ru-RU" sz="1000" b="1" dirty="0"/>
              <a:t> СОШ» «Бердюгинская СОШ»</a:t>
            </a:r>
          </a:p>
          <a:p>
            <a:pPr algn="ctr"/>
            <a:endParaRPr lang="ru-RU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627924" y="187633"/>
            <a:ext cx="59643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Апрель 2019 </a:t>
            </a:r>
            <a:r>
              <a:rPr lang="en-US" sz="1000" b="1" dirty="0"/>
              <a:t>#</a:t>
            </a:r>
            <a:r>
              <a:rPr lang="ru-RU" sz="1000" b="1" dirty="0"/>
              <a:t>8</a:t>
            </a:r>
          </a:p>
          <a:p>
            <a:pPr>
              <a:lnSpc>
                <a:spcPct val="150000"/>
              </a:lnSpc>
            </a:pPr>
            <a:r>
              <a:rPr lang="ru-RU" sz="1000" b="1" dirty="0"/>
              <a:t>ИНФОРМАЦИОННО - ПОЗНАВАТЕЛЬНАЯ         ШКОЛЬНАЯ        ГАЗЕТА</a:t>
            </a:r>
            <a:endParaRPr lang="en-US" sz="1000" b="1" dirty="0"/>
          </a:p>
          <a:p>
            <a:endParaRPr lang="ru-RU" sz="2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0856" y="4839925"/>
            <a:ext cx="225034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   С 8 апреля проводилась неделя основы религиозной культуры и светской этики по руководством Григорьевой Елизаветы Валерьевны.</a:t>
            </a:r>
            <a:r>
              <a:rPr lang="ru-RU" b="1" dirty="0"/>
              <a:t> </a:t>
            </a:r>
          </a:p>
          <a:p>
            <a:pPr algn="just"/>
            <a:r>
              <a:rPr lang="ru-RU" sz="1200" i="1" dirty="0"/>
              <a:t>   Тема предметной недели: «Пасхальный перезвон».</a:t>
            </a:r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r>
              <a:rPr lang="ru-RU" sz="1200" i="1" dirty="0"/>
              <a:t> В течение недели школьники знакомились с православным праздником Пасхой.</a:t>
            </a:r>
          </a:p>
          <a:p>
            <a:pPr algn="just"/>
            <a:r>
              <a:rPr lang="ru-RU" sz="1200" i="1" dirty="0"/>
              <a:t>  Самым интересным стал опыт с яйцом. А самым зрелищным – пасхальные </a:t>
            </a:r>
            <a:r>
              <a:rPr lang="ru-RU" sz="1200" i="1" dirty="0" err="1"/>
              <a:t>иг-ры</a:t>
            </a:r>
            <a:r>
              <a:rPr lang="ru-RU" sz="1200" i="1" dirty="0"/>
              <a:t>.</a:t>
            </a:r>
          </a:p>
          <a:p>
            <a:pPr algn="just"/>
            <a:r>
              <a:rPr lang="ru-RU" sz="1200" i="1" dirty="0"/>
              <a:t>      «Как праздновали Пасху на Руси» - прошло радиовещание интересных сообщений.</a:t>
            </a:r>
          </a:p>
          <a:p>
            <a:pPr algn="just"/>
            <a:r>
              <a:rPr lang="ru-RU" sz="1200" i="1" dirty="0"/>
              <a:t>      Всю неделю  школьники рисовали, занимались рос-</a:t>
            </a:r>
            <a:r>
              <a:rPr lang="ru-RU" sz="1200" i="1" dirty="0" err="1"/>
              <a:t>писью</a:t>
            </a:r>
            <a:r>
              <a:rPr lang="ru-RU" sz="1200" i="1" dirty="0"/>
              <a:t>     пасхального      яйца, 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38125" y="10544175"/>
            <a:ext cx="7677150" cy="1905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AutoShape 9" descr="https://otvet.imgsmail.ru/download/46159244_d3ebeb5c0e5d853c7fcef616bbceea33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270908" y="721268"/>
            <a:ext cx="2253033" cy="987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      </a:t>
            </a:r>
            <a:r>
              <a:rPr lang="ru-RU" sz="1200" i="1" dirty="0"/>
              <a:t>брошюры, поработав над дизайном и вёрсткой. На наш взгляд, получилось оригинально и </a:t>
            </a:r>
            <a:r>
              <a:rPr lang="ru-RU" sz="1200" i="1" dirty="0" err="1"/>
              <a:t>авторски</a:t>
            </a:r>
            <a:r>
              <a:rPr lang="ru-RU" sz="1200" i="1" dirty="0"/>
              <a:t>.</a:t>
            </a:r>
          </a:p>
          <a:p>
            <a:pPr algn="just"/>
            <a:r>
              <a:rPr lang="ru-RU" sz="1200" i="1" dirty="0"/>
              <a:t>Листовки  содержат   обращение к взрослым об опасности, которую несет за собой москитная сетка и от-крытые окна.</a:t>
            </a:r>
          </a:p>
          <a:p>
            <a:pPr algn="just"/>
            <a:r>
              <a:rPr lang="ru-RU" sz="1200" i="1" dirty="0"/>
              <a:t>     Можно безопасно </a:t>
            </a:r>
            <a:r>
              <a:rPr lang="ru-RU" sz="1200" i="1" dirty="0" err="1"/>
              <a:t>испол-ьзовать</a:t>
            </a:r>
            <a:r>
              <a:rPr lang="ru-RU" sz="1200" i="1" dirty="0"/>
              <a:t> пластиковые окна, установив на них специальные запорные устройства «</a:t>
            </a:r>
            <a:r>
              <a:rPr lang="ru-RU" sz="1200" i="1" dirty="0" err="1"/>
              <a:t>бэйби</a:t>
            </a:r>
            <a:r>
              <a:rPr lang="ru-RU" sz="1200" i="1" dirty="0"/>
              <a:t> </a:t>
            </a:r>
            <a:r>
              <a:rPr lang="ru-RU" sz="1200" i="1" dirty="0" err="1"/>
              <a:t>локеры</a:t>
            </a:r>
            <a:r>
              <a:rPr lang="ru-RU" sz="1200" i="1" dirty="0"/>
              <a:t>», либо ручки с ключом. Желательно также не от-</a:t>
            </a:r>
            <a:r>
              <a:rPr lang="ru-RU" sz="1200" i="1" dirty="0" err="1"/>
              <a:t>крывать</a:t>
            </a:r>
            <a:r>
              <a:rPr lang="ru-RU" sz="1200" i="1" dirty="0"/>
              <a:t> окна полностью, а ставить их на «</a:t>
            </a:r>
            <a:r>
              <a:rPr lang="ru-RU" sz="1200" i="1" dirty="0" err="1"/>
              <a:t>микропро-ветривание</a:t>
            </a:r>
            <a:r>
              <a:rPr lang="ru-RU" sz="1200" i="1" dirty="0"/>
              <a:t>», а ради безо-</a:t>
            </a:r>
            <a:r>
              <a:rPr lang="ru-RU" sz="1200" i="1" dirty="0" err="1"/>
              <a:t>пасности</a:t>
            </a:r>
            <a:r>
              <a:rPr lang="ru-RU" sz="1200" i="1" dirty="0"/>
              <a:t> ребенка, </a:t>
            </a:r>
            <a:r>
              <a:rPr lang="ru-RU" sz="1200" i="1" dirty="0" err="1"/>
              <a:t>застек</a:t>
            </a:r>
            <a:r>
              <a:rPr lang="ru-RU" sz="1200" i="1" dirty="0"/>
              <a:t>-лить и балкон.</a:t>
            </a:r>
          </a:p>
          <a:p>
            <a:pPr algn="just"/>
            <a:r>
              <a:rPr lang="ru-RU" sz="1200" i="1" dirty="0"/>
              <a:t>     Необходимо отодвинуть от окон все виды мебели, чтобы ребенок не мог за-лезть на подоконник.</a:t>
            </a:r>
          </a:p>
          <a:p>
            <a:pPr algn="just"/>
            <a:r>
              <a:rPr lang="ru-RU" sz="1200" i="1" dirty="0"/>
              <a:t>     НИКОГДА не </a:t>
            </a:r>
            <a:r>
              <a:rPr lang="ru-RU" sz="1200" i="1" dirty="0" err="1"/>
              <a:t>рассчит-ывайте</a:t>
            </a:r>
            <a:r>
              <a:rPr lang="ru-RU" sz="1200" i="1" dirty="0"/>
              <a:t> на москитные сетки! Они не предназначены для за-щиты от падений! Напротив - москитная сетка способ-</a:t>
            </a:r>
            <a:r>
              <a:rPr lang="ru-RU" sz="1200" i="1" dirty="0" err="1"/>
              <a:t>ствует</a:t>
            </a:r>
            <a:r>
              <a:rPr lang="ru-RU" sz="1200" i="1" dirty="0"/>
              <a:t> трагедии, поскольку ребенок чувствует себя за ней в безопасности, и </a:t>
            </a:r>
            <a:r>
              <a:rPr lang="ru-RU" sz="1200" i="1" dirty="0" err="1"/>
              <a:t>опи-рается</a:t>
            </a:r>
            <a:r>
              <a:rPr lang="ru-RU" sz="1200" i="1" dirty="0"/>
              <a:t> как на окно, так и на сетку.</a:t>
            </a:r>
          </a:p>
          <a:p>
            <a:pPr algn="just"/>
            <a:r>
              <a:rPr lang="ru-RU" sz="1200" i="1" dirty="0"/>
              <a:t>       </a:t>
            </a:r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r>
              <a:rPr lang="ru-RU" sz="1200" i="1" dirty="0"/>
              <a:t>     По возможности, </a:t>
            </a:r>
            <a:r>
              <a:rPr lang="ru-RU" sz="1200" i="1" dirty="0" err="1"/>
              <a:t>откры-вайте</a:t>
            </a:r>
            <a:r>
              <a:rPr lang="ru-RU" sz="1200" i="1" dirty="0"/>
              <a:t> окна сверху («режим проветривания»), а не </a:t>
            </a:r>
            <a:r>
              <a:rPr lang="ru-RU" sz="1200" i="1" dirty="0" err="1"/>
              <a:t>пол-ностью</a:t>
            </a:r>
            <a:r>
              <a:rPr lang="ru-RU" sz="1200" i="1" dirty="0"/>
              <a:t>.</a:t>
            </a:r>
          </a:p>
          <a:p>
            <a:pPr algn="just"/>
            <a:r>
              <a:rPr lang="ru-RU" sz="1200" i="1" dirty="0"/>
              <a:t>    Уважаемые родители! При-</a:t>
            </a:r>
            <a:r>
              <a:rPr lang="ru-RU" sz="1200" i="1" dirty="0" err="1"/>
              <a:t>мите</a:t>
            </a:r>
            <a:r>
              <a:rPr lang="ru-RU" sz="1200" i="1" dirty="0"/>
              <a:t> все необходимые меры безопасности, чтобы уберечь ребенка от трагедии!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A27DF38-5377-4029-A428-6177D15E3F01}"/>
              </a:ext>
            </a:extLst>
          </p:cNvPr>
          <p:cNvSpPr/>
          <p:nvPr/>
        </p:nvSpPr>
        <p:spPr>
          <a:xfrm>
            <a:off x="601085" y="734667"/>
            <a:ext cx="2250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</a:t>
            </a:r>
            <a:r>
              <a:rPr lang="ru-RU" sz="1200" i="1" dirty="0" err="1"/>
              <a:t>низовали</a:t>
            </a:r>
            <a:r>
              <a:rPr lang="ru-RU" sz="1200" i="1" dirty="0"/>
              <a:t> работу. В профессии программиста могу </a:t>
            </a:r>
            <a:r>
              <a:rPr lang="ru-RU" sz="1200" i="1" dirty="0" err="1"/>
              <a:t>отме-тить</a:t>
            </a:r>
            <a:r>
              <a:rPr lang="ru-RU" sz="1200" i="1" dirty="0"/>
              <a:t> только один минус – вероятность зазнаться, </a:t>
            </a:r>
            <a:r>
              <a:rPr lang="ru-RU" sz="1200" i="1" dirty="0" err="1"/>
              <a:t>осо-бенно</a:t>
            </a:r>
            <a:r>
              <a:rPr lang="ru-RU" sz="1200" i="1" dirty="0"/>
              <a:t>, молодым".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B88A647-FC57-42EC-A615-0D207653E7FC}"/>
              </a:ext>
            </a:extLst>
          </p:cNvPr>
          <p:cNvSpPr/>
          <p:nvPr/>
        </p:nvSpPr>
        <p:spPr>
          <a:xfrm>
            <a:off x="575959" y="1875340"/>
            <a:ext cx="2406559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Неделя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о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сновы религиозной культуры и светской этики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4FAF6B-BE4F-4AA2-8F7D-3EA1024D4E60}"/>
              </a:ext>
            </a:extLst>
          </p:cNvPr>
          <p:cNvSpPr/>
          <p:nvPr/>
        </p:nvSpPr>
        <p:spPr>
          <a:xfrm>
            <a:off x="2918969" y="5514004"/>
            <a:ext cx="2250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         12 апреля </a:t>
            </a:r>
            <a:r>
              <a:rPr lang="ru-RU" sz="1200" i="1" dirty="0"/>
              <a:t>в нашей школе как и во всех образовательных организациях России и в </a:t>
            </a:r>
            <a:r>
              <a:rPr lang="ru-RU" sz="1200" i="1" dirty="0" err="1"/>
              <a:t>девя-носта</a:t>
            </a:r>
            <a:r>
              <a:rPr lang="ru-RU" sz="1200" i="1" dirty="0"/>
              <a:t>  семи  странах  мира четвертый год подряд проходит Гагаринский урок «Космос — это мы!».</a:t>
            </a:r>
          </a:p>
          <a:p>
            <a:pPr algn="just"/>
            <a:r>
              <a:rPr lang="ru-RU" sz="1200" i="1" dirty="0"/>
              <a:t>          16 апреля в целях предотвращения травматизма и других последствий среди детей, учащиеся нашей школы провели информационно-пропагандистскую акцию «Внимание – москитная сетка!»</a:t>
            </a:r>
          </a:p>
          <a:p>
            <a:pPr algn="just"/>
            <a:r>
              <a:rPr lang="ru-RU" sz="1200" i="1" dirty="0"/>
              <a:t>  Школьники нашли важную информацию в компьютере, затем    создали    листовки   и</a:t>
            </a:r>
          </a:p>
          <a:p>
            <a:br>
              <a:rPr lang="ru-RU" sz="1200" dirty="0"/>
            </a:br>
            <a:endParaRPr lang="ru-RU" sz="1200" i="1" dirty="0"/>
          </a:p>
        </p:txBody>
      </p:sp>
      <p:pic>
        <p:nvPicPr>
          <p:cNvPr id="18" name="Объект 8">
            <a:extLst>
              <a:ext uri="{FF2B5EF4-FFF2-40B4-BE49-F238E27FC236}">
                <a16:creationId xmlns:a16="http://schemas.microsoft.com/office/drawing/2014/main" id="{B5F46402-9AF3-4DAA-940C-5EB9A786A6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0" t="5241" r="4776" b="17450"/>
          <a:stretch/>
        </p:blipFill>
        <p:spPr>
          <a:xfrm>
            <a:off x="570379" y="6319097"/>
            <a:ext cx="2250347" cy="165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04B7046-C5EE-4703-B601-42E76DBE1A7D}"/>
              </a:ext>
            </a:extLst>
          </p:cNvPr>
          <p:cNvSpPr/>
          <p:nvPr/>
        </p:nvSpPr>
        <p:spPr>
          <a:xfrm>
            <a:off x="2924956" y="2134825"/>
            <a:ext cx="2250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изготавливали подарочные поделки, лепили, </a:t>
            </a:r>
            <a:r>
              <a:rPr lang="ru-RU" sz="1200" i="1" dirty="0" err="1"/>
              <a:t>соревно</a:t>
            </a:r>
            <a:r>
              <a:rPr lang="ru-RU" sz="1200" i="1" dirty="0"/>
              <a:t>-вались в ловкости и смекалке. И даже выучили пасхальную песню «Истина». Неделя получилась насыщенной, яркой и плодотворной.    </a:t>
            </a:r>
          </a:p>
        </p:txBody>
      </p:sp>
      <p:pic>
        <p:nvPicPr>
          <p:cNvPr id="21" name="Объект 10">
            <a:extLst>
              <a:ext uri="{FF2B5EF4-FFF2-40B4-BE49-F238E27FC236}">
                <a16:creationId xmlns:a16="http://schemas.microsoft.com/office/drawing/2014/main" id="{7BED15F4-7289-440E-9832-65296E3D7A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02" y="815302"/>
            <a:ext cx="2406558" cy="1347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CA8120B-3A6C-4B80-BE0F-DBAC124DEC40}"/>
              </a:ext>
            </a:extLst>
          </p:cNvPr>
          <p:cNvSpPr/>
          <p:nvPr/>
        </p:nvSpPr>
        <p:spPr>
          <a:xfrm>
            <a:off x="2826901" y="5304974"/>
            <a:ext cx="2406559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Внимание – москитная сетка!</a:t>
            </a:r>
          </a:p>
        </p:txBody>
      </p:sp>
      <p:pic>
        <p:nvPicPr>
          <p:cNvPr id="29" name="Объект 8">
            <a:extLst>
              <a:ext uri="{FF2B5EF4-FFF2-40B4-BE49-F238E27FC236}">
                <a16:creationId xmlns:a16="http://schemas.microsoft.com/office/drawing/2014/main" id="{443C0DCB-1090-4C8B-AD18-4480CF1D883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b="11635"/>
          <a:stretch/>
        </p:blipFill>
        <p:spPr bwMode="auto">
          <a:xfrm>
            <a:off x="2971800" y="3532188"/>
            <a:ext cx="2250346" cy="1569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IMG_1815">
            <a:extLst>
              <a:ext uri="{FF2B5EF4-FFF2-40B4-BE49-F238E27FC236}">
                <a16:creationId xmlns:a16="http://schemas.microsoft.com/office/drawing/2014/main" id="{AE163205-436F-427F-A250-4C5BD7D82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76" y="8896275"/>
            <a:ext cx="2381769" cy="1587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1811">
            <a:extLst>
              <a:ext uri="{FF2B5EF4-FFF2-40B4-BE49-F238E27FC236}">
                <a16:creationId xmlns:a16="http://schemas.microsoft.com/office/drawing/2014/main" id="{AA4F8FEE-88D6-4894-978A-1EDC4A550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7"/>
          <a:stretch/>
        </p:blipFill>
        <p:spPr bwMode="auto">
          <a:xfrm>
            <a:off x="5272251" y="7023635"/>
            <a:ext cx="2250346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4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B475233-39CF-4F03-BA82-705EC1C91E59}"/>
              </a:ext>
            </a:extLst>
          </p:cNvPr>
          <p:cNvSpPr/>
          <p:nvPr/>
        </p:nvSpPr>
        <p:spPr>
          <a:xfrm>
            <a:off x="3039133" y="3082663"/>
            <a:ext cx="2360112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Эврика </a:t>
            </a:r>
          </a:p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«Мой первый доклад»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2931" y="283980"/>
            <a:ext cx="2695074" cy="441278"/>
          </a:xfrm>
        </p:spPr>
        <p:txBody>
          <a:bodyPr>
            <a:noAutofit/>
          </a:bodyPr>
          <a:lstStyle/>
          <a:p>
            <a:pPr algn="l"/>
            <a:r>
              <a:rPr lang="ru-RU" sz="6600" b="1" dirty="0">
                <a:latin typeface="Adobe Caslon Pro Bold" panose="0205070206050A020403" pitchFamily="18" charset="0"/>
              </a:rPr>
              <a:t>             </a:t>
            </a:r>
            <a:r>
              <a:rPr lang="en-US" sz="2400" b="1" dirty="0">
                <a:latin typeface="Adobe Caslon Pro Bold" panose="0205070206050A020403" pitchFamily="18" charset="0"/>
              </a:rPr>
              <a:t>BERD.SCHOOL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0550" y="657225"/>
            <a:ext cx="7172325" cy="19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20249" y="126868"/>
            <a:ext cx="48101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             Филиал МАОУ «</a:t>
            </a:r>
            <a:r>
              <a:rPr lang="ru-RU" sz="1000" b="1" dirty="0" err="1"/>
              <a:t>Новоатьяловская</a:t>
            </a:r>
            <a:r>
              <a:rPr lang="ru-RU" sz="1000" b="1" dirty="0"/>
              <a:t> СОШ» «Бердюгинская СОШ»</a:t>
            </a:r>
          </a:p>
          <a:p>
            <a:pPr algn="ctr"/>
            <a:endParaRPr lang="ru-RU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627924" y="187633"/>
            <a:ext cx="59643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Апрель 2019 </a:t>
            </a:r>
            <a:r>
              <a:rPr lang="en-US" sz="1000" b="1" dirty="0"/>
              <a:t>#</a:t>
            </a:r>
            <a:r>
              <a:rPr lang="ru-RU" sz="1000" b="1" dirty="0"/>
              <a:t>8</a:t>
            </a:r>
          </a:p>
          <a:p>
            <a:pPr>
              <a:lnSpc>
                <a:spcPct val="150000"/>
              </a:lnSpc>
            </a:pPr>
            <a:r>
              <a:rPr lang="ru-RU" sz="1000" b="1" dirty="0"/>
              <a:t>ИНФОРМАЦИОННО - ПОЗНАВАТЕЛЬНАЯ         ШКОЛЬНАЯ        ГАЗЕТА</a:t>
            </a:r>
            <a:endParaRPr lang="en-US" sz="1000" b="1" dirty="0"/>
          </a:p>
          <a:p>
            <a:endParaRPr lang="ru-RU" sz="2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915431" y="7708785"/>
            <a:ext cx="2250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      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38125" y="10544175"/>
            <a:ext cx="7677150" cy="1905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AutoShape 9" descr="https://otvet.imgsmail.ru/download/46159244_d3ebeb5c0e5d853c7fcef616bbceea33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270908" y="3632321"/>
            <a:ext cx="225303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  </a:t>
            </a:r>
          </a:p>
          <a:p>
            <a:pPr algn="just"/>
            <a:r>
              <a:rPr lang="ru-RU" sz="1200" dirty="0"/>
              <a:t>         </a:t>
            </a:r>
            <a:r>
              <a:rPr lang="ru-RU" sz="1200" i="1" dirty="0"/>
              <a:t>30  апреля в рамках «</a:t>
            </a:r>
            <a:r>
              <a:rPr lang="ru-RU" sz="1200" i="1" dirty="0" err="1"/>
              <a:t>Еди-ного</a:t>
            </a:r>
            <a:r>
              <a:rPr lang="ru-RU" sz="1200" i="1" dirty="0"/>
              <a:t> дня профилактики» про-ведена игровая программа «Путешествие по стране </a:t>
            </a:r>
            <a:r>
              <a:rPr lang="ru-RU" sz="1200" i="1" dirty="0" err="1"/>
              <a:t>Законии</a:t>
            </a:r>
            <a:r>
              <a:rPr lang="ru-RU" sz="1200" i="1" dirty="0"/>
              <a:t>». Принимали участие учащиеся со 2 по 9 класс. Дети вспомнили права и обязан-</a:t>
            </a:r>
            <a:r>
              <a:rPr lang="ru-RU" sz="1200" i="1" dirty="0" err="1"/>
              <a:t>ности</a:t>
            </a:r>
            <a:r>
              <a:rPr lang="ru-RU" sz="1200" i="1" dirty="0"/>
              <a:t> каждого человека. Ре-</a:t>
            </a:r>
            <a:r>
              <a:rPr lang="ru-RU" sz="1200" i="1" dirty="0" err="1"/>
              <a:t>бята</a:t>
            </a:r>
            <a:r>
              <a:rPr lang="ru-RU" sz="1200" i="1" dirty="0"/>
              <a:t> совершили </a:t>
            </a:r>
            <a:r>
              <a:rPr lang="ru-RU" sz="1200" i="1" dirty="0" err="1"/>
              <a:t>путешес-твие</a:t>
            </a:r>
            <a:r>
              <a:rPr lang="ru-RU" sz="1200" i="1" dirty="0"/>
              <a:t> по сказкам, где были на-рушены права сказочных </a:t>
            </a:r>
            <a:r>
              <a:rPr lang="ru-RU" sz="1200" i="1" dirty="0" err="1"/>
              <a:t>геро</a:t>
            </a:r>
            <a:r>
              <a:rPr lang="ru-RU" sz="1200" i="1" dirty="0"/>
              <a:t>-ев. Необходимо было </a:t>
            </a:r>
            <a:r>
              <a:rPr lang="ru-RU" sz="1200" i="1" dirty="0" err="1"/>
              <a:t>опреде</a:t>
            </a:r>
            <a:r>
              <a:rPr lang="ru-RU" sz="1200" i="1" dirty="0"/>
              <a:t>-лить эти права.</a:t>
            </a:r>
          </a:p>
          <a:p>
            <a:pPr algn="just"/>
            <a:r>
              <a:rPr lang="ru-RU" sz="1200" i="1" dirty="0"/>
              <a:t>     Школьники проверили свою эрудицию и знание литера-туры детективного жанра. Также они разгадывали ребусы и головоломки. Самым </a:t>
            </a:r>
            <a:r>
              <a:rPr lang="ru-RU" sz="1200" i="1" dirty="0" err="1"/>
              <a:t>инте-ресным</a:t>
            </a:r>
            <a:r>
              <a:rPr lang="ru-RU" sz="1200" i="1" dirty="0"/>
              <a:t> и запоминающимся стал поиск настоящего </a:t>
            </a:r>
            <a:r>
              <a:rPr lang="ru-RU" sz="1200" i="1" dirty="0" err="1"/>
              <a:t>пра-вонарушителя</a:t>
            </a:r>
            <a:r>
              <a:rPr lang="ru-RU" sz="1200" i="1" dirty="0"/>
              <a:t> и разъясни-тельная работа с ним.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9738" y="3837373"/>
            <a:ext cx="222220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   Казалось бы, что может быть интересного в уборке мусора? Совершенно ничего. Но если ученики и учителя представляют собой </a:t>
            </a:r>
            <a:r>
              <a:rPr lang="ru-RU" sz="1200" i="1" dirty="0" err="1"/>
              <a:t>друж-ный</a:t>
            </a:r>
            <a:r>
              <a:rPr lang="ru-RU" sz="1200" i="1" dirty="0"/>
              <a:t>, сплочённый коллектив, то любая совместная </a:t>
            </a:r>
            <a:r>
              <a:rPr lang="ru-RU" sz="1200" i="1" dirty="0" err="1"/>
              <a:t>ра</a:t>
            </a:r>
            <a:r>
              <a:rPr lang="ru-RU" sz="1200" i="1" dirty="0"/>
              <a:t>-бота будет интересной и </a:t>
            </a:r>
            <a:r>
              <a:rPr lang="ru-RU" sz="1200" i="1" dirty="0" err="1"/>
              <a:t>ве-сёлой</a:t>
            </a:r>
            <a:r>
              <a:rPr lang="ru-RU" sz="1200" i="1" dirty="0"/>
              <a:t>.</a:t>
            </a:r>
            <a:r>
              <a:rPr lang="ru-RU" dirty="0"/>
              <a:t> </a:t>
            </a:r>
            <a:endParaRPr lang="ru-RU" sz="1200" i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FF3E78B-08C1-4B79-B27D-97EAB68480D1}"/>
              </a:ext>
            </a:extLst>
          </p:cNvPr>
          <p:cNvSpPr/>
          <p:nvPr/>
        </p:nvSpPr>
        <p:spPr>
          <a:xfrm>
            <a:off x="475535" y="698714"/>
            <a:ext cx="2360112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Чистое село – чистая Россия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BF2D243-C840-4A55-8535-48242FB34F70}"/>
              </a:ext>
            </a:extLst>
          </p:cNvPr>
          <p:cNvSpPr/>
          <p:nvPr/>
        </p:nvSpPr>
        <p:spPr>
          <a:xfrm>
            <a:off x="598667" y="7335303"/>
            <a:ext cx="2250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  Работать любим и умеем! </a:t>
            </a:r>
          </a:p>
          <a:p>
            <a:pPr algn="just"/>
            <a:r>
              <a:rPr lang="ru-RU" sz="1200" i="1" dirty="0"/>
              <a:t>   И хочется надеяться, что тот, кто непосредственно приложил руку к тому, чтобы наше любимое село стало чище и краше, лишний раз задумается, прежде чем бросить , казалось бы, мелочь – маленькую бумажку мимо урны.</a:t>
            </a:r>
          </a:p>
          <a:p>
            <a:pPr algn="just"/>
            <a:r>
              <a:rPr lang="ru-RU" sz="1200" i="1" dirty="0"/>
              <a:t>По давней традиции ученики     восьмых - девятых   классов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A2262C3-5811-4A2F-8B2E-4A2B4AF03524}"/>
              </a:ext>
            </a:extLst>
          </p:cNvPr>
          <p:cNvSpPr/>
          <p:nvPr/>
        </p:nvSpPr>
        <p:spPr>
          <a:xfrm>
            <a:off x="3043767" y="4520425"/>
            <a:ext cx="22503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</a:t>
            </a:r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  <a:p>
            <a:pPr algn="just"/>
            <a:r>
              <a:rPr lang="ru-RU" sz="1200" i="1" dirty="0"/>
              <a:t>25 апреля состоялась еже-годная научно-практическая конференция Эврика «Мой первый доклад». Ежегодно учащиеся всех возрастов представляют на суд ком-</a:t>
            </a:r>
            <a:r>
              <a:rPr lang="ru-RU" sz="1200" i="1" dirty="0" err="1"/>
              <a:t>петентного</a:t>
            </a:r>
            <a:r>
              <a:rPr lang="ru-RU" sz="1200" i="1" dirty="0"/>
              <a:t> жюри свои </a:t>
            </a:r>
            <a:r>
              <a:rPr lang="ru-RU" sz="1200" i="1" dirty="0" err="1"/>
              <a:t>иссле-довательские</a:t>
            </a:r>
            <a:r>
              <a:rPr lang="ru-RU" sz="1200" i="1" dirty="0"/>
              <a:t> работы.   Юные исследователи затрагивают все темы современности и добиваются результатов.</a:t>
            </a:r>
          </a:p>
          <a:p>
            <a:pPr algn="just"/>
            <a:r>
              <a:rPr lang="ru-RU" sz="1200" i="1" dirty="0"/>
              <a:t>    В этом году учащаяся 6 класса Степанова Арина под руководством учителя математики Аминовой Дины </a:t>
            </a:r>
            <a:r>
              <a:rPr lang="ru-RU" sz="1200" i="1" dirty="0" err="1"/>
              <a:t>Харисовны</a:t>
            </a:r>
            <a:r>
              <a:rPr lang="ru-RU" sz="1200" i="1" dirty="0"/>
              <a:t> заняла 3 место.</a:t>
            </a:r>
          </a:p>
          <a:p>
            <a:pPr algn="just"/>
            <a:r>
              <a:rPr lang="ru-RU" sz="1200" i="1" dirty="0"/>
              <a:t>     Пожелаем обоим успехов и новых побед.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C1D1D27-ADEA-4C56-B93C-2D62F4A69E6F}"/>
              </a:ext>
            </a:extLst>
          </p:cNvPr>
          <p:cNvSpPr/>
          <p:nvPr/>
        </p:nvSpPr>
        <p:spPr>
          <a:xfrm>
            <a:off x="5332871" y="732403"/>
            <a:ext cx="2360112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Путешествие по стране </a:t>
            </a:r>
            <a:r>
              <a:rPr lang="ru-RU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Законии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A3D9F91-162E-44B8-93AD-E1BF88C8CDAC}"/>
              </a:ext>
            </a:extLst>
          </p:cNvPr>
          <p:cNvSpPr/>
          <p:nvPr/>
        </p:nvSpPr>
        <p:spPr>
          <a:xfrm>
            <a:off x="2975244" y="4216945"/>
            <a:ext cx="2222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 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293D7F-BE35-43F0-B15C-9EF456BF69EE}"/>
              </a:ext>
            </a:extLst>
          </p:cNvPr>
          <p:cNvSpPr txBox="1"/>
          <p:nvPr/>
        </p:nvSpPr>
        <p:spPr>
          <a:xfrm>
            <a:off x="460375" y="9597351"/>
            <a:ext cx="3867150" cy="86177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ea typeface="Batang" panose="02030600000101010101" pitchFamily="18" charset="-127"/>
              </a:rPr>
              <a:t>Над выпуском работали:</a:t>
            </a:r>
          </a:p>
          <a:p>
            <a:r>
              <a:rPr lang="ru-RU" sz="1000" dirty="0">
                <a:ea typeface="Batang" panose="02030600000101010101" pitchFamily="18" charset="-127"/>
              </a:rPr>
              <a:t>Главный редактор: Ушакова Ксения</a:t>
            </a:r>
          </a:p>
          <a:p>
            <a:r>
              <a:rPr lang="ru-RU" sz="1000" dirty="0">
                <a:ea typeface="Batang" panose="02030600000101010101" pitchFamily="18" charset="-127"/>
              </a:rPr>
              <a:t>Художник-оформитель: Бойченко Станислав, </a:t>
            </a:r>
            <a:r>
              <a:rPr lang="ru-RU" sz="1000" dirty="0" err="1">
                <a:ea typeface="Batang" panose="02030600000101010101" pitchFamily="18" charset="-127"/>
              </a:rPr>
              <a:t>Тотолин</a:t>
            </a:r>
            <a:r>
              <a:rPr lang="ru-RU" sz="1000" dirty="0">
                <a:ea typeface="Batang" panose="02030600000101010101" pitchFamily="18" charset="-127"/>
              </a:rPr>
              <a:t> Кирилл</a:t>
            </a:r>
          </a:p>
          <a:p>
            <a:r>
              <a:rPr lang="ru-RU" sz="1000" dirty="0">
                <a:ea typeface="Batang" panose="02030600000101010101" pitchFamily="18" charset="-127"/>
              </a:rPr>
              <a:t>Корреспонденты: </a:t>
            </a:r>
            <a:r>
              <a:rPr lang="ru-RU" sz="1000" dirty="0" err="1">
                <a:ea typeface="Batang" panose="02030600000101010101" pitchFamily="18" charset="-127"/>
              </a:rPr>
              <a:t>Халуева</a:t>
            </a:r>
            <a:r>
              <a:rPr lang="ru-RU" sz="1000" dirty="0">
                <a:ea typeface="Batang" panose="02030600000101010101" pitchFamily="18" charset="-127"/>
              </a:rPr>
              <a:t> Анна, Дьяков Артём, Короткевич Кирилл</a:t>
            </a:r>
          </a:p>
          <a:p>
            <a:r>
              <a:rPr lang="ru-RU" sz="1000" dirty="0">
                <a:ea typeface="Batang" panose="02030600000101010101" pitchFamily="18" charset="-127"/>
              </a:rPr>
              <a:t>Руководитель пресс-центра: учитель  Бондаренко О.В.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235C099-7DA1-4C64-B4A7-3F9E80357574}"/>
              </a:ext>
            </a:extLst>
          </p:cNvPr>
          <p:cNvSpPr/>
          <p:nvPr/>
        </p:nvSpPr>
        <p:spPr>
          <a:xfrm>
            <a:off x="4631367" y="9633099"/>
            <a:ext cx="2739973" cy="830997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Адрес редакции: </a:t>
            </a:r>
            <a:r>
              <a:rPr lang="ru-RU" sz="1200" dirty="0"/>
              <a:t>627041 Тюменская область, </a:t>
            </a:r>
            <a:r>
              <a:rPr lang="ru-RU" sz="1200" dirty="0" err="1"/>
              <a:t>Ялуторовский</a:t>
            </a:r>
            <a:r>
              <a:rPr lang="ru-RU" sz="1200" dirty="0"/>
              <a:t> район, </a:t>
            </a:r>
          </a:p>
          <a:p>
            <a:pPr algn="ctr"/>
            <a:r>
              <a:rPr lang="ru-RU" sz="1200" dirty="0"/>
              <a:t>с. </a:t>
            </a:r>
            <a:r>
              <a:rPr lang="ru-RU" sz="1200" dirty="0" err="1"/>
              <a:t>Бердюгино</a:t>
            </a:r>
            <a:r>
              <a:rPr lang="ru-RU" sz="1200" dirty="0"/>
              <a:t>, улица Набережная, д.3 , </a:t>
            </a:r>
            <a:r>
              <a:rPr lang="en-US" sz="1200" dirty="0"/>
              <a:t>berdugino_school@inbox.ru</a:t>
            </a:r>
            <a:endParaRPr lang="ru-RU" sz="1200" dirty="0"/>
          </a:p>
        </p:txBody>
      </p:sp>
      <p:pic>
        <p:nvPicPr>
          <p:cNvPr id="4098" name="Picture 2" descr="IMG_1876">
            <a:extLst>
              <a:ext uri="{FF2B5EF4-FFF2-40B4-BE49-F238E27FC236}">
                <a16:creationId xmlns:a16="http://schemas.microsoft.com/office/drawing/2014/main" id="{2ED9FB96-B9A8-4D71-906C-51D79210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0" y="2179456"/>
            <a:ext cx="2538915" cy="1692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_1877">
            <a:extLst>
              <a:ext uri="{FF2B5EF4-FFF2-40B4-BE49-F238E27FC236}">
                <a16:creationId xmlns:a16="http://schemas.microsoft.com/office/drawing/2014/main" id="{2EDF2BAD-15B3-496C-B426-D0C9A20B8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6" y="5639424"/>
            <a:ext cx="2614794" cy="1743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203D6D9-2695-44B9-9E6D-26834EC7BC4D}"/>
              </a:ext>
            </a:extLst>
          </p:cNvPr>
          <p:cNvSpPr/>
          <p:nvPr/>
        </p:nvSpPr>
        <p:spPr>
          <a:xfrm>
            <a:off x="670333" y="7994771"/>
            <a:ext cx="225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   </a:t>
            </a:r>
            <a:endParaRPr lang="ru-RU" sz="1200" i="1" dirty="0"/>
          </a:p>
          <a:p>
            <a:br>
              <a:rPr lang="ru-RU" sz="1200" dirty="0"/>
            </a:br>
            <a:endParaRPr lang="ru-RU" sz="1200" i="1" dirty="0"/>
          </a:p>
        </p:txBody>
      </p:sp>
      <p:pic>
        <p:nvPicPr>
          <p:cNvPr id="4102" name="Picture 6" descr="IMG_20190425_114714">
            <a:extLst>
              <a:ext uri="{FF2B5EF4-FFF2-40B4-BE49-F238E27FC236}">
                <a16:creationId xmlns:a16="http://schemas.microsoft.com/office/drawing/2014/main" id="{F647AF91-B6AB-406E-A45C-786E1E8B6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5" r="16688" b="25565"/>
          <a:stretch/>
        </p:blipFill>
        <p:spPr bwMode="auto">
          <a:xfrm>
            <a:off x="3141657" y="4553846"/>
            <a:ext cx="2081116" cy="1638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2">
            <a:extLst>
              <a:ext uri="{FF2B5EF4-FFF2-40B4-BE49-F238E27FC236}">
                <a16:creationId xmlns:a16="http://schemas.microsoft.com/office/drawing/2014/main" id="{7D4BBB90-3820-4BD3-BAAD-641267AD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16" y="7880536"/>
            <a:ext cx="2360113" cy="1770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G_1896">
            <a:extLst>
              <a:ext uri="{FF2B5EF4-FFF2-40B4-BE49-F238E27FC236}">
                <a16:creationId xmlns:a16="http://schemas.microsoft.com/office/drawing/2014/main" id="{9106967E-6CE8-45D2-8450-1F5FCC2A1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2260600"/>
            <a:ext cx="2360112" cy="157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86E8CC1-AEDD-4722-ACE5-56E40A91B67F}"/>
              </a:ext>
            </a:extLst>
          </p:cNvPr>
          <p:cNvSpPr/>
          <p:nvPr/>
        </p:nvSpPr>
        <p:spPr>
          <a:xfrm>
            <a:off x="3059088" y="703648"/>
            <a:ext cx="22222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ежегодно весной наводят порядок и на могиле солдату погибшему в годы Великой Отечественной войны. Учащиеся очистили могилу от сухой травы, убрали валявшийся мусор и помянули погибших героев-солдат минутой молчания. Это дань памяти нашей истории – истории родного села и истории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235730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3196</TotalTime>
  <Words>1128</Words>
  <Application>Microsoft Office PowerPoint</Application>
  <PresentationFormat>B4 (ISO) (250x353 мм)</PresentationFormat>
  <Paragraphs>156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Batang</vt:lpstr>
      <vt:lpstr>Adobe Caslon Pro Bold</vt:lpstr>
      <vt:lpstr>Arial</vt:lpstr>
      <vt:lpstr>Calibri</vt:lpstr>
      <vt:lpstr>Calibri Light</vt:lpstr>
      <vt:lpstr>Monotype Corsiva</vt:lpstr>
      <vt:lpstr>Тема Office</vt:lpstr>
      <vt:lpstr>             BERD.SCHOOL</vt:lpstr>
      <vt:lpstr>             BERD.SCHOOL</vt:lpstr>
      <vt:lpstr>             BERD.SCHOOL</vt:lpstr>
      <vt:lpstr>             BERD.SCHOOL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 DeaD</dc:creator>
  <cp:lastModifiedBy>Пользователь</cp:lastModifiedBy>
  <cp:revision>359</cp:revision>
  <cp:lastPrinted>2018-11-27T05:21:28Z</cp:lastPrinted>
  <dcterms:created xsi:type="dcterms:W3CDTF">2017-10-17T13:26:39Z</dcterms:created>
  <dcterms:modified xsi:type="dcterms:W3CDTF">2019-05-07T17:27:56Z</dcterms:modified>
</cp:coreProperties>
</file>