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handoutMasterIdLst>
    <p:handoutMasterId r:id="rId10"/>
  </p:handoutMasterIdLst>
  <p:sldIdLst>
    <p:sldId id="256" r:id="rId2"/>
    <p:sldId id="270" r:id="rId3"/>
    <p:sldId id="269" r:id="rId4"/>
    <p:sldId id="262" r:id="rId5"/>
    <p:sldId id="261" r:id="rId6"/>
    <p:sldId id="260" r:id="rId7"/>
    <p:sldId id="271" r:id="rId8"/>
  </p:sldIdLst>
  <p:sldSz cx="8120063" cy="10826750" type="B4ISO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22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F47E3-AA3F-4304-AD6E-C77D659A7A2B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1692D-697B-44C1-A1A5-E48E2B77B8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148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F9EEB-ED66-4C43-9F50-C2964E63536A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03680-044D-4794-ABE6-53E2FCB0D9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67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03680-044D-4794-ABE6-53E2FCB0D9C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28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005" y="1771879"/>
            <a:ext cx="6902054" cy="3769313"/>
          </a:xfrm>
        </p:spPr>
        <p:txBody>
          <a:bodyPr anchor="b"/>
          <a:lstStyle>
            <a:lvl1pPr algn="ctr">
              <a:defRPr sz="532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5008" y="5686551"/>
            <a:ext cx="6090047" cy="2613958"/>
          </a:xfrm>
        </p:spPr>
        <p:txBody>
          <a:bodyPr/>
          <a:lstStyle>
            <a:lvl1pPr marL="0" indent="0" algn="ctr">
              <a:buNone/>
              <a:defRPr sz="2131"/>
            </a:lvl1pPr>
            <a:lvl2pPr marL="405994" indent="0" algn="ctr">
              <a:buNone/>
              <a:defRPr sz="1776"/>
            </a:lvl2pPr>
            <a:lvl3pPr marL="811987" indent="0" algn="ctr">
              <a:buNone/>
              <a:defRPr sz="1598"/>
            </a:lvl3pPr>
            <a:lvl4pPr marL="1217981" indent="0" algn="ctr">
              <a:buNone/>
              <a:defRPr sz="1421"/>
            </a:lvl4pPr>
            <a:lvl5pPr marL="1623974" indent="0" algn="ctr">
              <a:buNone/>
              <a:defRPr sz="1421"/>
            </a:lvl5pPr>
            <a:lvl6pPr marL="2029968" indent="0" algn="ctr">
              <a:buNone/>
              <a:defRPr sz="1421"/>
            </a:lvl6pPr>
            <a:lvl7pPr marL="2435962" indent="0" algn="ctr">
              <a:buNone/>
              <a:defRPr sz="1421"/>
            </a:lvl7pPr>
            <a:lvl8pPr marL="2841955" indent="0" algn="ctr">
              <a:buNone/>
              <a:defRPr sz="1421"/>
            </a:lvl8pPr>
            <a:lvl9pPr marL="3247949" indent="0" algn="ctr">
              <a:buNone/>
              <a:defRPr sz="142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16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977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10920" y="576424"/>
            <a:ext cx="1750889" cy="917517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255" y="576424"/>
            <a:ext cx="5151165" cy="917517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2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50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26" y="2699172"/>
            <a:ext cx="7003554" cy="4503626"/>
          </a:xfrm>
        </p:spPr>
        <p:txBody>
          <a:bodyPr anchor="b"/>
          <a:lstStyle>
            <a:lvl1pPr>
              <a:defRPr sz="532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026" y="7245404"/>
            <a:ext cx="7003554" cy="2368351"/>
          </a:xfrm>
        </p:spPr>
        <p:txBody>
          <a:bodyPr/>
          <a:lstStyle>
            <a:lvl1pPr marL="0" indent="0">
              <a:buNone/>
              <a:defRPr sz="2131">
                <a:solidFill>
                  <a:schemeClr val="tx1"/>
                </a:solidFill>
              </a:defRPr>
            </a:lvl1pPr>
            <a:lvl2pPr marL="405994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2pPr>
            <a:lvl3pPr marL="81198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217981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4pPr>
            <a:lvl5pPr marL="1623974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5pPr>
            <a:lvl6pPr marL="2029968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6pPr>
            <a:lvl7pPr marL="2435962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7pPr>
            <a:lvl8pPr marL="2841955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8pPr>
            <a:lvl9pPr marL="3247949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39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254" y="2882121"/>
            <a:ext cx="3451027" cy="68694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0782" y="2882121"/>
            <a:ext cx="3451027" cy="68694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275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576427"/>
            <a:ext cx="7003554" cy="20926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313" y="2654058"/>
            <a:ext cx="3435167" cy="1300713"/>
          </a:xfrm>
        </p:spPr>
        <p:txBody>
          <a:bodyPr anchor="b"/>
          <a:lstStyle>
            <a:lvl1pPr marL="0" indent="0">
              <a:buNone/>
              <a:defRPr sz="2131" b="1"/>
            </a:lvl1pPr>
            <a:lvl2pPr marL="405994" indent="0">
              <a:buNone/>
              <a:defRPr sz="1776" b="1"/>
            </a:lvl2pPr>
            <a:lvl3pPr marL="811987" indent="0">
              <a:buNone/>
              <a:defRPr sz="1598" b="1"/>
            </a:lvl3pPr>
            <a:lvl4pPr marL="1217981" indent="0">
              <a:buNone/>
              <a:defRPr sz="1421" b="1"/>
            </a:lvl4pPr>
            <a:lvl5pPr marL="1623974" indent="0">
              <a:buNone/>
              <a:defRPr sz="1421" b="1"/>
            </a:lvl5pPr>
            <a:lvl6pPr marL="2029968" indent="0">
              <a:buNone/>
              <a:defRPr sz="1421" b="1"/>
            </a:lvl6pPr>
            <a:lvl7pPr marL="2435962" indent="0">
              <a:buNone/>
              <a:defRPr sz="1421" b="1"/>
            </a:lvl7pPr>
            <a:lvl8pPr marL="2841955" indent="0">
              <a:buNone/>
              <a:defRPr sz="1421" b="1"/>
            </a:lvl8pPr>
            <a:lvl9pPr marL="3247949" indent="0">
              <a:buNone/>
              <a:defRPr sz="142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313" y="3954771"/>
            <a:ext cx="3435167" cy="58168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0783" y="2654058"/>
            <a:ext cx="3452084" cy="1300713"/>
          </a:xfrm>
        </p:spPr>
        <p:txBody>
          <a:bodyPr anchor="b"/>
          <a:lstStyle>
            <a:lvl1pPr marL="0" indent="0">
              <a:buNone/>
              <a:defRPr sz="2131" b="1"/>
            </a:lvl1pPr>
            <a:lvl2pPr marL="405994" indent="0">
              <a:buNone/>
              <a:defRPr sz="1776" b="1"/>
            </a:lvl2pPr>
            <a:lvl3pPr marL="811987" indent="0">
              <a:buNone/>
              <a:defRPr sz="1598" b="1"/>
            </a:lvl3pPr>
            <a:lvl4pPr marL="1217981" indent="0">
              <a:buNone/>
              <a:defRPr sz="1421" b="1"/>
            </a:lvl4pPr>
            <a:lvl5pPr marL="1623974" indent="0">
              <a:buNone/>
              <a:defRPr sz="1421" b="1"/>
            </a:lvl5pPr>
            <a:lvl6pPr marL="2029968" indent="0">
              <a:buNone/>
              <a:defRPr sz="1421" b="1"/>
            </a:lvl6pPr>
            <a:lvl7pPr marL="2435962" indent="0">
              <a:buNone/>
              <a:defRPr sz="1421" b="1"/>
            </a:lvl7pPr>
            <a:lvl8pPr marL="2841955" indent="0">
              <a:buNone/>
              <a:defRPr sz="1421" b="1"/>
            </a:lvl8pPr>
            <a:lvl9pPr marL="3247949" indent="0">
              <a:buNone/>
              <a:defRPr sz="142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0783" y="3954771"/>
            <a:ext cx="3452084" cy="58168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32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68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518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721783"/>
            <a:ext cx="2618932" cy="2526242"/>
          </a:xfrm>
        </p:spPr>
        <p:txBody>
          <a:bodyPr anchor="b"/>
          <a:lstStyle>
            <a:lvl1pPr>
              <a:defRPr sz="284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084" y="1558854"/>
            <a:ext cx="4110782" cy="7694010"/>
          </a:xfrm>
        </p:spPr>
        <p:txBody>
          <a:bodyPr/>
          <a:lstStyle>
            <a:lvl1pPr>
              <a:defRPr sz="2842"/>
            </a:lvl1pPr>
            <a:lvl2pPr>
              <a:defRPr sz="2486"/>
            </a:lvl2pPr>
            <a:lvl3pPr>
              <a:defRPr sz="2131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312" y="3248025"/>
            <a:ext cx="2618932" cy="6017368"/>
          </a:xfrm>
        </p:spPr>
        <p:txBody>
          <a:bodyPr/>
          <a:lstStyle>
            <a:lvl1pPr marL="0" indent="0">
              <a:buNone/>
              <a:defRPr sz="1421"/>
            </a:lvl1pPr>
            <a:lvl2pPr marL="405994" indent="0">
              <a:buNone/>
              <a:defRPr sz="1243"/>
            </a:lvl2pPr>
            <a:lvl3pPr marL="811987" indent="0">
              <a:buNone/>
              <a:defRPr sz="1066"/>
            </a:lvl3pPr>
            <a:lvl4pPr marL="1217981" indent="0">
              <a:buNone/>
              <a:defRPr sz="888"/>
            </a:lvl4pPr>
            <a:lvl5pPr marL="1623974" indent="0">
              <a:buNone/>
              <a:defRPr sz="888"/>
            </a:lvl5pPr>
            <a:lvl6pPr marL="2029968" indent="0">
              <a:buNone/>
              <a:defRPr sz="888"/>
            </a:lvl6pPr>
            <a:lvl7pPr marL="2435962" indent="0">
              <a:buNone/>
              <a:defRPr sz="888"/>
            </a:lvl7pPr>
            <a:lvl8pPr marL="2841955" indent="0">
              <a:buNone/>
              <a:defRPr sz="888"/>
            </a:lvl8pPr>
            <a:lvl9pPr marL="3247949" indent="0">
              <a:buNone/>
              <a:defRPr sz="88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50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2" y="721783"/>
            <a:ext cx="2618932" cy="2526242"/>
          </a:xfrm>
        </p:spPr>
        <p:txBody>
          <a:bodyPr anchor="b"/>
          <a:lstStyle>
            <a:lvl1pPr>
              <a:defRPr sz="284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52084" y="1558854"/>
            <a:ext cx="4110782" cy="7694010"/>
          </a:xfrm>
        </p:spPr>
        <p:txBody>
          <a:bodyPr anchor="t"/>
          <a:lstStyle>
            <a:lvl1pPr marL="0" indent="0">
              <a:buNone/>
              <a:defRPr sz="2842"/>
            </a:lvl1pPr>
            <a:lvl2pPr marL="405994" indent="0">
              <a:buNone/>
              <a:defRPr sz="2486"/>
            </a:lvl2pPr>
            <a:lvl3pPr marL="811987" indent="0">
              <a:buNone/>
              <a:defRPr sz="2131"/>
            </a:lvl3pPr>
            <a:lvl4pPr marL="1217981" indent="0">
              <a:buNone/>
              <a:defRPr sz="1776"/>
            </a:lvl4pPr>
            <a:lvl5pPr marL="1623974" indent="0">
              <a:buNone/>
              <a:defRPr sz="1776"/>
            </a:lvl5pPr>
            <a:lvl6pPr marL="2029968" indent="0">
              <a:buNone/>
              <a:defRPr sz="1776"/>
            </a:lvl6pPr>
            <a:lvl7pPr marL="2435962" indent="0">
              <a:buNone/>
              <a:defRPr sz="1776"/>
            </a:lvl7pPr>
            <a:lvl8pPr marL="2841955" indent="0">
              <a:buNone/>
              <a:defRPr sz="1776"/>
            </a:lvl8pPr>
            <a:lvl9pPr marL="3247949" indent="0">
              <a:buNone/>
              <a:defRPr sz="1776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312" y="3248025"/>
            <a:ext cx="2618932" cy="6017368"/>
          </a:xfrm>
        </p:spPr>
        <p:txBody>
          <a:bodyPr/>
          <a:lstStyle>
            <a:lvl1pPr marL="0" indent="0">
              <a:buNone/>
              <a:defRPr sz="1421"/>
            </a:lvl1pPr>
            <a:lvl2pPr marL="405994" indent="0">
              <a:buNone/>
              <a:defRPr sz="1243"/>
            </a:lvl2pPr>
            <a:lvl3pPr marL="811987" indent="0">
              <a:buNone/>
              <a:defRPr sz="1066"/>
            </a:lvl3pPr>
            <a:lvl4pPr marL="1217981" indent="0">
              <a:buNone/>
              <a:defRPr sz="888"/>
            </a:lvl4pPr>
            <a:lvl5pPr marL="1623974" indent="0">
              <a:buNone/>
              <a:defRPr sz="888"/>
            </a:lvl5pPr>
            <a:lvl6pPr marL="2029968" indent="0">
              <a:buNone/>
              <a:defRPr sz="888"/>
            </a:lvl6pPr>
            <a:lvl7pPr marL="2435962" indent="0">
              <a:buNone/>
              <a:defRPr sz="888"/>
            </a:lvl7pPr>
            <a:lvl8pPr marL="2841955" indent="0">
              <a:buNone/>
              <a:defRPr sz="888"/>
            </a:lvl8pPr>
            <a:lvl9pPr marL="3247949" indent="0">
              <a:buNone/>
              <a:defRPr sz="88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52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255" y="576427"/>
            <a:ext cx="7003554" cy="2092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255" y="2882121"/>
            <a:ext cx="7003554" cy="6869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254" y="10034796"/>
            <a:ext cx="1827014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92D4-B5E8-4A11-8A60-129776A0C732}" type="datetimeFigureOut">
              <a:rPr lang="ru-RU" smtClean="0"/>
              <a:t>23.03.2018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9771" y="10034796"/>
            <a:ext cx="2740521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4795" y="10034796"/>
            <a:ext cx="1827014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AF21B-D8C9-4549-AF87-E5281ECE47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66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11987" rtl="0" eaLnBrk="1" latinLnBrk="0" hangingPunct="1">
        <a:lnSpc>
          <a:spcPct val="90000"/>
        </a:lnSpc>
        <a:spcBef>
          <a:spcPct val="0"/>
        </a:spcBef>
        <a:buNone/>
        <a:defRPr sz="39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997" indent="-202997" algn="l" defTabSz="811987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2486" kern="1200">
          <a:solidFill>
            <a:schemeClr val="tx1"/>
          </a:solidFill>
          <a:latin typeface="+mn-lt"/>
          <a:ea typeface="+mn-ea"/>
          <a:cs typeface="+mn-cs"/>
        </a:defRPr>
      </a:lvl1pPr>
      <a:lvl2pPr marL="608990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2pPr>
      <a:lvl3pPr marL="1014984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420978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1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5pPr>
      <a:lvl6pPr marL="2232965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6pPr>
      <a:lvl7pPr marL="2638958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7pPr>
      <a:lvl8pPr marL="3044952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6" indent="-202997" algn="l" defTabSz="81198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1pPr>
      <a:lvl2pPr marL="405994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2pPr>
      <a:lvl3pPr marL="811987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3pPr>
      <a:lvl4pPr marL="1217981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4pPr>
      <a:lvl5pPr marL="1623974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5pPr>
      <a:lvl6pPr marL="2029968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6pPr>
      <a:lvl7pPr marL="2435962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7pPr>
      <a:lvl8pPr marL="2841955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8pPr>
      <a:lvl9pPr marL="3247949" algn="l" defTabSz="811987" rtl="0" eaLnBrk="1" latinLnBrk="0" hangingPunct="1">
        <a:defRPr sz="1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4703" y="904937"/>
            <a:ext cx="6360866" cy="1161102"/>
          </a:xfrm>
        </p:spPr>
        <p:txBody>
          <a:bodyPr>
            <a:noAutofit/>
          </a:bodyPr>
          <a:lstStyle/>
          <a:p>
            <a:pPr algn="l"/>
            <a:r>
              <a:rPr lang="en-US" sz="6000" b="1" dirty="0" smtClean="0">
                <a:latin typeface="Adobe Caslon Pro Bold" panose="0205070206050A020403" pitchFamily="18" charset="0"/>
              </a:rPr>
              <a:t>BERD.SCHOOL</a:t>
            </a:r>
            <a:endParaRPr lang="ru-RU" sz="60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212189" y="2173931"/>
            <a:ext cx="7588786" cy="1753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543" y="10239177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Подписывайтесь на нашу группу ВКонтакте</a:t>
            </a:r>
            <a:endParaRPr lang="ru-RU" dirty="0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41" y="10213435"/>
            <a:ext cx="442749" cy="44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33726" y="10255437"/>
            <a:ext cx="342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https://vk.com/novosti_berdugino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-3910" y="566455"/>
            <a:ext cx="8162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Филиал МАОУ «Новоатьяловская СОШ» «Бердюгинская </a:t>
            </a:r>
            <a:r>
              <a:rPr lang="ru-RU" sz="2000" b="1" dirty="0" smtClean="0"/>
              <a:t>СОШ»</a:t>
            </a:r>
            <a:endParaRPr lang="ru-RU" sz="2000" b="1" dirty="0"/>
          </a:p>
          <a:p>
            <a:pPr algn="ctr"/>
            <a:endParaRPr lang="ru-RU" sz="2000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212189" y="10108698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85247" y="8997188"/>
            <a:ext cx="6783758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cap="small" spc="25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нужно знать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cap="small" spc="25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дорожной безопасности!!!</a:t>
            </a:r>
            <a:endParaRPr lang="ru-RU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3" name="Рисунок 82" descr="C:\Users\A90B~1\AppData\Local\Temp\Rar$DRa0.992\imgFul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703" y="2703147"/>
            <a:ext cx="6854302" cy="651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9475" y="2292264"/>
            <a:ext cx="6956093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u="sng" cap="small" spc="25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СПЕЦИАЛЬНЫЙ ВЫПУСК ГАЗЕТЫ </a:t>
            </a:r>
            <a:r>
              <a:rPr lang="ru-RU" b="1" u="sng" cap="small" spc="25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cap="small" spc="25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ПДД»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6447657" y="1096594"/>
            <a:ext cx="1406709" cy="8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cap="small" spc="25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Март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u="sng" cap="small" spc="25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endParaRPr lang="ru-RU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6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 flipV="1">
            <a:off x="145283" y="240638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45283" y="10063348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3" r="10590" b="8902"/>
          <a:stretch>
            <a:fillRect/>
          </a:stretch>
        </p:blipFill>
        <p:spPr bwMode="auto">
          <a:xfrm>
            <a:off x="485524" y="258175"/>
            <a:ext cx="3363462" cy="161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59" y="1508458"/>
            <a:ext cx="8382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5524" y="1403498"/>
            <a:ext cx="8120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3014" y="801101"/>
            <a:ext cx="7011055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Е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главная лошадка!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64151" y="3958706"/>
            <a:ext cx="8120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2857" y="2413218"/>
            <a:ext cx="7042327" cy="445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1200"/>
              </a:spcBef>
              <a:spcAft>
                <a:spcPts val="1200"/>
              </a:spcAft>
            </a:pPr>
            <a:r>
              <a:rPr lang="ru-RU" sz="1600" dirty="0">
                <a:solidFill>
                  <a:srgbClr val="333333"/>
                </a:solidFill>
                <a:ea typeface="Times New Roman" panose="02020603050405020304" pitchFamily="18" charset="0"/>
              </a:rPr>
              <a:t>Жизнь стремительно летит вперёд, и мы всё время куда-то спешим, летим, торопимся, боимся опоздать. Современную жизнь нельзя представить без быстрого передвижения, не только в городе, но и в сельской местности. А ведь спешка – это небезопасно. Как же сделать так, чтобы эта жизнь стала более безопасной? Надо просто знать и обязательно соблюдать все правила движения. </a:t>
            </a:r>
            <a:endParaRPr lang="ru-RU" sz="1600" dirty="0" smtClean="0">
              <a:solidFill>
                <a:srgbClr val="333333"/>
              </a:solidFill>
              <a:ea typeface="Times New Roman" panose="02020603050405020304" pitchFamily="18" charset="0"/>
            </a:endParaRPr>
          </a:p>
          <a:p>
            <a:pPr algn="just" fontAlgn="base">
              <a:spcBef>
                <a:spcPts val="1200"/>
              </a:spcBef>
              <a:spcAft>
                <a:spcPts val="1200"/>
              </a:spcAft>
            </a:pPr>
            <a:r>
              <a:rPr lang="ru-RU" sz="1600" dirty="0" smtClean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Основные причины дорожно-транспортных происшествий:</a:t>
            </a:r>
          </a:p>
          <a:p>
            <a:pPr marL="342900" lvl="0" indent="-342900" fontAlgn="base">
              <a:lnSpc>
                <a:spcPct val="97000"/>
              </a:lnSpc>
              <a:spcAft>
                <a:spcPts val="28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Окончание учебного года или каникулы.</a:t>
            </a:r>
            <a:r>
              <a:rPr lang="ru-RU" sz="16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</a:p>
          <a:p>
            <a:pPr marL="342900" lvl="0" indent="-342900" fontAlgn="base">
              <a:lnSpc>
                <a:spcPct val="97000"/>
              </a:lnSpc>
              <a:spcAft>
                <a:spcPts val="28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Снижение контроля со стороны родителей.</a:t>
            </a:r>
            <a:r>
              <a:rPr lang="ru-RU" sz="16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fontAlgn="base">
              <a:lnSpc>
                <a:spcPct val="97000"/>
              </a:lnSpc>
              <a:spcAft>
                <a:spcPts val="28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Скользкие участки дороги во время непогоды.</a:t>
            </a:r>
            <a:r>
              <a:rPr lang="ru-RU" sz="16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fontAlgn="base">
              <a:lnSpc>
                <a:spcPct val="97000"/>
              </a:lnSpc>
              <a:spcAft>
                <a:spcPts val="28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Рассеянное внимание водителей и пешеходов. 	 </a:t>
            </a:r>
          </a:p>
          <a:p>
            <a:pPr marL="342900" lvl="0" indent="-342900" fontAlgn="base">
              <a:lnSpc>
                <a:spcPct val="97000"/>
              </a:lnSpc>
              <a:spcAft>
                <a:spcPts val="28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Пересечение проезжей части по дороге в  	школу. </a:t>
            </a:r>
          </a:p>
          <a:p>
            <a:pPr marL="342900" lvl="0" indent="-342900" fontAlgn="base">
              <a:lnSpc>
                <a:spcPct val="97000"/>
              </a:lnSpc>
              <a:spcAft>
                <a:spcPts val="28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Подвижные игры на проезжей части. </a:t>
            </a:r>
            <a:endParaRPr lang="ru-RU" sz="160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97000"/>
              </a:lnSpc>
              <a:spcAft>
                <a:spcPts val="28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Езда на велосипеде по проезжей части</a:t>
            </a:r>
            <a:r>
              <a:rPr lang="ru-R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fontAlgn="base">
              <a:lnSpc>
                <a:spcPct val="97000"/>
              </a:lnSpc>
              <a:spcAft>
                <a:spcPts val="280"/>
              </a:spcAft>
              <a:buClr>
                <a:srgbClr val="000000"/>
              </a:buClr>
              <a:buSzPts val="1400"/>
            </a:pPr>
            <a:r>
              <a:rPr lang="ru-RU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Запомни «как дважды два»</a:t>
            </a:r>
            <a:endParaRPr lang="ru-RU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4151" y="6870849"/>
            <a:ext cx="6921033" cy="351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1400" dirty="0"/>
              <a:t>Д</a:t>
            </a:r>
            <a:r>
              <a:rPr lang="ru-RU" sz="1600" kern="1400" dirty="0" smtClean="0"/>
              <a:t>аже </a:t>
            </a:r>
            <a:r>
              <a:rPr lang="ru-RU" sz="1600" kern="1400" dirty="0"/>
              <a:t>незначительное столкновение автомобиля с пешеходом </a:t>
            </a:r>
            <a:r>
              <a:rPr lang="ru-RU" sz="1600" kern="1400" dirty="0" smtClean="0"/>
              <a:t>чревато серьезными </a:t>
            </a:r>
            <a:r>
              <a:rPr lang="ru-RU" sz="1600" kern="1400" dirty="0"/>
              <a:t>травмами, нередко несовместимыми с жизнью. Даже медленно движущийся автомобиль очень опасен для пешехода. Например, на первый взгляд может показаться, что, если машина незначительно толкнет человека бампером, ничего страшного не </a:t>
            </a:r>
            <a:r>
              <a:rPr lang="ru-RU" sz="1600" kern="1400" dirty="0" smtClean="0"/>
              <a:t>произойдет. </a:t>
            </a:r>
            <a:r>
              <a:rPr lang="ru-RU" sz="1600" kern="1400" dirty="0"/>
              <a:t>Но от такого несильного толчка пешеход может неудачно упасть и удариться головой </a:t>
            </a:r>
            <a:r>
              <a:rPr lang="ru-RU" sz="1600" kern="1400" dirty="0" smtClean="0"/>
              <a:t> или </a:t>
            </a:r>
            <a:r>
              <a:rPr lang="ru-RU" sz="1600" kern="1400" dirty="0"/>
              <a:t>попасть под другой автомобиль, который движется намного быстрее. </a:t>
            </a:r>
            <a:br>
              <a:rPr lang="ru-RU" sz="1600" kern="1400" dirty="0"/>
            </a:br>
            <a:r>
              <a:rPr lang="ru-RU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br>
              <a:rPr lang="ru-RU" kern="1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b="1" i="1" kern="1400" dirty="0">
                <a:solidFill>
                  <a:srgbClr val="C00000"/>
                </a:solidFill>
              </a:rPr>
              <a:t>Поэтому всем пешеходам хочется посоветовать: будьте предельно внимательны на дороге, соблюдайте Правила дорожного движения — это в ваших же интересах!</a:t>
            </a:r>
            <a:endParaRPr lang="ru-RU" sz="1100" kern="1400" dirty="0">
              <a:solidFill>
                <a:srgbClr val="000000"/>
              </a:solidFill>
            </a:endParaRPr>
          </a:p>
          <a:p>
            <a:pPr>
              <a:lnSpc>
                <a:spcPct val="113000"/>
              </a:lnSpc>
              <a:spcAft>
                <a:spcPts val="900"/>
              </a:spcAft>
            </a:pPr>
            <a:r>
              <a:rPr lang="ru-RU" sz="1100" kern="1400" dirty="0">
                <a:solidFill>
                  <a:srgbClr val="000000"/>
                </a:solidFill>
                <a:latin typeface="Trebuchet MS" panose="020B0603020202020204" pitchFamily="34" charset="0"/>
              </a:rPr>
              <a:t> </a:t>
            </a:r>
            <a:endParaRPr lang="ru-RU" sz="1100" kern="1400" dirty="0">
              <a:ln>
                <a:noFill/>
              </a:ln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8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 flipV="1">
            <a:off x="145283" y="240638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45283" y="10063348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8120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 descr="C:\Users\A90B~1\AppData\Local\Temp\Rar$DRa0.103\139e71437748bdbd4e383625597b6ed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973" y="289254"/>
            <a:ext cx="2293117" cy="1574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085"/>
          <p:cNvPicPr/>
          <p:nvPr/>
        </p:nvPicPr>
        <p:blipFill>
          <a:blip r:embed="rId3"/>
          <a:stretch>
            <a:fillRect/>
          </a:stretch>
        </p:blipFill>
        <p:spPr>
          <a:xfrm>
            <a:off x="484094" y="8877300"/>
            <a:ext cx="7249975" cy="8758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4094" y="1578006"/>
            <a:ext cx="724997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000" dirty="0" smtClean="0"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a typeface="Times New Roman" panose="02020603050405020304" pitchFamily="18" charset="0"/>
              </a:rPr>
              <a:t>Самое </a:t>
            </a:r>
            <a:r>
              <a:rPr lang="ru-RU" sz="1600" dirty="0">
                <a:ea typeface="Times New Roman" panose="02020603050405020304" pitchFamily="18" charset="0"/>
              </a:rPr>
              <a:t>безопасное место </a:t>
            </a:r>
            <a:r>
              <a:rPr lang="ru-RU" sz="1600" dirty="0" smtClean="0">
                <a:ea typeface="Times New Roman" panose="02020603050405020304" pitchFamily="18" charset="0"/>
              </a:rPr>
              <a:t>для </a:t>
            </a:r>
            <a:r>
              <a:rPr lang="ru-RU" sz="1600" dirty="0">
                <a:ea typeface="Times New Roman" panose="02020603050405020304" pitchFamily="18" charset="0"/>
              </a:rPr>
              <a:t>перехода, это там, где </a:t>
            </a:r>
            <a:r>
              <a:rPr lang="ru-RU" sz="1600" dirty="0" smtClean="0">
                <a:ea typeface="Times New Roman" panose="02020603050405020304" pitchFamily="18" charset="0"/>
              </a:rPr>
              <a:t>светофор! </a:t>
            </a:r>
            <a:r>
              <a:rPr lang="ru-RU" sz="1600" dirty="0">
                <a:ea typeface="Times New Roman" panose="02020603050405020304" pitchFamily="18" charset="0"/>
              </a:rPr>
              <a:t>Начинать переход улица можно только при зеленом </a:t>
            </a:r>
            <a:r>
              <a:rPr lang="ru-RU" sz="1600" dirty="0" smtClean="0">
                <a:ea typeface="Times New Roman" panose="02020603050405020304" pitchFamily="18" charset="0"/>
              </a:rPr>
              <a:t>сигнале.</a:t>
            </a:r>
            <a:endParaRPr lang="ru-RU" sz="1600" dirty="0"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a typeface="Times New Roman" panose="02020603050405020304" pitchFamily="18" charset="0"/>
              </a:rPr>
              <a:t>Переходить </a:t>
            </a:r>
            <a:r>
              <a:rPr lang="ru-RU" sz="1600" dirty="0">
                <a:ea typeface="Times New Roman" panose="02020603050405020304" pitchFamily="18" charset="0"/>
              </a:rPr>
              <a:t>дорогу только </a:t>
            </a:r>
            <a:r>
              <a:rPr lang="ru-RU" sz="1600" dirty="0" smtClean="0">
                <a:ea typeface="Times New Roman" panose="02020603050405020304" pitchFamily="18" charset="0"/>
              </a:rPr>
              <a:t>по </a:t>
            </a:r>
            <a:r>
              <a:rPr lang="ru-RU" sz="1600" dirty="0">
                <a:ea typeface="Times New Roman" panose="02020603050405020304" pitchFamily="18" charset="0"/>
              </a:rPr>
              <a:t>пешеходным переходам - “зебрам” или на перекрестках.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ea typeface="Times New Roman" panose="02020603050405020304" pitchFamily="18" charset="0"/>
              </a:rPr>
              <a:t>Переходить проезжую часть лучше не по одному, а в группе людей.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ea typeface="Times New Roman" panose="02020603050405020304" pitchFamily="18" charset="0"/>
              </a:rPr>
              <a:t>Начинай переходить дорогу, только после того, как убедишься, что все машины остановились и пропускают тебя.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ea typeface="Times New Roman" panose="02020603050405020304" pitchFamily="18" charset="0"/>
              </a:rPr>
              <a:t>Не беги и не спеши при переходе! Переходи улицу быстрым, уверенным  шагом, не останавливайся и не отвлекайся. Как бы  и куда бы ты не спешил, НИКОГДА не перебегай дорогу перед близко идущим транспортом!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ea typeface="Times New Roman" panose="02020603050405020304" pitchFamily="18" charset="0"/>
              </a:rPr>
              <a:t>Ходить следует только по тротуарам, придерживаясь правой стороны.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ea typeface="Times New Roman" panose="02020603050405020304" pitchFamily="18" charset="0"/>
              </a:rPr>
              <a:t>Если тротуара нет, можно идти по обочине или по краю проезжей части, только обязательно НАВСТРЕЧУ движению транспортных </a:t>
            </a:r>
            <a:r>
              <a:rPr lang="ru-RU" sz="1600" dirty="0" smtClean="0">
                <a:ea typeface="Times New Roman" panose="02020603050405020304" pitchFamily="18" charset="0"/>
              </a:rPr>
              <a:t>средств.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99649" y="744605"/>
            <a:ext cx="4681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3366FF"/>
                </a:solidFill>
                <a:ea typeface="Times New Roman" panose="02020603050405020304" pitchFamily="18" charset="0"/>
              </a:rPr>
              <a:t>ПАМЯТКА ДЛЯ ПЕШЕХОДОВ: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67876" y="5237344"/>
            <a:ext cx="3376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3366FF"/>
                </a:solidFill>
                <a:ea typeface="Times New Roman" panose="02020603050405020304" pitchFamily="18" charset="0"/>
              </a:rPr>
              <a:t>Световозвращающие элементы</a:t>
            </a:r>
            <a:endParaRPr lang="ru-RU" b="1" dirty="0">
              <a:solidFill>
                <a:srgbClr val="3366FF"/>
              </a:solidFill>
              <a:ea typeface="Times New Roman" panose="02020603050405020304" pitchFamily="18" charset="0"/>
            </a:endParaRPr>
          </a:p>
        </p:txBody>
      </p:sp>
      <p:pic>
        <p:nvPicPr>
          <p:cNvPr id="18" name="Picture 3" descr="C:\Users\User\Desktop\светоотраж элементы\-vidno-izdale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344" y="5422010"/>
            <a:ext cx="2625725" cy="179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17856" y="5596550"/>
            <a:ext cx="8614277" cy="331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1670685" indent="-6350" algn="just">
              <a:lnSpc>
                <a:spcPct val="9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Световозвращающие элементы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1670685" indent="-6350" algn="just">
              <a:lnSpc>
                <a:spcPct val="9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изготовленные из специальных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1670685" indent="-6350" algn="just">
              <a:lnSpc>
                <a:spcPct val="9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материалов, обладающих способностью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1670685" indent="-6350" algn="just">
              <a:lnSpc>
                <a:spcPct val="9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возвращать луч света обратно к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источнику.</a:t>
            </a:r>
          </a:p>
          <a:p>
            <a:pPr marL="6350" marR="1670685" indent="-6350" algn="just">
              <a:lnSpc>
                <a:spcPct val="9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Эти светящиеся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темноте полоски  </a:t>
            </a:r>
          </a:p>
          <a:p>
            <a:pPr marL="6350" marR="1670685" indent="-6350" algn="just">
              <a:lnSpc>
                <a:spcPct val="9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сохранить на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дороге жизнь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1670685" indent="-6350" algn="just">
              <a:lnSpc>
                <a:spcPct val="9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переходе дороги 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движении </a:t>
            </a:r>
          </a:p>
          <a:p>
            <a:pPr marL="6350" marR="1670685" indent="-6350" algn="just">
              <a:lnSpc>
                <a:spcPct val="9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обочинам или краю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проезжей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части в темное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время суток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 в условиях недостаточной видимости пешеходам  рекомендуется, а вне населенных пунктов 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пешеходы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обязаны иметь при себе предметы со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световозвращающими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элементами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обеспечивать видимость этих предметов водителями  транспортных средств. </a:t>
            </a: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9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678" y="476250"/>
            <a:ext cx="376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a typeface="Batang" panose="02030600000101010101" pitchFamily="18" charset="-127"/>
              </a:rPr>
              <a:t>Новости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145283" y="240638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45283" y="10063348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57666" y="918557"/>
            <a:ext cx="52983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преддверии весенних каникул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проводились</a:t>
            </a:r>
          </a:p>
          <a:p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профилактические мероприятия </a:t>
            </a:r>
          </a:p>
          <a:p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«Декада 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детской дорожной безопасности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».</a:t>
            </a: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0740" y="4035716"/>
            <a:ext cx="40576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Самая актуальная </a:t>
            </a:r>
            <a:r>
              <a:rPr lang="ru-RU" dirty="0"/>
              <a:t>тема </a:t>
            </a:r>
            <a:r>
              <a:rPr lang="ru-RU" dirty="0" smtClean="0"/>
              <a:t>– </a:t>
            </a:r>
          </a:p>
          <a:p>
            <a:pPr algn="ctr"/>
            <a:r>
              <a:rPr lang="ru-RU" dirty="0" smtClean="0"/>
              <a:t>«</a:t>
            </a:r>
            <a:r>
              <a:rPr lang="ru-RU" dirty="0"/>
              <a:t>Мой безопасный маршрут в школу</a:t>
            </a:r>
            <a:r>
              <a:rPr lang="ru-RU" dirty="0" smtClean="0"/>
              <a:t>». Учащиеся составили маршруты безопасного пути «Школа - дом». </a:t>
            </a:r>
            <a:endParaRPr lang="ru-RU" dirty="0"/>
          </a:p>
        </p:txBody>
      </p:sp>
      <p:pic>
        <p:nvPicPr>
          <p:cNvPr id="20" name="Рисунок 19" descr="C:\Users\A90B~1\AppData\Local\Temp\Rar$DRa0.491\1332914262_gbd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7836" y="696445"/>
            <a:ext cx="1824514" cy="1181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8" y="4035716"/>
            <a:ext cx="2951934" cy="22124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07134" y="5463887"/>
            <a:ext cx="33448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u="sng" kern="1400" cap="small" spc="25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Маршрут безопасности очень нам нужен!</a:t>
            </a:r>
            <a:endParaRPr lang="ru-RU" sz="1400" kern="1400" spc="-5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u="sng" kern="1400" cap="small" spc="25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Он может помочь</a:t>
            </a:r>
            <a:endParaRPr lang="ru-RU" sz="1400" kern="1400" spc="-5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u="sng" kern="1400" cap="small" spc="25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Абсолютно всем людям!</a:t>
            </a:r>
            <a:endParaRPr lang="ru-RU" sz="1400" kern="1400" spc="-5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u="sng" kern="1400" cap="small" spc="25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Как нужно идти по дороге домой,</a:t>
            </a:r>
            <a:endParaRPr lang="ru-RU" sz="1400" kern="1400" spc="-5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u="sng" kern="1400" cap="small" spc="25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Чтобы не встретится всем нам с бедой!</a:t>
            </a:r>
            <a:endParaRPr lang="ru-RU" sz="1400" kern="1400" spc="-50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 descr="&amp;Ucy;&amp;gcy;&amp;ocy;&amp;lcy;&amp;ocy;&amp;kcy; &amp;bcy;&amp;iecy;&amp;zcy;&amp;ocy;&amp;pcy;&amp;acy;&amp;scy;&amp;ncy;&amp;ocy;&amp;scy;&amp;tcy;&amp;icy; &amp;vcy; &amp;ncy;&amp;acy;&amp;chcy;&amp;acy;&amp;lcy;&amp;softcy;&amp;ncy;&amp;ocy;&amp;jcy; &amp;shcy;&amp;kcy;&amp;ocy;&amp;lcy;&amp;iecy; - &amp;Tcy;&amp;ocy;&amp;lcy;&amp;softcy;&amp;kcy;&amp;ocy; &amp;ncy;&amp;ocy;&amp;vcy;&amp;ycy;&amp;iecy; &amp;ucy;&amp;chcy;&amp;iecy;&amp;bcy;&amp;ncy;&amp;icy;&amp;kcy;…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97" y="1903442"/>
            <a:ext cx="2778125" cy="19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33545" y="2050317"/>
            <a:ext cx="405765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Есть в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классах 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уголок безопасности. Там содержатся основные правила поведения на дороге. </a:t>
            </a:r>
            <a:r>
              <a:rPr lang="ru-RU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Чтобы сохранить свою жизнь, дети должны неукоснительно должны соблюдать правила ПДД!!!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888" y="6695126"/>
            <a:ext cx="334981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Прошла образовательная деятельность  «Я соблюдаю правила».  Дети повторили и закрепили, правила обязательные для всех. 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76" y="6762437"/>
            <a:ext cx="3432674" cy="2318933"/>
          </a:xfrm>
          <a:prstGeom prst="rect">
            <a:avLst/>
          </a:prstGeom>
        </p:spPr>
      </p:pic>
      <p:pic>
        <p:nvPicPr>
          <p:cNvPr id="28" name="Рисунок 27" descr="C:\Users\A90B~1\AppData\Local\Temp\Rar$DRa0.667\3435_html_3feb4e1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8704" y="8349663"/>
            <a:ext cx="1792110" cy="165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276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145283" y="240638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272281" y="10250580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660593" y="671358"/>
            <a:ext cx="67627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endParaRPr lang="ru-RU" sz="1400" dirty="0"/>
          </a:p>
          <a:p>
            <a:pPr algn="just"/>
            <a:endParaRPr lang="ru-RU" sz="1400" dirty="0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0" y="0"/>
            <a:ext cx="8120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02" y="4539844"/>
            <a:ext cx="3127804" cy="16280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1" y="4483702"/>
            <a:ext cx="3162283" cy="16275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1" y="6669570"/>
            <a:ext cx="3427130" cy="20867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02" y="1903750"/>
            <a:ext cx="3127804" cy="20815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10" y="1921222"/>
            <a:ext cx="3390027" cy="21028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28" y="6685382"/>
            <a:ext cx="2882952" cy="21217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2849" y="457200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ea typeface="Batang" panose="02030600000101010101" pitchFamily="18" charset="-127"/>
              </a:rPr>
              <a:t>Новости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5582" y="4071056"/>
            <a:ext cx="7459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dirty="0" smtClean="0"/>
              <a:t>Старшеклассники раздавали буклеты «Правила дорожного движения»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2210" y="980420"/>
            <a:ext cx="7378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 smtClean="0"/>
              <a:t>Преподаватель ОБЖ Селиванов В.Н. провел с учащимися викторину по пропаганде правил дорожного движения.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60593" y="6234087"/>
            <a:ext cx="7073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dirty="0" smtClean="0"/>
              <a:t>Проведены конкурсы рисунков и плакатов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60593" y="8935167"/>
            <a:ext cx="7073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dirty="0" smtClean="0"/>
              <a:t>Не только ученики, но и родители стали участниками декады. Состоялись родительские собрания «Семья, школа, их роль в профилактике ДДТТ». Обратили внимание на необходимость на собственном примере показывать ребенку, как вести себя на улице.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29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V="1">
            <a:off x="145283" y="240638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272281" y="10250580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80" y="2395074"/>
            <a:ext cx="3068105" cy="2207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82" y="2395074"/>
            <a:ext cx="3429203" cy="22078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0051" y="-46163"/>
            <a:ext cx="57036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</a:endParaRPr>
          </a:p>
          <a:p>
            <a:r>
              <a:rPr lang="ru-RU" sz="2800" b="1" dirty="0" smtClean="0"/>
              <a:t>Рейд </a:t>
            </a:r>
            <a:r>
              <a:rPr lang="ru-RU" sz="2800" b="1" dirty="0"/>
              <a:t>«Пешеходный переход»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30413" y="4920933"/>
            <a:ext cx="405765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8180" y="886968"/>
            <a:ext cx="685840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/>
              <a:t>Одним мероприятием декады стала акция «Возьми за правило соблюдать Правила!». Волонтеры вручали цветные листовки по безопасности дорожного движения, правильной перевозке детей прохожим и водителям.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8181" y="4892227"/>
            <a:ext cx="6575526" cy="531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945" indent="-6350" algn="ctr">
              <a:lnSpc>
                <a:spcPct val="102000"/>
              </a:lnSpc>
              <a:spcAft>
                <a:spcPts val="295"/>
              </a:spcAft>
            </a:pPr>
            <a:r>
              <a:rPr lang="ru-RU" sz="2800" b="1" dirty="0" smtClean="0">
                <a:ea typeface="Comic Sans MS" panose="030F0702030302020204" pitchFamily="66" charset="0"/>
                <a:cs typeface="Comic Sans MS" panose="030F0702030302020204" pitchFamily="66" charset="0"/>
              </a:rPr>
              <a:t>В стране дорожных знаков</a:t>
            </a:r>
            <a:endParaRPr lang="ru-RU" sz="2800" b="1" kern="0" dirty="0">
              <a:effectLst/>
              <a:ea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606" y="5558387"/>
            <a:ext cx="3944749" cy="82046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72281" y="5437372"/>
            <a:ext cx="4057650" cy="13378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4945" indent="-6350">
              <a:lnSpc>
                <a:spcPct val="102000"/>
              </a:lnSpc>
              <a:spcAft>
                <a:spcPts val="295"/>
              </a:spcAft>
            </a:pPr>
            <a:r>
              <a:rPr lang="ru-RU" b="1" dirty="0">
                <a:ea typeface="Comic Sans MS" panose="030F0702030302020204" pitchFamily="66" charset="0"/>
                <a:cs typeface="Comic Sans MS" panose="030F0702030302020204" pitchFamily="66" charset="0"/>
              </a:rPr>
              <a:t>В красном треугольнике </a:t>
            </a:r>
            <a:endParaRPr lang="ru-RU" dirty="0">
              <a:ea typeface="Times New Roman" panose="02020603050405020304" pitchFamily="18" charset="0"/>
            </a:endParaRPr>
          </a:p>
          <a:p>
            <a:pPr marL="414655" indent="-6350">
              <a:lnSpc>
                <a:spcPct val="102000"/>
              </a:lnSpc>
              <a:spcAft>
                <a:spcPts val="295"/>
              </a:spcAft>
            </a:pPr>
            <a:r>
              <a:rPr lang="ru-RU" b="1" dirty="0">
                <a:ea typeface="Comic Sans MS" panose="030F0702030302020204" pitchFamily="66" charset="0"/>
                <a:cs typeface="Comic Sans MS" panose="030F0702030302020204" pitchFamily="66" charset="0"/>
              </a:rPr>
              <a:t>Знаки осторожные, </a:t>
            </a:r>
            <a:endParaRPr lang="ru-RU" dirty="0">
              <a:ea typeface="Times New Roman" panose="02020603050405020304" pitchFamily="18" charset="0"/>
            </a:endParaRPr>
          </a:p>
          <a:p>
            <a:pPr marL="330835" indent="-6350">
              <a:lnSpc>
                <a:spcPct val="102000"/>
              </a:lnSpc>
              <a:spcAft>
                <a:spcPts val="295"/>
              </a:spcAft>
            </a:pPr>
            <a:r>
              <a:rPr lang="ru-RU" b="1" dirty="0">
                <a:ea typeface="Comic Sans MS" panose="030F0702030302020204" pitchFamily="66" charset="0"/>
                <a:cs typeface="Comic Sans MS" panose="030F0702030302020204" pitchFamily="66" charset="0"/>
              </a:rPr>
              <a:t>Они предупреждают, 	</a:t>
            </a:r>
            <a:r>
              <a:rPr lang="ru-R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ea typeface="Times New Roman" panose="02020603050405020304" pitchFamily="18" charset="0"/>
            </a:endParaRPr>
          </a:p>
          <a:p>
            <a:pPr marL="194945" indent="-6350">
              <a:lnSpc>
                <a:spcPct val="102000"/>
              </a:lnSpc>
              <a:spcAft>
                <a:spcPts val="7455"/>
              </a:spcAft>
            </a:pPr>
            <a:r>
              <a:rPr lang="ru-RU" b="1" dirty="0">
                <a:ea typeface="Comic Sans MS" panose="030F0702030302020204" pitchFamily="66" charset="0"/>
                <a:cs typeface="Comic Sans MS" panose="030F0702030302020204" pitchFamily="66" charset="0"/>
              </a:rPr>
              <a:t>К вниманью призывают. </a:t>
            </a:r>
            <a:endParaRPr lang="ru-RU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89" y="6921046"/>
            <a:ext cx="3841642" cy="72032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48180" y="7819564"/>
            <a:ext cx="40576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Запрещают знаки</a:t>
            </a:r>
          </a:p>
          <a:p>
            <a:r>
              <a:rPr lang="ru-RU" b="1" dirty="0" smtClean="0"/>
              <a:t>Разное </a:t>
            </a:r>
            <a:r>
              <a:rPr lang="ru-RU" b="1" dirty="0"/>
              <a:t>движение: обгоны, поворот- </a:t>
            </a:r>
          </a:p>
          <a:p>
            <a:r>
              <a:rPr lang="ru-RU" b="1" dirty="0"/>
              <a:t>И в красные кружочки  	</a:t>
            </a:r>
          </a:p>
          <a:p>
            <a:r>
              <a:rPr lang="ru-RU" b="1" dirty="0"/>
              <a:t>Обводит их народ.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178" y="7343630"/>
            <a:ext cx="2696407" cy="107609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924906" y="8637895"/>
            <a:ext cx="4057650" cy="159274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6350">
              <a:spcAft>
                <a:spcPts val="290"/>
              </a:spcAft>
            </a:pPr>
            <a:r>
              <a:rPr lang="ru-RU" b="1" kern="0" dirty="0">
                <a:latin typeface="Calibri" panose="020F050202020403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А ещё есть знаки- добрые друзья: </a:t>
            </a:r>
            <a:endParaRPr lang="ru-RU" sz="1200" b="1" kern="0" dirty="0"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indent="-6350">
              <a:spcAft>
                <a:spcPts val="290"/>
              </a:spcAft>
            </a:pPr>
            <a:r>
              <a:rPr lang="ru-RU" b="1" kern="0" dirty="0">
                <a:latin typeface="Calibri" panose="020F050202020403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Укажут направления вашего движения, </a:t>
            </a:r>
            <a:endParaRPr lang="ru-RU" sz="1200" b="1" kern="0" dirty="0"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indent="-6350">
              <a:spcAft>
                <a:spcPts val="290"/>
              </a:spcAft>
            </a:pPr>
            <a:r>
              <a:rPr lang="ru-RU" b="1" kern="0" dirty="0">
                <a:latin typeface="Calibri" panose="020F050202020403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Где поесть, заправиться, поспать, </a:t>
            </a:r>
            <a:endParaRPr lang="ru-RU" sz="1200" b="1" kern="0" dirty="0"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indent="-6350">
              <a:spcAft>
                <a:spcPts val="290"/>
              </a:spcAft>
            </a:pPr>
            <a:r>
              <a:rPr lang="ru-RU" b="1" kern="0" dirty="0">
                <a:latin typeface="Calibri" panose="020F050202020403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И как в деревню к бабушке попасть. </a:t>
            </a:r>
            <a:endParaRPr lang="ru-RU" sz="1200" b="1" kern="0" dirty="0">
              <a:effectLst/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7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8" y="1402372"/>
            <a:ext cx="2451756" cy="282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145283" y="240638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272281" y="10250580"/>
            <a:ext cx="7588786" cy="17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-365079" y="258175"/>
            <a:ext cx="40576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ea typeface="Times New Roman" panose="02020603050405020304" pitchFamily="18" charset="0"/>
              </a:rPr>
              <a:t>ЭТО</a:t>
            </a:r>
            <a:r>
              <a:rPr lang="ru-RU" sz="2800" dirty="0" smtClean="0"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ea typeface="Times New Roman" panose="02020603050405020304" pitchFamily="18" charset="0"/>
              </a:rPr>
              <a:t>ИНТЕРЕСНО</a:t>
            </a:r>
            <a:endParaRPr lang="ru-RU" sz="2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5756" y="849302"/>
            <a:ext cx="68921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u="sng" dirty="0">
                <a:latin typeface="Verdana" panose="020B0604030504040204" pitchFamily="34" charset="0"/>
                <a:ea typeface="Times New Roman" panose="02020603050405020304" pitchFamily="18" charset="0"/>
              </a:rPr>
              <a:t>А знаешь ли ты, когда появился привычный для нас светофор?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Оказывается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, регулировать движение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с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помощью 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механического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прибора начали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уже 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140 лет назад, в Лондоне.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Первый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светофор 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стоял в центре города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на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столбе 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высотой 6 метров. Управлял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им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        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     специально 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приставленный человек. </a:t>
            </a:r>
            <a:endParaRPr lang="ru-RU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С 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помощью системы ремней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он поднимал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и 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опускал стрелку прибора. </a:t>
            </a:r>
            <a:endParaRPr lang="ru-RU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Потом </a:t>
            </a:r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</a:rPr>
              <a:t>стрелку заменил фонарь, работавший на светильном газе. В фонаре были зелёные и красные стёкла, а жёлтые ещё не придумали.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нас в стране первый светофор появился в 1929 году в Москве. Он был похож на круглые часы с тремя секторами — красным, жёлтым и зелёным. А регулировщик вручную поворачивал стрелку, устанавливая её на нужный цвет.</a:t>
            </a:r>
            <a:endParaRPr lang="ru-RU" dirty="0"/>
          </a:p>
        </p:txBody>
      </p:sp>
      <p:pic>
        <p:nvPicPr>
          <p:cNvPr id="102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27" y="6873714"/>
            <a:ext cx="21431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8" r="2982"/>
          <a:stretch>
            <a:fillRect/>
          </a:stretch>
        </p:blipFill>
        <p:spPr bwMode="auto">
          <a:xfrm>
            <a:off x="2925263" y="6845715"/>
            <a:ext cx="202882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6" y="7901488"/>
            <a:ext cx="2095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6" y="6905864"/>
            <a:ext cx="1911350" cy="7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72281" y="6529888"/>
            <a:ext cx="818155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РЕБУСЫ: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457200"/>
            <a:ext cx="81200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1190625"/>
            <a:ext cx="8120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2543175"/>
            <a:ext cx="81200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 rot="10800000">
            <a:off x="3340820" y="8035333"/>
            <a:ext cx="43932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Ответы: ТАКСИ, ПЕРЕКРЕСТОК, ПЕРЕХОД, АВТОБУС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2925" y="9070181"/>
            <a:ext cx="6640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Адрес редакции: </a:t>
            </a:r>
            <a:r>
              <a:rPr lang="ru-RU" sz="1600" dirty="0"/>
              <a:t>627041 Тюменская область, </a:t>
            </a:r>
            <a:r>
              <a:rPr lang="ru-RU" sz="1600" dirty="0" err="1"/>
              <a:t>Ялуторовский</a:t>
            </a:r>
            <a:r>
              <a:rPr lang="ru-RU" sz="1600" dirty="0"/>
              <a:t> район, </a:t>
            </a:r>
          </a:p>
          <a:p>
            <a:pPr algn="ctr"/>
            <a:r>
              <a:rPr lang="ru-RU" sz="1600" dirty="0"/>
              <a:t>с. </a:t>
            </a:r>
            <a:r>
              <a:rPr lang="ru-RU" sz="1600" dirty="0" err="1"/>
              <a:t>Бердюгино</a:t>
            </a:r>
            <a:r>
              <a:rPr lang="ru-RU" sz="1600" dirty="0"/>
              <a:t>, улица Набережная, д.3 , </a:t>
            </a:r>
            <a:r>
              <a:rPr lang="en-US" sz="1600" dirty="0"/>
              <a:t>berdugino_school@inbox.ru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965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2583</TotalTime>
  <Words>711</Words>
  <Application>Microsoft Office PowerPoint</Application>
  <PresentationFormat>B4 (ISO) (250x353 мм)</PresentationFormat>
  <Paragraphs>121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8" baseType="lpstr">
      <vt:lpstr>Batang</vt:lpstr>
      <vt:lpstr>Adobe Caslon Pro Bold</vt:lpstr>
      <vt:lpstr>Arial</vt:lpstr>
      <vt:lpstr>Calibri</vt:lpstr>
      <vt:lpstr>Calibri Light</vt:lpstr>
      <vt:lpstr>Comic Sans MS</vt:lpstr>
      <vt:lpstr>Symbol</vt:lpstr>
      <vt:lpstr>Times New Roman</vt:lpstr>
      <vt:lpstr>Trebuchet MS</vt:lpstr>
      <vt:lpstr>Verdana</vt:lpstr>
      <vt:lpstr>Тема Office</vt:lpstr>
      <vt:lpstr>BERD.SCHOOL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MaN DeaD</dc:creator>
  <cp:lastModifiedBy>Учитель</cp:lastModifiedBy>
  <cp:revision>286</cp:revision>
  <cp:lastPrinted>2018-03-23T03:29:11Z</cp:lastPrinted>
  <dcterms:created xsi:type="dcterms:W3CDTF">2017-10-17T13:26:39Z</dcterms:created>
  <dcterms:modified xsi:type="dcterms:W3CDTF">2018-03-23T03:33:00Z</dcterms:modified>
</cp:coreProperties>
</file>