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58" r:id="rId4"/>
    <p:sldId id="262" r:id="rId5"/>
    <p:sldId id="261" r:id="rId6"/>
    <p:sldId id="267" r:id="rId7"/>
    <p:sldId id="263" r:id="rId8"/>
    <p:sldId id="257" r:id="rId9"/>
    <p:sldId id="266" r:id="rId10"/>
    <p:sldId id="260" r:id="rId11"/>
  </p:sldIdLst>
  <p:sldSz cx="8120063" cy="10826750" type="B4ISO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1344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F47E3-AA3F-4304-AD6E-C77D659A7A2B}" type="datetimeFigureOut">
              <a:rPr lang="ru-RU" smtClean="0"/>
              <a:t>26.12.2017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1692D-697B-44C1-A1A5-E48E2B77B8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14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F9EEB-ED66-4C43-9F50-C2964E63536A}" type="datetimeFigureOut">
              <a:rPr lang="ru-RU" smtClean="0"/>
              <a:t>26.12.2017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03680-044D-4794-ABE6-53E2FCB0D9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67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3680-044D-4794-ABE6-53E2FCB0D9C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8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3680-044D-4794-ABE6-53E2FCB0D9C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005" y="1771879"/>
            <a:ext cx="6902054" cy="3769313"/>
          </a:xfrm>
        </p:spPr>
        <p:txBody>
          <a:bodyPr anchor="b"/>
          <a:lstStyle>
            <a:lvl1pPr algn="ctr">
              <a:defRPr sz="532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008" y="5686551"/>
            <a:ext cx="6090047" cy="2613958"/>
          </a:xfrm>
        </p:spPr>
        <p:txBody>
          <a:bodyPr/>
          <a:lstStyle>
            <a:lvl1pPr marL="0" indent="0" algn="ctr">
              <a:buNone/>
              <a:defRPr sz="2131"/>
            </a:lvl1pPr>
            <a:lvl2pPr marL="405994" indent="0" algn="ctr">
              <a:buNone/>
              <a:defRPr sz="1776"/>
            </a:lvl2pPr>
            <a:lvl3pPr marL="811987" indent="0" algn="ctr">
              <a:buNone/>
              <a:defRPr sz="1598"/>
            </a:lvl3pPr>
            <a:lvl4pPr marL="1217981" indent="0" algn="ctr">
              <a:buNone/>
              <a:defRPr sz="1421"/>
            </a:lvl4pPr>
            <a:lvl5pPr marL="1623974" indent="0" algn="ctr">
              <a:buNone/>
              <a:defRPr sz="1421"/>
            </a:lvl5pPr>
            <a:lvl6pPr marL="2029968" indent="0" algn="ctr">
              <a:buNone/>
              <a:defRPr sz="1421"/>
            </a:lvl6pPr>
            <a:lvl7pPr marL="2435962" indent="0" algn="ctr">
              <a:buNone/>
              <a:defRPr sz="1421"/>
            </a:lvl7pPr>
            <a:lvl8pPr marL="2841955" indent="0" algn="ctr">
              <a:buNone/>
              <a:defRPr sz="1421"/>
            </a:lvl8pPr>
            <a:lvl9pPr marL="3247949" indent="0" algn="ctr">
              <a:buNone/>
              <a:defRPr sz="1421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t>26.12.2017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16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t>26.12.2017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97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0920" y="576424"/>
            <a:ext cx="1750889" cy="917517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255" y="576424"/>
            <a:ext cx="5151165" cy="91751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t>26.12.2017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2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t>26.12.2017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50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26" y="2699172"/>
            <a:ext cx="7003554" cy="4503626"/>
          </a:xfrm>
        </p:spPr>
        <p:txBody>
          <a:bodyPr anchor="b"/>
          <a:lstStyle>
            <a:lvl1pPr>
              <a:defRPr sz="532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026" y="7245404"/>
            <a:ext cx="7003554" cy="2368351"/>
          </a:xfrm>
        </p:spPr>
        <p:txBody>
          <a:bodyPr/>
          <a:lstStyle>
            <a:lvl1pPr marL="0" indent="0">
              <a:buNone/>
              <a:defRPr sz="2131">
                <a:solidFill>
                  <a:schemeClr val="tx1"/>
                </a:solidFill>
              </a:defRPr>
            </a:lvl1pPr>
            <a:lvl2pPr marL="405994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2pPr>
            <a:lvl3pPr marL="81198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217981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4pPr>
            <a:lvl5pPr marL="1623974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5pPr>
            <a:lvl6pPr marL="2029968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6pPr>
            <a:lvl7pPr marL="2435962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7pPr>
            <a:lvl8pPr marL="2841955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8pPr>
            <a:lvl9pPr marL="3247949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t>26.12.2017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3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254" y="2882121"/>
            <a:ext cx="3451027" cy="68694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0782" y="2882121"/>
            <a:ext cx="3451027" cy="68694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t>26.12.2017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27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576427"/>
            <a:ext cx="7003554" cy="20926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313" y="2654058"/>
            <a:ext cx="3435167" cy="1300713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94" indent="0">
              <a:buNone/>
              <a:defRPr sz="1776" b="1"/>
            </a:lvl2pPr>
            <a:lvl3pPr marL="811987" indent="0">
              <a:buNone/>
              <a:defRPr sz="1598" b="1"/>
            </a:lvl3pPr>
            <a:lvl4pPr marL="1217981" indent="0">
              <a:buNone/>
              <a:defRPr sz="1421" b="1"/>
            </a:lvl4pPr>
            <a:lvl5pPr marL="1623974" indent="0">
              <a:buNone/>
              <a:defRPr sz="1421" b="1"/>
            </a:lvl5pPr>
            <a:lvl6pPr marL="2029968" indent="0">
              <a:buNone/>
              <a:defRPr sz="1421" b="1"/>
            </a:lvl6pPr>
            <a:lvl7pPr marL="2435962" indent="0">
              <a:buNone/>
              <a:defRPr sz="1421" b="1"/>
            </a:lvl7pPr>
            <a:lvl8pPr marL="2841955" indent="0">
              <a:buNone/>
              <a:defRPr sz="1421" b="1"/>
            </a:lvl8pPr>
            <a:lvl9pPr marL="3247949" indent="0">
              <a:buNone/>
              <a:defRPr sz="142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313" y="3954771"/>
            <a:ext cx="3435167" cy="5816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0783" y="2654058"/>
            <a:ext cx="3452084" cy="1300713"/>
          </a:xfrm>
        </p:spPr>
        <p:txBody>
          <a:bodyPr anchor="b"/>
          <a:lstStyle>
            <a:lvl1pPr marL="0" indent="0">
              <a:buNone/>
              <a:defRPr sz="2131" b="1"/>
            </a:lvl1pPr>
            <a:lvl2pPr marL="405994" indent="0">
              <a:buNone/>
              <a:defRPr sz="1776" b="1"/>
            </a:lvl2pPr>
            <a:lvl3pPr marL="811987" indent="0">
              <a:buNone/>
              <a:defRPr sz="1598" b="1"/>
            </a:lvl3pPr>
            <a:lvl4pPr marL="1217981" indent="0">
              <a:buNone/>
              <a:defRPr sz="1421" b="1"/>
            </a:lvl4pPr>
            <a:lvl5pPr marL="1623974" indent="0">
              <a:buNone/>
              <a:defRPr sz="1421" b="1"/>
            </a:lvl5pPr>
            <a:lvl6pPr marL="2029968" indent="0">
              <a:buNone/>
              <a:defRPr sz="1421" b="1"/>
            </a:lvl6pPr>
            <a:lvl7pPr marL="2435962" indent="0">
              <a:buNone/>
              <a:defRPr sz="1421" b="1"/>
            </a:lvl7pPr>
            <a:lvl8pPr marL="2841955" indent="0">
              <a:buNone/>
              <a:defRPr sz="1421" b="1"/>
            </a:lvl8pPr>
            <a:lvl9pPr marL="3247949" indent="0">
              <a:buNone/>
              <a:defRPr sz="142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0783" y="3954771"/>
            <a:ext cx="3452084" cy="58168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t>26.12.2017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32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t>26.12.2017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68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t>26.12.2017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51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721783"/>
            <a:ext cx="2618932" cy="2526242"/>
          </a:xfrm>
        </p:spPr>
        <p:txBody>
          <a:bodyPr anchor="b"/>
          <a:lstStyle>
            <a:lvl1pPr>
              <a:defRPr sz="28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084" y="1558854"/>
            <a:ext cx="4110782" cy="7694010"/>
          </a:xfrm>
        </p:spPr>
        <p:txBody>
          <a:bodyPr/>
          <a:lstStyle>
            <a:lvl1pPr>
              <a:defRPr sz="2842"/>
            </a:lvl1pPr>
            <a:lvl2pPr>
              <a:defRPr sz="2486"/>
            </a:lvl2pPr>
            <a:lvl3pPr>
              <a:defRPr sz="2131"/>
            </a:lvl3pPr>
            <a:lvl4pPr>
              <a:defRPr sz="1776"/>
            </a:lvl4pPr>
            <a:lvl5pPr>
              <a:defRPr sz="1776"/>
            </a:lvl5pPr>
            <a:lvl6pPr>
              <a:defRPr sz="1776"/>
            </a:lvl6pPr>
            <a:lvl7pPr>
              <a:defRPr sz="1776"/>
            </a:lvl7pPr>
            <a:lvl8pPr>
              <a:defRPr sz="1776"/>
            </a:lvl8pPr>
            <a:lvl9pPr>
              <a:defRPr sz="177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312" y="3248025"/>
            <a:ext cx="2618932" cy="6017368"/>
          </a:xfrm>
        </p:spPr>
        <p:txBody>
          <a:bodyPr/>
          <a:lstStyle>
            <a:lvl1pPr marL="0" indent="0">
              <a:buNone/>
              <a:defRPr sz="1421"/>
            </a:lvl1pPr>
            <a:lvl2pPr marL="405994" indent="0">
              <a:buNone/>
              <a:defRPr sz="1243"/>
            </a:lvl2pPr>
            <a:lvl3pPr marL="811987" indent="0">
              <a:buNone/>
              <a:defRPr sz="1066"/>
            </a:lvl3pPr>
            <a:lvl4pPr marL="1217981" indent="0">
              <a:buNone/>
              <a:defRPr sz="888"/>
            </a:lvl4pPr>
            <a:lvl5pPr marL="1623974" indent="0">
              <a:buNone/>
              <a:defRPr sz="888"/>
            </a:lvl5pPr>
            <a:lvl6pPr marL="2029968" indent="0">
              <a:buNone/>
              <a:defRPr sz="888"/>
            </a:lvl6pPr>
            <a:lvl7pPr marL="2435962" indent="0">
              <a:buNone/>
              <a:defRPr sz="888"/>
            </a:lvl7pPr>
            <a:lvl8pPr marL="2841955" indent="0">
              <a:buNone/>
              <a:defRPr sz="888"/>
            </a:lvl8pPr>
            <a:lvl9pPr marL="3247949" indent="0">
              <a:buNone/>
              <a:defRPr sz="88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t>26.12.2017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50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12" y="721783"/>
            <a:ext cx="2618932" cy="2526242"/>
          </a:xfrm>
        </p:spPr>
        <p:txBody>
          <a:bodyPr anchor="b"/>
          <a:lstStyle>
            <a:lvl1pPr>
              <a:defRPr sz="28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52084" y="1558854"/>
            <a:ext cx="4110782" cy="7694010"/>
          </a:xfrm>
        </p:spPr>
        <p:txBody>
          <a:bodyPr anchor="t"/>
          <a:lstStyle>
            <a:lvl1pPr marL="0" indent="0">
              <a:buNone/>
              <a:defRPr sz="2842"/>
            </a:lvl1pPr>
            <a:lvl2pPr marL="405994" indent="0">
              <a:buNone/>
              <a:defRPr sz="2486"/>
            </a:lvl2pPr>
            <a:lvl3pPr marL="811987" indent="0">
              <a:buNone/>
              <a:defRPr sz="2131"/>
            </a:lvl3pPr>
            <a:lvl4pPr marL="1217981" indent="0">
              <a:buNone/>
              <a:defRPr sz="1776"/>
            </a:lvl4pPr>
            <a:lvl5pPr marL="1623974" indent="0">
              <a:buNone/>
              <a:defRPr sz="1776"/>
            </a:lvl5pPr>
            <a:lvl6pPr marL="2029968" indent="0">
              <a:buNone/>
              <a:defRPr sz="1776"/>
            </a:lvl6pPr>
            <a:lvl7pPr marL="2435962" indent="0">
              <a:buNone/>
              <a:defRPr sz="1776"/>
            </a:lvl7pPr>
            <a:lvl8pPr marL="2841955" indent="0">
              <a:buNone/>
              <a:defRPr sz="1776"/>
            </a:lvl8pPr>
            <a:lvl9pPr marL="3247949" indent="0">
              <a:buNone/>
              <a:defRPr sz="1776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312" y="3248025"/>
            <a:ext cx="2618932" cy="6017368"/>
          </a:xfrm>
        </p:spPr>
        <p:txBody>
          <a:bodyPr/>
          <a:lstStyle>
            <a:lvl1pPr marL="0" indent="0">
              <a:buNone/>
              <a:defRPr sz="1421"/>
            </a:lvl1pPr>
            <a:lvl2pPr marL="405994" indent="0">
              <a:buNone/>
              <a:defRPr sz="1243"/>
            </a:lvl2pPr>
            <a:lvl3pPr marL="811987" indent="0">
              <a:buNone/>
              <a:defRPr sz="1066"/>
            </a:lvl3pPr>
            <a:lvl4pPr marL="1217981" indent="0">
              <a:buNone/>
              <a:defRPr sz="888"/>
            </a:lvl4pPr>
            <a:lvl5pPr marL="1623974" indent="0">
              <a:buNone/>
              <a:defRPr sz="888"/>
            </a:lvl5pPr>
            <a:lvl6pPr marL="2029968" indent="0">
              <a:buNone/>
              <a:defRPr sz="888"/>
            </a:lvl6pPr>
            <a:lvl7pPr marL="2435962" indent="0">
              <a:buNone/>
              <a:defRPr sz="888"/>
            </a:lvl7pPr>
            <a:lvl8pPr marL="2841955" indent="0">
              <a:buNone/>
              <a:defRPr sz="888"/>
            </a:lvl8pPr>
            <a:lvl9pPr marL="3247949" indent="0">
              <a:buNone/>
              <a:defRPr sz="88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92D4-B5E8-4A11-8A60-129776A0C732}" type="datetimeFigureOut">
              <a:rPr lang="ru-RU" smtClean="0"/>
              <a:t>26.12.2017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52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255" y="576427"/>
            <a:ext cx="7003554" cy="2092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255" y="2882121"/>
            <a:ext cx="7003554" cy="6869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254" y="10034796"/>
            <a:ext cx="1827014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D92D4-B5E8-4A11-8A60-129776A0C732}" type="datetimeFigureOut">
              <a:rPr lang="ru-RU" smtClean="0"/>
              <a:t>26.12.2017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771" y="10034796"/>
            <a:ext cx="2740521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4795" y="10034796"/>
            <a:ext cx="1827014" cy="57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AF21B-D8C9-4549-AF87-E5281ECE4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66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11987" rtl="0" eaLnBrk="1" latinLnBrk="0" hangingPunct="1">
        <a:lnSpc>
          <a:spcPct val="90000"/>
        </a:lnSpc>
        <a:spcBef>
          <a:spcPct val="0"/>
        </a:spcBef>
        <a:buNone/>
        <a:defRPr sz="39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997" indent="-202997" algn="l" defTabSz="811987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2486" kern="1200">
          <a:solidFill>
            <a:schemeClr val="tx1"/>
          </a:solidFill>
          <a:latin typeface="+mn-lt"/>
          <a:ea typeface="+mn-ea"/>
          <a:cs typeface="+mn-cs"/>
        </a:defRPr>
      </a:lvl1pPr>
      <a:lvl2pPr marL="608990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14984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420978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5pPr>
      <a:lvl6pPr marL="2232965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2638958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3044952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3450946" indent="-202997" algn="l" defTabSz="81198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1pPr>
      <a:lvl2pPr marL="405994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2pPr>
      <a:lvl3pPr marL="811987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3pPr>
      <a:lvl4pPr marL="1217981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4pPr>
      <a:lvl5pPr marL="1623974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5pPr>
      <a:lvl6pPr marL="2029968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6pPr>
      <a:lvl7pPr marL="2435962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7pPr>
      <a:lvl8pPr marL="2841955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8pPr>
      <a:lvl9pPr marL="3247949" algn="l" defTabSz="811987" rtl="0" eaLnBrk="1" latinLnBrk="0" hangingPunct="1">
        <a:defRPr sz="1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4973" y="1030366"/>
            <a:ext cx="6643261" cy="1161102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latin typeface="Adobe Caslon Pro Bold" panose="0205070206050A020403" pitchFamily="18" charset="0"/>
              </a:rPr>
              <a:t>BERD.SCHOOL</a:t>
            </a:r>
            <a:endParaRPr lang="ru-RU" sz="66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12189" y="2173931"/>
            <a:ext cx="7588786" cy="1753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26" y="10402188"/>
            <a:ext cx="441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Подписывайтесь на нашу группу ВКонтакте</a:t>
            </a:r>
            <a:endParaRPr lang="ru-RU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22" y="10343178"/>
            <a:ext cx="442749" cy="4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736938" y="10402188"/>
            <a:ext cx="3427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https://vk.com/novosti_berdugino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-3910" y="566455"/>
            <a:ext cx="8162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Филиал МАОУ «Новоатьяловская СОШ» «Бердюгинская </a:t>
            </a:r>
            <a:r>
              <a:rPr lang="ru-RU" sz="2000" b="1" dirty="0" smtClean="0"/>
              <a:t>СОШ»</a:t>
            </a:r>
            <a:endParaRPr lang="ru-RU" sz="2000" b="1" dirty="0"/>
          </a:p>
          <a:p>
            <a:pPr algn="ctr"/>
            <a:endParaRPr lang="ru-RU" sz="20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218825" y="10283855"/>
            <a:ext cx="7588786" cy="175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40793" y="992788"/>
            <a:ext cx="1392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Декабрь 2017</a:t>
            </a:r>
            <a:endParaRPr lang="en-US" sz="2000" b="1" dirty="0" smtClean="0"/>
          </a:p>
          <a:p>
            <a:r>
              <a:rPr lang="en-US" sz="2000" b="1" dirty="0" smtClean="0"/>
              <a:t>#</a:t>
            </a:r>
            <a:r>
              <a:rPr lang="ru-RU" sz="2000" b="1" dirty="0"/>
              <a:t>4</a:t>
            </a:r>
            <a:endParaRPr lang="en-US" sz="2000" b="1" dirty="0" smtClean="0"/>
          </a:p>
          <a:p>
            <a:endParaRPr lang="ru-RU" sz="2000" b="1" dirty="0"/>
          </a:p>
        </p:txBody>
      </p:sp>
      <p:pic>
        <p:nvPicPr>
          <p:cNvPr id="34" name="Рисунок 33" descr="C:\Users\admin\Desktop\kartinki-novyij-god-s-pozdravleniyami-2016-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" y="2539215"/>
            <a:ext cx="7396003" cy="42714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46161" y="7033691"/>
            <a:ext cx="3890777" cy="160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Принесет пусть всем год наступающий</a:t>
            </a: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Радость в доме, в сердце любовь.</a:t>
            </a: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Свет надежды не угасающий </a:t>
            </a: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Пусть сияет нам вновь и вновь!</a:t>
            </a:r>
            <a:endParaRPr lang="ru-RU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10800000" flipV="1">
            <a:off x="4415088" y="7195468"/>
            <a:ext cx="3392520" cy="2963628"/>
          </a:xfrm>
          <a:prstGeom prst="star32">
            <a:avLst>
              <a:gd name="adj" fmla="val 375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В номере: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Всемирный день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 борьбы со СПИДом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sz="1100" baseline="0" dirty="0" smtClean="0">
                <a:solidFill>
                  <a:srgbClr val="7030A0"/>
                </a:solidFill>
                <a:latin typeface="Calibri" panose="020F0502020204030204" pitchFamily="34" charset="0"/>
              </a:rPr>
              <a:t>День Героев Отечества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Новости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sz="1100" baseline="0" dirty="0" smtClean="0">
                <a:solidFill>
                  <a:srgbClr val="7030A0"/>
                </a:solidFill>
                <a:latin typeface="Calibri" panose="020F0502020204030204" pitchFamily="34" charset="0"/>
              </a:rPr>
              <a:t>Скоро, скоро Новый год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Игротека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098" y="7968898"/>
            <a:ext cx="619225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a typeface="Batang" panose="02030600000101010101" pitchFamily="18" charset="-127"/>
              </a:rPr>
              <a:t>Над выпуском работали:</a:t>
            </a:r>
          </a:p>
          <a:p>
            <a:pPr algn="ctr"/>
            <a:r>
              <a:rPr lang="ru-RU" dirty="0" smtClean="0">
                <a:ea typeface="Batang" panose="02030600000101010101" pitchFamily="18" charset="-127"/>
              </a:rPr>
              <a:t>Главный редактор: </a:t>
            </a:r>
            <a:r>
              <a:rPr lang="ru-RU" dirty="0" err="1" smtClean="0">
                <a:ea typeface="Batang" panose="02030600000101010101" pitchFamily="18" charset="-127"/>
              </a:rPr>
              <a:t>Сосновцева</a:t>
            </a:r>
            <a:r>
              <a:rPr lang="ru-RU" dirty="0" smtClean="0">
                <a:ea typeface="Batang" panose="02030600000101010101" pitchFamily="18" charset="-127"/>
              </a:rPr>
              <a:t> Алёна</a:t>
            </a:r>
          </a:p>
          <a:p>
            <a:pPr algn="ctr"/>
            <a:r>
              <a:rPr lang="ru-RU" dirty="0" smtClean="0">
                <a:ea typeface="Batang" panose="02030600000101010101" pitchFamily="18" charset="-127"/>
              </a:rPr>
              <a:t>Художник-оформитель: Чапаров Артур</a:t>
            </a:r>
          </a:p>
          <a:p>
            <a:pPr algn="ctr"/>
            <a:r>
              <a:rPr lang="ru-RU" dirty="0" smtClean="0">
                <a:ea typeface="Batang" panose="02030600000101010101" pitchFamily="18" charset="-127"/>
              </a:rPr>
              <a:t>Корреспонденты: Кривощеков А., </a:t>
            </a:r>
            <a:r>
              <a:rPr lang="ru-RU" dirty="0" err="1" smtClean="0">
                <a:ea typeface="Batang" panose="02030600000101010101" pitchFamily="18" charset="-127"/>
              </a:rPr>
              <a:t>Губарькова</a:t>
            </a:r>
            <a:r>
              <a:rPr lang="ru-RU" dirty="0" smtClean="0">
                <a:ea typeface="Batang" panose="02030600000101010101" pitchFamily="18" charset="-127"/>
              </a:rPr>
              <a:t> Е.,</a:t>
            </a:r>
          </a:p>
          <a:p>
            <a:pPr algn="ctr"/>
            <a:r>
              <a:rPr lang="ru-RU" dirty="0" smtClean="0">
                <a:ea typeface="Batang" panose="02030600000101010101" pitchFamily="18" charset="-127"/>
              </a:rPr>
              <a:t>                         </a:t>
            </a:r>
            <a:r>
              <a:rPr lang="ru-RU" dirty="0" err="1" smtClean="0">
                <a:ea typeface="Batang" panose="02030600000101010101" pitchFamily="18" charset="-127"/>
              </a:rPr>
              <a:t>Семянникова</a:t>
            </a:r>
            <a:r>
              <a:rPr lang="ru-RU" dirty="0" smtClean="0">
                <a:ea typeface="Batang" panose="02030600000101010101" pitchFamily="18" charset="-127"/>
              </a:rPr>
              <a:t> В., Котов 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110" y="6319272"/>
            <a:ext cx="6898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algn="ctr"/>
            <a:r>
              <a:rPr lang="ru-RU" b="1" dirty="0" smtClean="0"/>
              <a:t>Адрес редакции: </a:t>
            </a:r>
            <a:r>
              <a:rPr lang="ru-RU" dirty="0"/>
              <a:t>627041 Тюменская область, </a:t>
            </a:r>
            <a:r>
              <a:rPr lang="ru-RU" dirty="0" err="1"/>
              <a:t>Ялуторовский</a:t>
            </a:r>
            <a:r>
              <a:rPr lang="ru-RU" dirty="0"/>
              <a:t> район, </a:t>
            </a:r>
            <a:endParaRPr lang="ru-RU" dirty="0" smtClean="0"/>
          </a:p>
          <a:p>
            <a:pPr algn="ctr"/>
            <a:r>
              <a:rPr lang="ru-RU" dirty="0" smtClean="0"/>
              <a:t>с</a:t>
            </a:r>
            <a:r>
              <a:rPr lang="ru-RU" dirty="0"/>
              <a:t>. Бердюгино, улица Набережная, </a:t>
            </a:r>
            <a:r>
              <a:rPr lang="ru-RU" dirty="0" smtClean="0"/>
              <a:t>д.3 , </a:t>
            </a:r>
            <a:r>
              <a:rPr lang="en-US" dirty="0" smtClean="0"/>
              <a:t>berdugino_school@inbox.ru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1628" y="190500"/>
            <a:ext cx="37639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a typeface="Batang" panose="02030600000101010101" pitchFamily="18" charset="-127"/>
              </a:rPr>
              <a:t>П</a:t>
            </a:r>
            <a:r>
              <a:rPr lang="ru-RU" sz="2800" b="1" dirty="0" smtClean="0">
                <a:ea typeface="Batang" panose="02030600000101010101" pitchFamily="18" charset="-127"/>
              </a:rPr>
              <a:t>оздравляем</a:t>
            </a:r>
          </a:p>
          <a:p>
            <a:pPr algn="ctr"/>
            <a:r>
              <a:rPr lang="ru-RU" sz="2800" b="1" dirty="0" smtClean="0">
                <a:ea typeface="Batang" panose="02030600000101010101" pitchFamily="18" charset="-127"/>
              </a:rPr>
              <a:t>С Днем Рождения!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lvl="0" algn="ctr"/>
            <a:r>
              <a:rPr lang="ru-RU" sz="2000" dirty="0" err="1"/>
              <a:t>Добудько</a:t>
            </a:r>
            <a:r>
              <a:rPr lang="ru-RU" sz="2000" dirty="0"/>
              <a:t> </a:t>
            </a:r>
            <a:r>
              <a:rPr lang="ru-RU" sz="2000" dirty="0" err="1" smtClean="0"/>
              <a:t>Дарину</a:t>
            </a:r>
            <a:r>
              <a:rPr lang="ru-RU" sz="2000" dirty="0" smtClean="0"/>
              <a:t> Руслановну</a:t>
            </a:r>
          </a:p>
          <a:p>
            <a:pPr lvl="0" algn="ctr"/>
            <a:endParaRPr lang="ru-RU" sz="2000" dirty="0"/>
          </a:p>
          <a:p>
            <a:pPr lvl="0" algn="ctr"/>
            <a:r>
              <a:rPr lang="ru-RU" sz="2000" dirty="0" err="1" smtClean="0"/>
              <a:t>Христосову</a:t>
            </a:r>
            <a:r>
              <a:rPr lang="ru-RU" sz="2000" dirty="0" smtClean="0"/>
              <a:t> Викторию Владимировну</a:t>
            </a:r>
          </a:p>
          <a:p>
            <a:pPr lvl="0" algn="ctr"/>
            <a:r>
              <a:rPr lang="ru-RU" sz="2000" dirty="0"/>
              <a:t>у</a:t>
            </a:r>
            <a:r>
              <a:rPr lang="ru-RU" sz="2000" dirty="0" smtClean="0"/>
              <a:t>чителя иностранного языка</a:t>
            </a:r>
            <a:endParaRPr lang="ru-RU" sz="2000" dirty="0"/>
          </a:p>
          <a:p>
            <a:pPr algn="ctr"/>
            <a:r>
              <a:rPr lang="ru-RU" sz="2000" dirty="0" smtClean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211" y="3615070"/>
            <a:ext cx="2714919" cy="270420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4317261" y="237993"/>
            <a:ext cx="0" cy="61535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C:\Users\admin\Desktop\14727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14"/>
            <a:ext cx="2873542" cy="23595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3088217"/>
            <a:ext cx="287354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 Новым годом и светлым праздником  Рождества!!!</a:t>
            </a:r>
            <a:endParaRPr lang="ru-RU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28131" y="3817647"/>
            <a:ext cx="28735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Дорогие читатели!</a:t>
            </a:r>
            <a:endParaRPr lang="ru-RU" dirty="0"/>
          </a:p>
          <a:p>
            <a:r>
              <a:rPr lang="ru-RU" dirty="0"/>
              <a:t>Сколько игрушек</a:t>
            </a:r>
          </a:p>
          <a:p>
            <a:r>
              <a:rPr lang="ru-RU" dirty="0"/>
              <a:t>На елке прекрасной, </a:t>
            </a:r>
          </a:p>
          <a:p>
            <a:r>
              <a:rPr lang="ru-RU" dirty="0"/>
              <a:t>Сколько снежинок</a:t>
            </a:r>
          </a:p>
          <a:p>
            <a:r>
              <a:rPr lang="ru-RU" dirty="0"/>
              <a:t>С небес упадет, </a:t>
            </a:r>
          </a:p>
          <a:p>
            <a:r>
              <a:rPr lang="ru-RU" dirty="0"/>
              <a:t>Столько же радостей, </a:t>
            </a:r>
          </a:p>
          <a:p>
            <a:r>
              <a:rPr lang="ru-RU" dirty="0"/>
              <a:t>Столько же счастья</a:t>
            </a:r>
          </a:p>
          <a:p>
            <a:r>
              <a:rPr lang="ru-RU" dirty="0"/>
              <a:t>Пусть Вам </a:t>
            </a:r>
            <a:r>
              <a:rPr lang="ru-RU" dirty="0" smtClean="0"/>
              <a:t>Собачка</a:t>
            </a:r>
            <a:endParaRPr lang="ru-RU" dirty="0"/>
          </a:p>
          <a:p>
            <a:r>
              <a:rPr lang="ru-RU" dirty="0"/>
              <a:t>С собой принесет!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37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7" y="240638"/>
            <a:ext cx="6911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Всемирный </a:t>
            </a:r>
            <a:r>
              <a:rPr lang="ru-RU" sz="2800" b="1" dirty="0"/>
              <a:t>день </a:t>
            </a:r>
            <a:r>
              <a:rPr lang="ru-RU" sz="2800" b="1" dirty="0" smtClean="0"/>
              <a:t>борьбы со </a:t>
            </a:r>
            <a:r>
              <a:rPr lang="ru-RU" sz="2800" b="1" dirty="0"/>
              <a:t>СПИДом</a:t>
            </a:r>
            <a:r>
              <a:rPr lang="ru-RU" sz="3200" b="1" dirty="0" smtClean="0"/>
              <a:t>.</a:t>
            </a:r>
            <a:endParaRPr lang="ru-RU" sz="32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45283" y="240638"/>
            <a:ext cx="7588786" cy="175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67954" y="1015690"/>
            <a:ext cx="691116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/>
              <a:t>1 декабря – </a:t>
            </a:r>
            <a:r>
              <a:rPr lang="ru-RU" sz="1400" dirty="0" smtClean="0"/>
              <a:t>Всемирный </a:t>
            </a:r>
            <a:r>
              <a:rPr lang="ru-RU" sz="1400" dirty="0"/>
              <a:t>день борьбы со СПИДом. Он был учрежден в 1988 году на встрече министров здравоохранения всех стран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/>
              <a:t>Во всем мире сегодня говорят о СПИДе, о том, какую угрозу существованию человечества несет эта глобальная эпидемия, о масштабах этой трагедии, о том, что эта чума 20, а теперь уже и 21 века угрожает существованию человечества… и, конечно же, о том, как остановить глобальное распространение эпидемии ВИЧ/СПИДа. Символом надежды всего человечества на будущее без СПИДа стала красная ленточка в виде перевернутой буквы </a:t>
            </a:r>
            <a:r>
              <a:rPr lang="ru-RU" sz="1400" dirty="0" smtClean="0"/>
              <a:t>V. </a:t>
            </a:r>
          </a:p>
          <a:p>
            <a:pPr algn="just"/>
            <a:r>
              <a:rPr lang="ru-RU" sz="1400" dirty="0"/>
              <a:t>В нашей школе Акция тоже не </a:t>
            </a:r>
            <a:r>
              <a:rPr lang="ru-RU" sz="1400" dirty="0" smtClean="0"/>
              <a:t>остается </a:t>
            </a:r>
            <a:r>
              <a:rPr lang="ru-RU" sz="1400" dirty="0"/>
              <a:t>не </a:t>
            </a:r>
            <a:r>
              <a:rPr lang="ru-RU" sz="1400" dirty="0" smtClean="0"/>
              <a:t>замеченной. </a:t>
            </a:r>
            <a:r>
              <a:rPr lang="ru-RU" sz="1400" dirty="0"/>
              <a:t>1 декабря </a:t>
            </a:r>
            <a:r>
              <a:rPr lang="ru-RU" sz="1400" dirty="0" smtClean="0"/>
              <a:t>проходила </a:t>
            </a:r>
            <a:r>
              <a:rPr lang="ru-RU" sz="1400" dirty="0"/>
              <a:t>акция «Красная ленточка</a:t>
            </a:r>
            <a:r>
              <a:rPr lang="ru-RU" sz="1400" dirty="0" smtClean="0"/>
              <a:t>». </a:t>
            </a:r>
            <a:r>
              <a:rPr lang="ru-RU" sz="1400" dirty="0"/>
              <a:t>Цель акции – привлечь внимание школьников к проблеме СПИДа и дать практические советы о путях передачи ВИЧ и о толерантном отношении к людям с ВИЧ</a:t>
            </a:r>
            <a:r>
              <a:rPr lang="ru-RU" sz="1400" dirty="0" smtClean="0"/>
              <a:t>. Красные ленточки крепили сотрудникам и учащимся школы.</a:t>
            </a:r>
          </a:p>
          <a:p>
            <a:pPr algn="just"/>
            <a:r>
              <a:rPr lang="ru-RU" sz="1400" dirty="0" smtClean="0"/>
              <a:t>Также в этот день </a:t>
            </a:r>
            <a:r>
              <a:rPr lang="ru-RU" sz="1400" dirty="0"/>
              <a:t>были организованы информационные уголки, </a:t>
            </a:r>
            <a:r>
              <a:rPr lang="ru-RU" sz="1400" dirty="0" smtClean="0"/>
              <a:t>создавались</a:t>
            </a:r>
            <a:r>
              <a:rPr lang="ru-RU" sz="1400" dirty="0"/>
              <a:t>  плакаты, на которых изобразили свое отношение к данной проблеме</a:t>
            </a:r>
            <a:r>
              <a:rPr lang="ru-RU" sz="1400" dirty="0" smtClean="0"/>
              <a:t>. </a:t>
            </a:r>
            <a:r>
              <a:rPr lang="ru-RU" sz="1400" dirty="0"/>
              <a:t>Работы учеников не остались без внимания – это и рисунки красками, карандашами, аппликации, коллажи,  а из лучших интересных работ был оформлен </a:t>
            </a:r>
            <a:r>
              <a:rPr lang="ru-RU" sz="1400" dirty="0" smtClean="0"/>
              <a:t>стенд.</a:t>
            </a:r>
            <a:r>
              <a:rPr lang="ru-RU" sz="1400" dirty="0"/>
              <a:t> </a:t>
            </a:r>
            <a:r>
              <a:rPr lang="ru-RU" sz="1400" dirty="0" smtClean="0"/>
              <a:t>На переменах организована фотосессия с </a:t>
            </a:r>
            <a:r>
              <a:rPr lang="ru-RU" sz="1400" dirty="0" err="1" smtClean="0"/>
              <a:t>хештегами</a:t>
            </a:r>
            <a:r>
              <a:rPr lang="ru-RU" sz="1400" dirty="0" smtClean="0"/>
              <a:t> </a:t>
            </a:r>
            <a:r>
              <a:rPr lang="ru-RU" sz="1400" b="1" i="1" dirty="0"/>
              <a:t>#СТОПСПИДВИЧ, #</a:t>
            </a:r>
            <a:r>
              <a:rPr lang="ru-RU" sz="1400" b="1" i="1" dirty="0" err="1"/>
              <a:t>СдайТестНаСПИДВИЧ</a:t>
            </a:r>
            <a:r>
              <a:rPr lang="ru-RU" sz="1400" dirty="0" smtClean="0"/>
              <a:t>. Волонтеры приготовили </a:t>
            </a:r>
            <a:r>
              <a:rPr lang="ru-RU" sz="1400" dirty="0"/>
              <a:t>различные агитационные листовки для своих сверстников и прохожих на улице. </a:t>
            </a:r>
            <a:endParaRPr lang="ru-RU" sz="1400" dirty="0" smtClean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45283" y="10063348"/>
            <a:ext cx="7588786" cy="175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20171201_0807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50" y="7149578"/>
            <a:ext cx="3170358" cy="180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0171201_0816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4" y="5227298"/>
            <a:ext cx="2199309" cy="15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SCN5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48" y="5227297"/>
            <a:ext cx="2119896" cy="15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SCN50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496" y="7149578"/>
            <a:ext cx="2877104" cy="180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SCN50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98" y="5223168"/>
            <a:ext cx="1967891" cy="151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2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V="1">
            <a:off x="212189" y="471256"/>
            <a:ext cx="7588786" cy="1753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34390" y="2692056"/>
            <a:ext cx="727845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 </a:t>
            </a:r>
            <a:r>
              <a:rPr lang="ru-RU" sz="1400" dirty="0" smtClean="0"/>
              <a:t>День </a:t>
            </a:r>
            <a:r>
              <a:rPr lang="ru-RU" sz="1400" dirty="0"/>
              <a:t>Героев Отечества – важная для нас памятная дата, которая является продолжением исторических традиций и способом сохранения памяти о том, какие подвиги были совершены героями нашей страны. Мы не только отдаем дань памяти героическим предкам, но и чествуем ныне живущих героев</a:t>
            </a:r>
            <a:r>
              <a:rPr lang="ru-RU" sz="1400" dirty="0" smtClean="0"/>
              <a:t>.                                                                                                                                                             </a:t>
            </a:r>
            <a:endParaRPr lang="ru-RU" sz="1400" dirty="0"/>
          </a:p>
          <a:p>
            <a:pPr algn="just"/>
            <a:r>
              <a:rPr lang="ru-RU" sz="1400" dirty="0" smtClean="0"/>
              <a:t>8 декабря прошло мероприятие «Мы потомки героев». На котором ученики, являющиеся </a:t>
            </a:r>
            <a:r>
              <a:rPr lang="ru-RU" sz="1400" dirty="0"/>
              <a:t>прямыми потомками ветеранов </a:t>
            </a:r>
            <a:r>
              <a:rPr lang="ru-RU" sz="1400" dirty="0" smtClean="0"/>
              <a:t>ВОВ, поделились </a:t>
            </a:r>
            <a:r>
              <a:rPr lang="ru-RU" sz="1400" dirty="0"/>
              <a:t>информацией о своих прадедах.</a:t>
            </a:r>
            <a:endParaRPr lang="ru-RU" sz="1400" dirty="0" smtClean="0"/>
          </a:p>
          <a:p>
            <a:pPr lvl="0" algn="just"/>
            <a:r>
              <a:rPr lang="ru-RU" sz="1400" dirty="0"/>
              <a:t>В рамках </a:t>
            </a:r>
            <a:r>
              <a:rPr lang="ru-RU" sz="1400" dirty="0" smtClean="0"/>
              <a:t>Дня </a:t>
            </a:r>
            <a:r>
              <a:rPr lang="ru-RU" sz="1400" dirty="0"/>
              <a:t>Героев </a:t>
            </a:r>
            <a:r>
              <a:rPr lang="ru-RU" sz="1400" dirty="0" smtClean="0"/>
              <a:t>Отечества»  прошла акция «Красная звезда». </a:t>
            </a:r>
            <a:r>
              <a:rPr lang="ru-RU" sz="1400" dirty="0"/>
              <a:t>У</a:t>
            </a:r>
            <a:r>
              <a:rPr lang="ru-RU" sz="1400" dirty="0" smtClean="0"/>
              <a:t>чащиеся школы устанавливали п</a:t>
            </a:r>
            <a:r>
              <a:rPr lang="ru-RU" sz="1400" dirty="0" smtClean="0">
                <a:solidFill>
                  <a:srgbClr val="333333"/>
                </a:solidFill>
                <a:cs typeface="Arial" panose="020B0604020202020204" pitchFamily="34" charset="0"/>
              </a:rPr>
              <a:t>амятные </a:t>
            </a:r>
            <a:r>
              <a:rPr lang="ru-RU" sz="1400" dirty="0">
                <a:solidFill>
                  <a:srgbClr val="333333"/>
                </a:solidFill>
                <a:cs typeface="Arial" panose="020B0604020202020204" pitchFamily="34" charset="0"/>
              </a:rPr>
              <a:t>таблички с пятиконечной звездой – знаки доблести и отваги </a:t>
            </a:r>
            <a:r>
              <a:rPr lang="ru-RU" sz="1400" dirty="0" smtClean="0">
                <a:solidFill>
                  <a:srgbClr val="333333"/>
                </a:solidFill>
                <a:cs typeface="Arial" panose="020B0604020202020204" pitchFamily="34" charset="0"/>
              </a:rPr>
              <a:t>-</a:t>
            </a:r>
            <a:r>
              <a:rPr lang="ru-RU" sz="1400" dirty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cs typeface="Arial" panose="020B0604020202020204" pitchFamily="34" charset="0"/>
              </a:rPr>
              <a:t>на домах</a:t>
            </a:r>
            <a:r>
              <a:rPr lang="ru-RU" sz="1400" dirty="0">
                <a:solidFill>
                  <a:srgbClr val="333333"/>
                </a:solidFill>
                <a:cs typeface="Arial" panose="020B0604020202020204" pitchFamily="34" charset="0"/>
              </a:rPr>
              <a:t> ветеранов Великой Отечественной </a:t>
            </a:r>
            <a:r>
              <a:rPr lang="ru-RU" sz="1400" dirty="0" smtClean="0">
                <a:solidFill>
                  <a:srgbClr val="333333"/>
                </a:solidFill>
                <a:cs typeface="Arial" panose="020B0604020202020204" pitchFamily="34" charset="0"/>
              </a:rPr>
              <a:t>войны. </a:t>
            </a:r>
            <a:endParaRPr lang="ru-RU" sz="1600" dirty="0" smtClean="0"/>
          </a:p>
          <a:p>
            <a:pPr algn="just"/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177" y="689939"/>
            <a:ext cx="69639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                                           9 декабря - День </a:t>
            </a:r>
            <a:r>
              <a:rPr lang="ru-RU" sz="2000" b="1" dirty="0"/>
              <a:t>Героев </a:t>
            </a:r>
            <a:r>
              <a:rPr lang="ru-RU" sz="2000" b="1" dirty="0" smtClean="0"/>
              <a:t>Отечества</a:t>
            </a:r>
          </a:p>
          <a:p>
            <a:r>
              <a:rPr lang="ru-RU" sz="2000" b="1" dirty="0" smtClean="0"/>
              <a:t>                                                </a:t>
            </a:r>
            <a:endParaRPr lang="ru-RU" sz="1400" b="1" dirty="0" smtClean="0"/>
          </a:p>
          <a:p>
            <a:r>
              <a:rPr lang="ru-RU" sz="1400" b="1" dirty="0"/>
              <a:t> </a:t>
            </a:r>
            <a:r>
              <a:rPr lang="ru-RU" sz="1400" b="1" dirty="0" smtClean="0"/>
              <a:t>                                                                     </a:t>
            </a:r>
            <a:r>
              <a:rPr lang="ru-RU" sz="1400" dirty="0" smtClean="0"/>
              <a:t>В каждую </a:t>
            </a:r>
            <a:r>
              <a:rPr lang="ru-RU" sz="1400" dirty="0"/>
              <a:t>эпоху есть свои герои – </a:t>
            </a:r>
            <a:r>
              <a:rPr lang="ru-RU" sz="1400" dirty="0" smtClean="0"/>
              <a:t>люди, которые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отважно </a:t>
            </a:r>
            <a:r>
              <a:rPr lang="ru-RU" sz="1400" dirty="0"/>
              <a:t>защищали свое Отечество, внесли </a:t>
            </a:r>
            <a:endParaRPr lang="ru-RU" sz="14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огромный </a:t>
            </a:r>
            <a:r>
              <a:rPr lang="ru-RU" sz="1400" dirty="0"/>
              <a:t>вклад в историю своей страны. Люди</a:t>
            </a:r>
            <a:r>
              <a:rPr lang="ru-RU" sz="1400" dirty="0" smtClean="0"/>
              <a:t>,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которые </a:t>
            </a:r>
            <a:r>
              <a:rPr lang="ru-RU" sz="1400" dirty="0"/>
              <a:t>совершили подвиг, многие из них </a:t>
            </a:r>
            <a:endParaRPr lang="ru-RU" sz="14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пожертвовали своей жизнью во благо Родины.</a:t>
            </a:r>
          </a:p>
          <a:p>
            <a:r>
              <a:rPr lang="ru-RU" sz="2000" dirty="0" smtClean="0"/>
              <a:t>                                              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 descr="https://ds03.infourok.ru/uploads/ex/127b/0003cf82-9051c4fc/img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1" y="676043"/>
            <a:ext cx="2508354" cy="1828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WP_20171208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62" y="4784937"/>
            <a:ext cx="4976239" cy="27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P_20171208_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24" y="7880836"/>
            <a:ext cx="3656351" cy="218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20171208_14034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880835"/>
            <a:ext cx="3333750" cy="2180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93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1628" y="190500"/>
            <a:ext cx="37639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a typeface="Batang" panose="02030600000101010101" pitchFamily="18" charset="-127"/>
              </a:rPr>
              <a:t>Новости </a:t>
            </a:r>
          </a:p>
          <a:p>
            <a:endParaRPr lang="ru-RU" sz="1400" dirty="0"/>
          </a:p>
          <a:p>
            <a:pPr algn="just"/>
            <a:r>
              <a:rPr lang="ru-RU" sz="1600" dirty="0" smtClean="0"/>
              <a:t>Учащиеся нашей школы Кривощеков Афанасий (9 класс) и Фабер Евгений (8 класс) стали призерами соревнований по армрестлингу, которые проходили в спортивном </a:t>
            </a:r>
            <a:r>
              <a:rPr lang="ru-RU" sz="1600" dirty="0"/>
              <a:t>комплексе села </a:t>
            </a:r>
            <a:r>
              <a:rPr lang="ru-RU" sz="1600" dirty="0" smtClean="0"/>
              <a:t>Памятное. Молодцы!</a:t>
            </a:r>
            <a:endParaRPr lang="ru-RU" sz="2400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295553" y="237994"/>
            <a:ext cx="21708" cy="100129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13863" y="6745974"/>
            <a:ext cx="339945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 smtClean="0"/>
          </a:p>
          <a:p>
            <a:pPr algn="just"/>
            <a:r>
              <a:rPr lang="ru-RU" sz="1600" b="1" dirty="0" smtClean="0"/>
              <a:t>Армрестлинг</a:t>
            </a:r>
            <a:r>
              <a:rPr lang="ru-RU" sz="1600" dirty="0"/>
              <a:t> (</a:t>
            </a:r>
            <a:r>
              <a:rPr lang="ru-RU" sz="1600" b="1" dirty="0"/>
              <a:t>борьба</a:t>
            </a:r>
            <a:r>
              <a:rPr lang="ru-RU" sz="1600" dirty="0"/>
              <a:t> ; от </a:t>
            </a:r>
            <a:r>
              <a:rPr lang="ru-RU" sz="1600" dirty="0">
                <a:hlinkClick r:id="rId2" tooltip="Английский язык"/>
              </a:rPr>
              <a:t>англ.</a:t>
            </a:r>
            <a:r>
              <a:rPr lang="ru-RU" sz="1600" dirty="0"/>
              <a:t> </a:t>
            </a:r>
            <a:r>
              <a:rPr lang="ru-RU" sz="1600" i="1" dirty="0" err="1"/>
              <a:t>Arm</a:t>
            </a:r>
            <a:r>
              <a:rPr lang="ru-RU" sz="1600" i="1" dirty="0"/>
              <a:t> </a:t>
            </a:r>
            <a:r>
              <a:rPr lang="ru-RU" sz="1600" i="1" dirty="0" err="1"/>
              <a:t>sport</a:t>
            </a:r>
            <a:r>
              <a:rPr lang="ru-RU" sz="1600" i="1" dirty="0"/>
              <a:t>, </a:t>
            </a:r>
            <a:r>
              <a:rPr lang="ru-RU" sz="1600" i="1" dirty="0" err="1"/>
              <a:t>arm</a:t>
            </a:r>
            <a:r>
              <a:rPr lang="ru-RU" sz="1600" i="1" dirty="0"/>
              <a:t> </a:t>
            </a:r>
            <a:r>
              <a:rPr lang="ru-RU" sz="1600" i="1" dirty="0" err="1"/>
              <a:t>wrestling</a:t>
            </a:r>
            <a:r>
              <a:rPr lang="ru-RU" sz="1600" dirty="0"/>
              <a:t>) — вид борьбы на руках между двумя участниками . Во время матча одноимённые руки соревнующихся ставятся на твёрдую, ровную поверхность и ладони сцепляются в замок. Задачей соревнующегося рукоборца является прижатие руки противника к поверхности. На участников поединка накладывается ряд временных, технических и тактических ограничений. </a:t>
            </a:r>
          </a:p>
        </p:txBody>
      </p:sp>
      <p:pic>
        <p:nvPicPr>
          <p:cNvPr id="3076" name="Picture 4" descr="20171218_0918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8" y="2613878"/>
            <a:ext cx="2964047" cy="1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171218_0921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95" y="4823751"/>
            <a:ext cx="3141767" cy="19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77789" y="744497"/>
            <a:ext cx="30581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Члены клуба молодого </a:t>
            </a:r>
            <a:r>
              <a:rPr lang="ru-RU" b="1" dirty="0" smtClean="0"/>
              <a:t>педагога Ялуторовского </a:t>
            </a:r>
            <a:r>
              <a:rPr lang="ru-RU" b="1" dirty="0"/>
              <a:t>района посетили </a:t>
            </a:r>
            <a:r>
              <a:rPr lang="ru-RU" b="1" dirty="0" smtClean="0"/>
              <a:t>нашу </a:t>
            </a:r>
            <a:r>
              <a:rPr lang="ru-RU" b="1" dirty="0"/>
              <a:t>школу</a:t>
            </a:r>
            <a:r>
              <a:rPr lang="ru-RU" b="1" dirty="0" smtClean="0"/>
              <a:t>….</a:t>
            </a:r>
          </a:p>
          <a:p>
            <a:endParaRPr lang="ru-RU" b="1" i="0" dirty="0" smtClean="0">
              <a:effectLst/>
            </a:endParaRPr>
          </a:p>
          <a:p>
            <a:pPr algn="just"/>
            <a:r>
              <a:rPr lang="ru-RU" sz="1600" dirty="0" smtClean="0"/>
              <a:t>14 декабря  2017 </a:t>
            </a:r>
            <a:r>
              <a:rPr lang="ru-RU" sz="1600" dirty="0"/>
              <a:t>года </a:t>
            </a:r>
            <a:r>
              <a:rPr lang="ru-RU" sz="1600" dirty="0" smtClean="0"/>
              <a:t> </a:t>
            </a:r>
            <a:r>
              <a:rPr lang="ru-RU" sz="1600" dirty="0"/>
              <a:t>прошла очередная встреча клуба молодых педагогов Ялуторовского района. </a:t>
            </a:r>
            <a:endParaRPr lang="ru-RU" sz="1600" dirty="0" smtClean="0"/>
          </a:p>
          <a:p>
            <a:pPr algn="just"/>
            <a:r>
              <a:rPr lang="ru-RU" sz="1600" dirty="0"/>
              <a:t>В рамках заседания клуба, молодые педагоги посетили мастер классы </a:t>
            </a:r>
            <a:r>
              <a:rPr lang="ru-RU" sz="1600" dirty="0" smtClean="0"/>
              <a:t>педагогов, </a:t>
            </a:r>
            <a:r>
              <a:rPr lang="ru-RU" sz="1600" dirty="0"/>
              <a:t>которые в этом году вошли в Топ-лучших педагогов Ялуторовского района. Это Хайруллина </a:t>
            </a:r>
            <a:r>
              <a:rPr lang="ru-RU" sz="1600" dirty="0" err="1"/>
              <a:t>Гульчачак</a:t>
            </a:r>
            <a:r>
              <a:rPr lang="ru-RU" sz="1600" dirty="0"/>
              <a:t> </a:t>
            </a:r>
            <a:r>
              <a:rPr lang="ru-RU" sz="1600" dirty="0" err="1"/>
              <a:t>Халитовна</a:t>
            </a:r>
            <a:r>
              <a:rPr lang="ru-RU" sz="1600" dirty="0"/>
              <a:t> и </a:t>
            </a:r>
            <a:r>
              <a:rPr lang="ru-RU" sz="1600" dirty="0" err="1"/>
              <a:t>Пунегова</a:t>
            </a:r>
            <a:r>
              <a:rPr lang="ru-RU" sz="1600" dirty="0"/>
              <a:t> Надежда Ивановна. </a:t>
            </a:r>
            <a:endParaRPr lang="ru-RU" sz="1600" dirty="0" smtClean="0"/>
          </a:p>
        </p:txBody>
      </p:sp>
      <p:pic>
        <p:nvPicPr>
          <p:cNvPr id="16" name="Рисунок 15" descr="DSCN520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452" y="7901927"/>
            <a:ext cx="3150698" cy="2348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4" name="Picture 12" descr="DSCN519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62" y="5409974"/>
            <a:ext cx="3011277" cy="225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4538" y="328917"/>
            <a:ext cx="77855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a typeface="Batang" panose="02030600000101010101" pitchFamily="18" charset="-127"/>
              </a:rPr>
              <a:t>Скоро, скоро </a:t>
            </a:r>
            <a:r>
              <a:rPr lang="ru-RU" sz="3200" b="1" dirty="0" smtClean="0">
                <a:ea typeface="Batang" panose="02030600000101010101" pitchFamily="18" charset="-127"/>
              </a:rPr>
              <a:t>Новый год</a:t>
            </a:r>
            <a:r>
              <a:rPr lang="ru-RU" sz="3200" b="1" dirty="0" smtClean="0">
                <a:ea typeface="Batang" panose="02030600000101010101" pitchFamily="18" charset="-127"/>
              </a:rPr>
              <a:t>! </a:t>
            </a:r>
          </a:p>
          <a:p>
            <a:endParaRPr lang="ru-RU" sz="32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45283" y="240638"/>
            <a:ext cx="7588786" cy="175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72281" y="10250580"/>
            <a:ext cx="7588786" cy="175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66750" y="984434"/>
            <a:ext cx="6762750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Новый год - это </a:t>
            </a:r>
            <a:r>
              <a:rPr lang="ru-RU" sz="1400" dirty="0">
                <a:solidFill>
                  <a:srgbClr val="000000"/>
                </a:solidFill>
              </a:rPr>
              <a:t>яркий и веселый праздник, отмечается в разных странах по-разному, однако, везде он любим и ожидаем. Начиная с середины декабря в городах, селах, в каждом коллективе и каждой семье чувствуется приближение этого зимнего торжества! Наша школа - не исключение</a:t>
            </a:r>
            <a:r>
              <a:rPr lang="ru-RU" sz="1400" dirty="0" smtClean="0">
                <a:solidFill>
                  <a:srgbClr val="000000"/>
                </a:solidFill>
              </a:rPr>
              <a:t>!</a:t>
            </a:r>
          </a:p>
          <a:p>
            <a:r>
              <a:rPr lang="ru-RU" sz="1400" dirty="0"/>
              <a:t>Ученики всех классов с большим удовольствием принимают участие в создании праздничной атмосферы!</a:t>
            </a:r>
          </a:p>
          <a:p>
            <a:pPr algn="just"/>
            <a:r>
              <a:rPr lang="ru-RU" sz="1400" dirty="0"/>
              <a:t>С</a:t>
            </a:r>
            <a:r>
              <a:rPr lang="ru-RU" sz="1400" dirty="0" smtClean="0"/>
              <a:t> </a:t>
            </a:r>
            <a:r>
              <a:rPr lang="ru-RU" sz="1400" dirty="0"/>
              <a:t>усердием украшают </a:t>
            </a:r>
            <a:r>
              <a:rPr lang="ru-RU" sz="1400" dirty="0" smtClean="0"/>
              <a:t>классы и зал, наряжают ёлку. </a:t>
            </a:r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Проявить </a:t>
            </a:r>
            <a:r>
              <a:rPr lang="ru-RU" sz="1400" dirty="0"/>
              <a:t>свою фантазию смогли и младшие </a:t>
            </a:r>
            <a:endParaRPr lang="ru-RU" sz="1400" dirty="0" smtClean="0"/>
          </a:p>
          <a:p>
            <a:pPr algn="just"/>
            <a:r>
              <a:rPr lang="ru-RU" sz="1400" dirty="0" smtClean="0"/>
              <a:t>классы</a:t>
            </a:r>
            <a:r>
              <a:rPr lang="ru-RU" sz="1400" dirty="0"/>
              <a:t>.  </a:t>
            </a:r>
            <a:r>
              <a:rPr lang="ru-RU" sz="1400" dirty="0" smtClean="0"/>
              <a:t>Им </a:t>
            </a:r>
            <a:r>
              <a:rPr lang="ru-RU" sz="1400" dirty="0"/>
              <a:t>представилась возможность </a:t>
            </a:r>
            <a:endParaRPr lang="ru-RU" sz="1400" dirty="0" smtClean="0"/>
          </a:p>
          <a:p>
            <a:pPr algn="just"/>
            <a:r>
              <a:rPr lang="ru-RU" sz="1400" dirty="0" smtClean="0"/>
              <a:t>создать удивительные </a:t>
            </a:r>
            <a:r>
              <a:rPr lang="ru-RU" sz="1400" dirty="0"/>
              <a:t>композиции на </a:t>
            </a:r>
            <a:endParaRPr lang="ru-RU" sz="1400" dirty="0" smtClean="0"/>
          </a:p>
          <a:p>
            <a:pPr algn="just"/>
            <a:r>
              <a:rPr lang="ru-RU" sz="1400" dirty="0" smtClean="0"/>
              <a:t>окнах классного кабинета. </a:t>
            </a:r>
            <a:r>
              <a:rPr lang="ru-RU" sz="1400" dirty="0"/>
              <a:t>Каждое </a:t>
            </a:r>
            <a:endParaRPr lang="ru-RU" sz="1400" dirty="0" smtClean="0"/>
          </a:p>
          <a:p>
            <a:pPr algn="just"/>
            <a:r>
              <a:rPr lang="ru-RU" sz="1400" dirty="0" smtClean="0"/>
              <a:t>окошко </a:t>
            </a:r>
            <a:r>
              <a:rPr lang="ru-RU" sz="1400" dirty="0"/>
              <a:t>заиграло красками, ожило </a:t>
            </a:r>
            <a:endParaRPr lang="ru-RU" sz="1400" dirty="0" smtClean="0"/>
          </a:p>
          <a:p>
            <a:pPr algn="just"/>
            <a:r>
              <a:rPr lang="ru-RU" sz="1400" dirty="0" smtClean="0"/>
              <a:t>и стало отдельным сказочным миром!  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В преддверии Нового года учащиеся 2 класса </a:t>
            </a:r>
          </a:p>
          <a:p>
            <a:pPr algn="just"/>
            <a:r>
              <a:rPr lang="ru-RU" sz="1400" dirty="0" smtClean="0"/>
              <a:t>написали письмо Деду Морозу. Они верят: если </a:t>
            </a:r>
          </a:p>
          <a:p>
            <a:pPr algn="just"/>
            <a:r>
              <a:rPr lang="ru-RU" sz="1400" dirty="0" smtClean="0"/>
              <a:t>послать письмо и рассказать о своем заветном </a:t>
            </a:r>
          </a:p>
          <a:p>
            <a:pPr algn="just"/>
            <a:r>
              <a:rPr lang="ru-RU" sz="1400" dirty="0" smtClean="0"/>
              <a:t>желании, оно обязательно сбудется. </a:t>
            </a:r>
          </a:p>
          <a:p>
            <a:endParaRPr lang="ru-RU" sz="1400" dirty="0"/>
          </a:p>
          <a:p>
            <a:pPr algn="just"/>
            <a:endParaRPr lang="ru-RU" sz="1400" dirty="0"/>
          </a:p>
        </p:txBody>
      </p:sp>
      <p:pic>
        <p:nvPicPr>
          <p:cNvPr id="1028" name="Picture 4" descr="IMG_20171206_1612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88" y="7564390"/>
            <a:ext cx="2946012" cy="208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00" y="2681480"/>
            <a:ext cx="3087900" cy="19989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45" y="2681480"/>
            <a:ext cx="3331529" cy="2422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58" y="4814157"/>
            <a:ext cx="3062177" cy="24541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18" y="6675832"/>
            <a:ext cx="2573078" cy="191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28" y="2599058"/>
            <a:ext cx="3638319" cy="27718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6749" y="998620"/>
            <a:ext cx="69112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sz="1600" dirty="0" smtClean="0"/>
              <a:t>Одной </a:t>
            </a:r>
            <a:r>
              <a:rPr lang="ru-RU" sz="1600" dirty="0"/>
              <a:t>из интересных традиций школы перед </a:t>
            </a:r>
            <a:r>
              <a:rPr lang="ru-RU" sz="1600" dirty="0" smtClean="0"/>
              <a:t>новогодними </a:t>
            </a:r>
            <a:r>
              <a:rPr lang="ru-RU" sz="1600" dirty="0"/>
              <a:t>праздниками является конкурс </a:t>
            </a:r>
            <a:r>
              <a:rPr lang="ru-RU" sz="1600" dirty="0" smtClean="0"/>
              <a:t>снежных </a:t>
            </a:r>
            <a:r>
              <a:rPr lang="ru-RU" sz="1600" dirty="0"/>
              <a:t>фигур.  </a:t>
            </a:r>
          </a:p>
          <a:p>
            <a:r>
              <a:rPr lang="ru-RU" sz="1600" dirty="0"/>
              <a:t>Классные коллективы во главе с учителями и </a:t>
            </a:r>
            <a:r>
              <a:rPr lang="ru-RU" sz="1600" dirty="0" smtClean="0"/>
              <a:t>родителями </a:t>
            </a:r>
            <a:r>
              <a:rPr lang="ru-RU" sz="1600" dirty="0"/>
              <a:t>построили снежные фигуры на </a:t>
            </a:r>
            <a:r>
              <a:rPr lang="ru-RU" sz="1600" dirty="0" smtClean="0"/>
              <a:t>школьном </a:t>
            </a:r>
            <a:r>
              <a:rPr lang="ru-RU" sz="1600" dirty="0"/>
              <a:t>дворе. Наши юные мастера снежного</a:t>
            </a:r>
          </a:p>
          <a:p>
            <a:r>
              <a:rPr lang="ru-RU" sz="1600" dirty="0"/>
              <a:t> дела показали то, на что они </a:t>
            </a:r>
            <a:r>
              <a:rPr lang="ru-RU" sz="1600" dirty="0" smtClean="0"/>
              <a:t>способны. </a:t>
            </a:r>
            <a:endParaRPr lang="ru-RU" sz="1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45283" y="240638"/>
            <a:ext cx="7588786" cy="175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45283" y="10162680"/>
            <a:ext cx="7588786" cy="175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25988" y="409832"/>
            <a:ext cx="64676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Фестиваль снежных фигур в школе</a:t>
            </a:r>
          </a:p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ru-RU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88" y="2609510"/>
            <a:ext cx="2907549" cy="27718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8551" y="5441917"/>
            <a:ext cx="3612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Снежные фигуры  вышли на славу!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57" y="6108183"/>
            <a:ext cx="2143520" cy="2189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6" y="6114469"/>
            <a:ext cx="2068528" cy="21764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58" y="8409515"/>
            <a:ext cx="2143520" cy="16695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64" y="8403229"/>
            <a:ext cx="2362969" cy="16471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6" y="8403229"/>
            <a:ext cx="2068528" cy="16471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64" y="6108183"/>
            <a:ext cx="2398814" cy="216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40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4538" y="328917"/>
            <a:ext cx="778552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 </a:t>
            </a:r>
            <a:r>
              <a:rPr lang="ru-RU" sz="3200" b="1" dirty="0" smtClean="0">
                <a:ea typeface="Batang" panose="02030600000101010101" pitchFamily="18" charset="-127"/>
              </a:rPr>
              <a:t>Безопасный Новый год!</a:t>
            </a:r>
          </a:p>
          <a:p>
            <a:r>
              <a:rPr lang="ru-RU" sz="1400" dirty="0" smtClean="0">
                <a:ea typeface="Batang" panose="02030600000101010101" pitchFamily="18" charset="-127"/>
              </a:rPr>
              <a:t>           Новый год – один из самых любимых праздников, долгожданных и волшебных. И какой</a:t>
            </a:r>
          </a:p>
          <a:p>
            <a:r>
              <a:rPr lang="ru-RU" sz="1400" dirty="0">
                <a:ea typeface="Batang" panose="02030600000101010101" pitchFamily="18" charset="-127"/>
              </a:rPr>
              <a:t> </a:t>
            </a:r>
            <a:r>
              <a:rPr lang="ru-RU" sz="1400" dirty="0" smtClean="0">
                <a:ea typeface="Batang" panose="02030600000101010101" pitchFamily="18" charset="-127"/>
              </a:rPr>
              <a:t>          же праздник без елки. Однако, наряжая елку, следует помнить о технике безопасности.</a:t>
            </a:r>
            <a:endParaRPr lang="ru-RU" sz="1400" dirty="0">
              <a:ea typeface="Batang" panose="02030600000101010101" pitchFamily="18" charset="-127"/>
            </a:endParaRPr>
          </a:p>
          <a:p>
            <a:endParaRPr lang="ru-RU" sz="1400" dirty="0" smtClean="0">
              <a:ea typeface="Batang" panose="02030600000101010101" pitchFamily="18" charset="-127"/>
            </a:endParaRPr>
          </a:p>
          <a:p>
            <a:endParaRPr lang="ru-RU" sz="3200" b="1" dirty="0" smtClean="0">
              <a:ea typeface="Batang" panose="02030600000101010101" pitchFamily="18" charset="-127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45283" y="240638"/>
            <a:ext cx="7588786" cy="175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72281" y="10250580"/>
            <a:ext cx="7588786" cy="175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45247" y="1262000"/>
            <a:ext cx="3243429" cy="5814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ea typeface="Times New Roman" panose="02020603050405020304" pitchFamily="18" charset="0"/>
              </a:rPr>
              <a:t>Раз</a:t>
            </a:r>
            <a:r>
              <a:rPr lang="ru-RU" b="1" dirty="0">
                <a:ea typeface="Times New Roman" panose="02020603050405020304" pitchFamily="18" charset="0"/>
              </a:rPr>
              <a:t>, два, три елочка гори</a:t>
            </a:r>
            <a:r>
              <a:rPr lang="ru-RU" b="1" dirty="0" smtClean="0">
                <a:ea typeface="Times New Roman" panose="02020603050405020304" pitchFamily="18" charset="0"/>
              </a:rPr>
              <a:t>!</a:t>
            </a:r>
          </a:p>
          <a:p>
            <a:pPr algn="just">
              <a:spcAft>
                <a:spcPts val="0"/>
              </a:spcAft>
            </a:pPr>
            <a:endParaRPr lang="ru-RU" dirty="0">
              <a:ea typeface="Times New Roman" panose="02020603050405020304" pitchFamily="18" charset="0"/>
            </a:endParaRPr>
          </a:p>
          <a:p>
            <a:pPr algn="just">
              <a:lnSpc>
                <a:spcPts val="1275"/>
              </a:lnSpc>
              <a:spcAft>
                <a:spcPts val="0"/>
              </a:spcAft>
            </a:pPr>
            <a: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  <a:t>Не забывайте, что даже самое маленькое возгорание на елке может обернуться огромным пожаром. Для того чтобы этого не произошло, придерживайтесь таких рекомендаций и правил</a:t>
            </a:r>
            <a:r>
              <a:rPr lang="ru-RU" sz="1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:</a:t>
            </a:r>
          </a:p>
          <a:p>
            <a:pPr algn="just">
              <a:lnSpc>
                <a:spcPts val="1275"/>
              </a:lnSpc>
              <a:spcAft>
                <a:spcPts val="0"/>
              </a:spcAft>
            </a:pPr>
            <a:endParaRPr lang="ru-RU" sz="1400" dirty="0">
              <a:ea typeface="Times New Roman" panose="02020603050405020304" pitchFamily="18" charset="0"/>
            </a:endParaRPr>
          </a:p>
          <a:p>
            <a:pPr algn="just">
              <a:lnSpc>
                <a:spcPts val="1275"/>
              </a:lnSpc>
              <a:spcAft>
                <a:spcPts val="0"/>
              </a:spcAft>
            </a:pPr>
            <a: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  <a:t> Если вы предпочитаете искусственную ель, при покупке не поленитесь ознакомиться с сертификатом качества новогодней красавицы</a:t>
            </a:r>
            <a:r>
              <a:rPr lang="ru-RU" sz="1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ts val="1275"/>
              </a:lnSpc>
              <a:spcAft>
                <a:spcPts val="0"/>
              </a:spcAft>
            </a:pPr>
            <a:endParaRPr lang="ru-RU" sz="1400" dirty="0">
              <a:ea typeface="Times New Roman" panose="02020603050405020304" pitchFamily="18" charset="0"/>
            </a:endParaRPr>
          </a:p>
          <a:p>
            <a:pPr algn="just">
              <a:lnSpc>
                <a:spcPts val="1275"/>
              </a:lnSpc>
              <a:spcAft>
                <a:spcPts val="0"/>
              </a:spcAft>
            </a:pPr>
            <a: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  <a:t> Установите лесную гостью прочно, чтобы ребенок не смог ее опрокинуть на себя</a:t>
            </a:r>
            <a:r>
              <a:rPr lang="ru-RU" sz="1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ts val="1275"/>
              </a:lnSpc>
              <a:spcAft>
                <a:spcPts val="0"/>
              </a:spcAft>
            </a:pPr>
            <a:endParaRPr lang="ru-RU" sz="1400" dirty="0">
              <a:ea typeface="Times New Roman" panose="02020603050405020304" pitchFamily="18" charset="0"/>
            </a:endParaRPr>
          </a:p>
          <a:p>
            <a:pPr algn="just">
              <a:lnSpc>
                <a:spcPts val="1275"/>
              </a:lnSpc>
              <a:spcAft>
                <a:spcPts val="0"/>
              </a:spcAft>
            </a:pPr>
            <a: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  <a:t> Елка должна стоять на некотором расстоянии от электрических приборов, стен и не касаться потолка</a:t>
            </a:r>
            <a:r>
              <a:rPr lang="ru-RU" sz="1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ts val="1275"/>
              </a:lnSpc>
              <a:spcAft>
                <a:spcPts val="0"/>
              </a:spcAft>
            </a:pPr>
            <a:endParaRPr lang="ru-RU" sz="1400" dirty="0">
              <a:ea typeface="Times New Roman" panose="02020603050405020304" pitchFamily="18" charset="0"/>
            </a:endParaRPr>
          </a:p>
          <a:p>
            <a:pPr algn="just">
              <a:lnSpc>
                <a:spcPts val="1275"/>
              </a:lnSpc>
              <a:spcAft>
                <a:spcPts val="0"/>
              </a:spcAft>
            </a:pPr>
            <a: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  <a:t> Следует убрать ковровые покрытия из помещения, где будет стоять елка</a:t>
            </a:r>
            <a:r>
              <a:rPr lang="ru-RU" sz="1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ts val="1275"/>
              </a:lnSpc>
              <a:spcAft>
                <a:spcPts val="0"/>
              </a:spcAft>
            </a:pPr>
            <a:endParaRPr lang="ru-RU" sz="1400" dirty="0">
              <a:ea typeface="Times New Roman" panose="02020603050405020304" pitchFamily="18" charset="0"/>
            </a:endParaRPr>
          </a:p>
          <a:p>
            <a:pPr algn="just">
              <a:lnSpc>
                <a:spcPts val="1275"/>
              </a:lnSpc>
              <a:spcAft>
                <a:spcPts val="0"/>
              </a:spcAft>
            </a:pPr>
            <a: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  <a:t> Не следует украшать елку ватой, бумажными игрушками, свечами, ведь они создают опасную ситуацию</a:t>
            </a:r>
            <a:r>
              <a:rPr lang="ru-RU" sz="1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ts val="1275"/>
              </a:lnSpc>
              <a:spcAft>
                <a:spcPts val="0"/>
              </a:spcAft>
            </a:pPr>
            <a:endParaRPr lang="ru-RU" sz="1400" dirty="0">
              <a:ea typeface="Times New Roman" panose="02020603050405020304" pitchFamily="18" charset="0"/>
            </a:endParaRPr>
          </a:p>
          <a:p>
            <a:pPr algn="just">
              <a:lnSpc>
                <a:spcPts val="1275"/>
              </a:lnSpc>
              <a:spcAft>
                <a:spcPts val="0"/>
              </a:spcAft>
            </a:pPr>
            <a: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  <a:t> Ни в коем случае не оставляйте елку с включенной гирляндой без присмотра, выключайте ее выходя из дома и ложась спать.</a:t>
            </a:r>
            <a:endParaRPr lang="ru-RU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1282" y="1545020"/>
            <a:ext cx="3026979" cy="4560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75"/>
              </a:lnSpc>
              <a:spcAft>
                <a:spcPts val="0"/>
              </a:spcAft>
            </a:pPr>
            <a:endParaRPr lang="ru-RU" sz="1600" dirty="0" smtClean="0">
              <a:solidFill>
                <a:srgbClr val="984806"/>
              </a:solidFill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just">
              <a:lnSpc>
                <a:spcPts val="1275"/>
              </a:lnSpc>
              <a:spcAft>
                <a:spcPts val="0"/>
              </a:spcAft>
            </a:pPr>
            <a:endParaRPr lang="ru-RU" sz="1600" dirty="0">
              <a:solidFill>
                <a:srgbClr val="984806"/>
              </a:solidFill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just">
              <a:lnSpc>
                <a:spcPts val="1275"/>
              </a:lnSpc>
              <a:spcAft>
                <a:spcPts val="0"/>
              </a:spcAft>
            </a:pPr>
            <a:r>
              <a:rPr lang="ru-RU" sz="1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Возле </a:t>
            </a:r>
            <a: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  <a:t>новогодней елки нельзя зажигать бенгальские огни и пользоваться хлопушками</a:t>
            </a:r>
            <a:r>
              <a:rPr lang="ru-RU" sz="1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ts val="1275"/>
              </a:lnSpc>
              <a:spcAft>
                <a:spcPts val="0"/>
              </a:spcAft>
            </a:pPr>
            <a:endParaRPr lang="ru-RU" sz="1400" dirty="0">
              <a:ea typeface="Times New Roman" panose="02020603050405020304" pitchFamily="18" charset="0"/>
            </a:endParaRPr>
          </a:p>
          <a:p>
            <a:pPr algn="just">
              <a:lnSpc>
                <a:spcPts val="1275"/>
              </a:lnSpc>
              <a:spcAft>
                <a:spcPts val="0"/>
              </a:spcAft>
            </a:pPr>
            <a: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  <a:t>В случае возгорания елки, необходимо произвести следующие действия</a:t>
            </a:r>
            <a:r>
              <a:rPr lang="ru-RU" sz="1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:</a:t>
            </a:r>
          </a:p>
          <a:p>
            <a:pPr algn="just">
              <a:lnSpc>
                <a:spcPts val="1275"/>
              </a:lnSpc>
              <a:spcAft>
                <a:spcPts val="0"/>
              </a:spcAft>
            </a:pPr>
            <a:endParaRPr lang="ru-RU" sz="1400" dirty="0">
              <a:ea typeface="Times New Roman" panose="02020603050405020304" pitchFamily="18" charset="0"/>
            </a:endParaRPr>
          </a:p>
          <a:p>
            <a: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  <a:t>— отключите </a:t>
            </a:r>
            <a:r>
              <a:rPr lang="ru-RU" sz="1400" dirty="0" err="1">
                <a:ea typeface="Times New Roman" panose="02020603050405020304" pitchFamily="18" charset="0"/>
                <a:cs typeface="Tahoma" panose="020B0604030504040204" pitchFamily="34" charset="0"/>
              </a:rPr>
              <a:t>электрогирлянду</a:t>
            </a:r>
            <a: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  <a:t> из сети</a:t>
            </a:r>
            <a:r>
              <a:rPr lang="ru-RU" sz="1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;</a:t>
            </a:r>
            <a: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  <a:t>— положите елку на пол и накройте не синтетическим покрывалом</a:t>
            </a:r>
            <a:r>
              <a:rPr lang="ru-RU" sz="1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;</a:t>
            </a:r>
            <a: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  <a:t>— тушите всеми подручными средствами</a:t>
            </a:r>
            <a:r>
              <a:rPr lang="ru-RU" sz="1400" dirty="0" smtClean="0">
                <a:ea typeface="Times New Roman" panose="02020603050405020304" pitchFamily="18" charset="0"/>
                <a:cs typeface="Tahoma" panose="020B0604030504040204" pitchFamily="34" charset="0"/>
              </a:rPr>
              <a:t>;</a:t>
            </a:r>
            <a: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  <a:t>— искусственную ель нельзя тушить водой! Поскольку это может привести к разбросу искр и плавке пластмассы;</a:t>
            </a:r>
            <a:b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ru-RU" sz="1400" dirty="0">
                <a:ea typeface="Times New Roman" panose="02020603050405020304" pitchFamily="18" charset="0"/>
                <a:cs typeface="Tahoma" panose="020B0604030504040204" pitchFamily="34" charset="0"/>
              </a:rPr>
              <a:t>— если ваши действия не привели к результату, следует вызвать пожарных и покинуть квартиру.</a:t>
            </a: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78362" y="7783793"/>
            <a:ext cx="1592557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00" y="6093660"/>
            <a:ext cx="2237038" cy="131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538" y="7076412"/>
            <a:ext cx="722831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455"/>
              </a:spcAft>
            </a:pPr>
            <a:r>
              <a:rPr lang="ru-RU" sz="1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Интересные факты: </a:t>
            </a:r>
            <a:endParaRPr lang="ru-RU" sz="14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00000"/>
              </a:lnSpc>
              <a:spcAft>
                <a:spcPts val="160"/>
              </a:spcAft>
              <a:buClr>
                <a:srgbClr val="000000"/>
              </a:buClr>
              <a:buSzPts val="1000"/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Первый стеклянный елочный шар был сделан в Тюрингии (Саксония) в XVI веке. Промышленное массовое производство елочных игрушек началось только в середине XIX века также в Саксонии.  </a:t>
            </a:r>
          </a:p>
          <a:p>
            <a:pPr marL="342900" lvl="0" indent="-342900" algn="just" fontAlgn="base">
              <a:lnSpc>
                <a:spcPct val="100000"/>
              </a:lnSpc>
              <a:spcAft>
                <a:spcPts val="160"/>
              </a:spcAft>
              <a:buClr>
                <a:srgbClr val="000000"/>
              </a:buClr>
              <a:buSzPts val="1000"/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Светящейся электрической гирляндой из разноцветных лампочек впервые была украшена ель у американского Белого дома в 1895-м году. 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ts val="180"/>
              </a:spcAft>
              <a:buClr>
                <a:srgbClr val="000000"/>
              </a:buClr>
              <a:buSzPts val="1000"/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В 1903 году в рождественском выпуске детского журнала «Малютка» было опубликовано стихотворение Раисы Адамовны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Кудашёвой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 «Ёлочка», а через 2 года композитор-любитель Леонид Карлович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Бекман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Calibri" panose="020F0502020204030204" pitchFamily="34" charset="0"/>
              </a:rPr>
              <a:t> положил текст на музыку – так увидела свет всеми любимая песня «В лесу родилась ёлочка». </a:t>
            </a:r>
            <a:endParaRPr lang="ru-RU" sz="14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06172" y="110975"/>
            <a:ext cx="3933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a typeface="Batang" panose="02030600000101010101" pitchFamily="18" charset="-127"/>
              </a:rPr>
              <a:t>Игротека </a:t>
            </a:r>
            <a:endParaRPr lang="ru-RU" sz="3200" b="1" dirty="0">
              <a:ea typeface="Batang" panose="02030600000101010101" pitchFamily="18" charset="-127"/>
            </a:endParaRPr>
          </a:p>
        </p:txBody>
      </p:sp>
      <p:pic>
        <p:nvPicPr>
          <p:cNvPr id="151" name="Picture 13230"/>
          <p:cNvPicPr/>
          <p:nvPr/>
        </p:nvPicPr>
        <p:blipFill>
          <a:blip r:embed="rId3"/>
          <a:stretch>
            <a:fillRect/>
          </a:stretch>
        </p:blipFill>
        <p:spPr>
          <a:xfrm>
            <a:off x="681522" y="7082868"/>
            <a:ext cx="3240433" cy="26225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2952" y="6691959"/>
            <a:ext cx="3109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Сколько здесь предметов? </a:t>
            </a:r>
            <a:endParaRPr lang="ru-RU" sz="1400" dirty="0"/>
          </a:p>
        </p:txBody>
      </p:sp>
      <p:pic>
        <p:nvPicPr>
          <p:cNvPr id="152" name="Picture 13229"/>
          <p:cNvPicPr/>
          <p:nvPr/>
        </p:nvPicPr>
        <p:blipFill>
          <a:blip r:embed="rId4"/>
          <a:stretch>
            <a:fillRect/>
          </a:stretch>
        </p:blipFill>
        <p:spPr>
          <a:xfrm>
            <a:off x="376263" y="695749"/>
            <a:ext cx="4110990" cy="50693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87253" y="806003"/>
            <a:ext cx="2979021" cy="5189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1. Чем </a:t>
            </a:r>
            <a:r>
              <a:rPr lang="ru-RU" sz="1200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мороз окна украшает</a:t>
            </a:r>
            <a:r>
              <a:rPr lang="ru-RU" sz="12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2. Канава, овраг.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3. Русская зимняя обувь (одна штука)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4. Снежный …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5. Из него шьют шубы, шапки и муфты.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6. Новогодний танец вокруг елки.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7.Что идет из трубы, когда печка топится?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8. Самый новогодний фрукт.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9. Мороз Красный …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10. Северное …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11. Вытащил из проруби волшебную щуку.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12. Распродажа с песнями и плясками.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13. Совсем не зимний месяц.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14. 2009-й год – год Быка. А 2010-й?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15. Хищный зверек, семейства куньих.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16. Российский северный город.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17. С его помощью в деревнях воду носят.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18. Тянут сан Санта Клауса.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19. Зимнее жилище эскимосов.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20. Родина Деда Мороза – Великий …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21. Цветные лампочки на елке.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22. Автор сказки «Снежная королева».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23. Снежная корка.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24. Запрет.</a:t>
            </a:r>
            <a:endParaRPr lang="ru-RU" sz="1200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>
            <a:off x="660005" y="6017629"/>
            <a:ext cx="6959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Ответы: </a:t>
            </a:r>
            <a:r>
              <a:rPr lang="ru-RU" sz="12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1. Узор. 2. Ров. 3. Валенок. 4. Ком. 5. Мех. 6. Хоровод. 7. Дым. 8. Мандарин. 9. Нос. 10. Сияние.</a:t>
            </a:r>
          </a:p>
          <a:p>
            <a:r>
              <a:rPr lang="ru-RU" sz="12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11. Емеля. 12. Ярмарка. 13. Август. 14. Тигр. 15. Росомаха. 16. Архангельск. 17. Коромысло. 18. Олени. </a:t>
            </a:r>
          </a:p>
          <a:p>
            <a:r>
              <a:rPr lang="ru-RU" sz="12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19. Иглу. 20. Устюг. 21. Гирлянда. 22. Андерсен. 23. Наст. 24. Табу. </a:t>
            </a:r>
            <a:endParaRPr lang="ru-RU" sz="1200" dirty="0"/>
          </a:p>
        </p:txBody>
      </p:sp>
      <p:sp>
        <p:nvSpPr>
          <p:cNvPr id="277" name="Прямоугольник 276"/>
          <p:cNvSpPr/>
          <p:nvPr/>
        </p:nvSpPr>
        <p:spPr>
          <a:xfrm>
            <a:off x="4323237" y="6798364"/>
            <a:ext cx="2910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Давай проверим тебя на знания </a:t>
            </a:r>
            <a:endParaRPr lang="ru-RU" sz="1400" b="1" dirty="0" smtClean="0">
              <a:solidFill>
                <a:srgbClr val="000000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новогодних </a:t>
            </a:r>
            <a:r>
              <a:rPr lang="ru-RU" sz="1400" b="1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фильмов: </a:t>
            </a:r>
            <a:endParaRPr lang="ru-RU" sz="1400" dirty="0"/>
          </a:p>
        </p:txBody>
      </p:sp>
      <p:sp>
        <p:nvSpPr>
          <p:cNvPr id="289" name="Прямоугольник 288"/>
          <p:cNvSpPr/>
          <p:nvPr/>
        </p:nvSpPr>
        <p:spPr>
          <a:xfrm>
            <a:off x="4139772" y="7397047"/>
            <a:ext cx="3143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333333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Как зовут кинорежиссера, которого узнала и полюбила вся страна после того, как по экранам прошел его новогодний фильм «Карнавальная ночь»? </a:t>
            </a:r>
            <a:r>
              <a:rPr lang="ru-RU" sz="1200" i="1" dirty="0" smtClean="0">
                <a:solidFill>
                  <a:srgbClr val="333333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 </a:t>
            </a:r>
          </a:p>
        </p:txBody>
      </p:sp>
      <p:sp>
        <p:nvSpPr>
          <p:cNvPr id="295" name="Прямоугольник 294"/>
          <p:cNvSpPr/>
          <p:nvPr/>
        </p:nvSpPr>
        <p:spPr>
          <a:xfrm flipV="1">
            <a:off x="5777319" y="8014081"/>
            <a:ext cx="13883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333333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(Эльдар Рязанов)</a:t>
            </a:r>
            <a:endParaRPr lang="ru-RU" sz="1200" i="1" dirty="0">
              <a:solidFill>
                <a:srgbClr val="333333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>
            <a:off x="4075388" y="8228044"/>
            <a:ext cx="3403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395" indent="-6350">
              <a:spcAft>
                <a:spcPts val="160"/>
              </a:spcAft>
            </a:pPr>
            <a:r>
              <a:rPr lang="ru-RU" sz="1200" i="1" dirty="0">
                <a:solidFill>
                  <a:srgbClr val="333333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Как звали мальчика, которого папа, мама, братья </a:t>
            </a:r>
            <a:r>
              <a:rPr lang="ru-RU" sz="1200" i="1" dirty="0" smtClean="0">
                <a:solidFill>
                  <a:srgbClr val="333333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и сестры </a:t>
            </a:r>
            <a:r>
              <a:rPr lang="ru-RU" sz="1200" i="1" dirty="0">
                <a:solidFill>
                  <a:srgbClr val="333333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оставили на рождественские праздники дома одного?  </a:t>
            </a:r>
            <a:endParaRPr lang="ru-RU" sz="1200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" name="Прямоугольник 296"/>
          <p:cNvSpPr/>
          <p:nvPr/>
        </p:nvSpPr>
        <p:spPr>
          <a:xfrm flipV="1">
            <a:off x="5836245" y="8809391"/>
            <a:ext cx="13883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333333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(Кевин)</a:t>
            </a:r>
            <a:endParaRPr lang="ru-RU" sz="1200" i="1" dirty="0">
              <a:solidFill>
                <a:srgbClr val="333333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98" name="Прямоугольник 297"/>
          <p:cNvSpPr/>
          <p:nvPr/>
        </p:nvSpPr>
        <p:spPr>
          <a:xfrm>
            <a:off x="4023591" y="8961130"/>
            <a:ext cx="36253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Как звали мультипликационного белого медвежонка, </a:t>
            </a:r>
            <a:r>
              <a:rPr lang="ru-RU" sz="1200" i="1" dirty="0" smtClean="0"/>
              <a:t>который </a:t>
            </a:r>
            <a:r>
              <a:rPr lang="ru-RU" sz="1200" i="1" dirty="0"/>
              <a:t>пришел к своему другу – мальчику на новогодний </a:t>
            </a:r>
            <a:r>
              <a:rPr lang="ru-RU" sz="1200" i="1" dirty="0" smtClean="0"/>
              <a:t>праздник </a:t>
            </a:r>
            <a:r>
              <a:rPr lang="ru-RU" sz="1200" i="1" dirty="0"/>
              <a:t>и интересовался, можно ли съесть новогоднюю елку? </a:t>
            </a:r>
            <a:r>
              <a:rPr lang="ru-RU" sz="1200" i="1" baseline="30000" dirty="0"/>
              <a:t> </a:t>
            </a:r>
            <a:r>
              <a:rPr lang="ru-RU" sz="1200" i="1" baseline="30000" dirty="0" smtClean="0"/>
              <a:t>                                             </a:t>
            </a:r>
            <a:endParaRPr lang="ru-RU" sz="1200" dirty="0"/>
          </a:p>
        </p:txBody>
      </p:sp>
      <p:sp>
        <p:nvSpPr>
          <p:cNvPr id="299" name="Прямоугольник 298"/>
          <p:cNvSpPr/>
          <p:nvPr/>
        </p:nvSpPr>
        <p:spPr>
          <a:xfrm rot="10800000">
            <a:off x="6334087" y="9786549"/>
            <a:ext cx="6064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>
                <a:solidFill>
                  <a:srgbClr val="333333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(Умка)</a:t>
            </a:r>
            <a:endParaRPr lang="ru-RU" sz="1200" i="1" dirty="0">
              <a:solidFill>
                <a:srgbClr val="333333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595"/>
          <p:cNvPicPr/>
          <p:nvPr/>
        </p:nvPicPr>
        <p:blipFill>
          <a:blip r:embed="rId2"/>
          <a:stretch>
            <a:fillRect/>
          </a:stretch>
        </p:blipFill>
        <p:spPr>
          <a:xfrm>
            <a:off x="659542" y="1260132"/>
            <a:ext cx="2057400" cy="19224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464970" y="127879"/>
            <a:ext cx="838200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4420" indent="-6350">
              <a:lnSpc>
                <a:spcPct val="115000"/>
              </a:lnSpc>
              <a:spcAft>
                <a:spcPts val="820"/>
              </a:spcAft>
            </a:pPr>
            <a:r>
              <a:rPr lang="ru-RU" sz="3200" b="1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Segoe Script" panose="020B0504020000000003" pitchFamily="34" charset="0"/>
                <a:cs typeface="Segoe Script" panose="020B0504020000000003" pitchFamily="34" charset="0"/>
              </a:rPr>
              <a:t>Оригинальные поделки к Новому году</a:t>
            </a:r>
            <a:r>
              <a:rPr lang="ru-RU" sz="3200" b="1" dirty="0" smtClean="0">
                <a:solidFill>
                  <a:srgbClr val="000000"/>
                </a:solidFill>
                <a:ea typeface="Segoe Script" panose="020B0504020000000003" pitchFamily="34" charset="0"/>
                <a:cs typeface="Segoe Script" panose="020B0504020000000003" pitchFamily="34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lang="ru-RU" sz="32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807973" y="794567"/>
            <a:ext cx="381793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Елочные шары.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3" name="Picture 6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05" y="1376263"/>
            <a:ext cx="1858963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836250" y="1268366"/>
            <a:ext cx="264834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Простые елочные шары из ниток могут оригинально украсить  елочку</a:t>
            </a:r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</a:rPr>
              <a:t>. </a:t>
            </a:r>
            <a:endParaRPr lang="ru-RU" sz="14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Для изготовления таких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поделок потребуются: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воздушные шарики; нитки;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клеи  ПВА; клеи в виде спрея </a:t>
            </a:r>
            <a:r>
              <a:rPr lang="ru-RU" sz="14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с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mbria" panose="02040503050406030204" pitchFamily="18" charset="0"/>
                <a:cs typeface="Cambria" panose="02040503050406030204" pitchFamily="18" charset="0"/>
              </a:rPr>
              <a:t>блестками.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0"/>
            <a:ext cx="812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731424" y="3344040"/>
            <a:ext cx="685799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Шарик надуть до желаемого размера, кисточкой  обмазать клеем и намотать на него нитки. Отложить шарик в сторону и дать ему полностью обсохнуть, после чего осторожно вынуть шарик, перед этим сдув его. Получившуюся поделку из ниток побрызгать спреем с блестками. Вот такие шары из ниток очень просты в изготовлении и нарядно смотрятся на елке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8206" y="5007045"/>
            <a:ext cx="7404434" cy="4483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98000"/>
              </a:lnSpc>
              <a:spcAft>
                <a:spcPts val="60"/>
              </a:spcAft>
            </a:pPr>
            <a:r>
              <a:rPr lang="ru-RU" sz="14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Для </a:t>
            </a:r>
            <a:r>
              <a:rPr lang="ru-RU" sz="1400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изготовления поделки вам понадобится: </a:t>
            </a:r>
            <a:endParaRPr lang="ru-RU" sz="1400" dirty="0" smtClean="0">
              <a:solidFill>
                <a:srgbClr val="000000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6350" indent="-6350">
              <a:lnSpc>
                <a:spcPct val="98000"/>
              </a:lnSpc>
              <a:spcAft>
                <a:spcPts val="60"/>
              </a:spcAft>
            </a:pPr>
            <a:r>
              <a:rPr lang="ru-RU" sz="14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6 </a:t>
            </a:r>
            <a:r>
              <a:rPr lang="ru-RU" sz="1400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одинаковых квадратных листов </a:t>
            </a:r>
            <a:r>
              <a:rPr lang="ru-RU" sz="14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белой или</a:t>
            </a:r>
          </a:p>
          <a:p>
            <a:pPr marL="6350" indent="-6350">
              <a:lnSpc>
                <a:spcPct val="98000"/>
              </a:lnSpc>
              <a:spcAft>
                <a:spcPts val="60"/>
              </a:spcAft>
            </a:pPr>
            <a:r>
              <a:rPr lang="ru-RU" sz="14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цветной бумаги</a:t>
            </a:r>
            <a:r>
              <a:rPr lang="ru-RU" sz="1400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; </a:t>
            </a:r>
            <a:r>
              <a:rPr lang="ru-RU" sz="14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ножницы</a:t>
            </a:r>
            <a:r>
              <a:rPr lang="ru-RU" sz="1400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; клеи  ПВА; </a:t>
            </a:r>
            <a:r>
              <a:rPr lang="ru-RU" sz="1400" dirty="0" err="1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степлер</a:t>
            </a:r>
            <a:r>
              <a:rPr lang="ru-RU" sz="1400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ru-RU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Складываем первый квадрат </a:t>
            </a:r>
            <a:r>
              <a:rPr lang="ru-RU" sz="1400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бумаги </a:t>
            </a:r>
            <a:r>
              <a:rPr lang="ru-RU" sz="14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пополам</a:t>
            </a:r>
          </a:p>
          <a:p>
            <a:r>
              <a:rPr lang="ru-RU" sz="14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по диагонали, после чего берем ножницы и </a:t>
            </a:r>
            <a:endParaRPr lang="ru-RU" sz="1400" dirty="0" smtClean="0">
              <a:solidFill>
                <a:srgbClr val="000000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надрезаем </a:t>
            </a:r>
            <a:r>
              <a:rPr lang="ru-RU" sz="1400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полоски. Чтобы они были ровными, </a:t>
            </a:r>
            <a:endParaRPr lang="ru-RU" sz="1400" dirty="0" smtClean="0">
              <a:solidFill>
                <a:srgbClr val="000000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можно </a:t>
            </a:r>
            <a:r>
              <a:rPr lang="ru-RU" sz="1400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сначала их прочертить карандашом. </a:t>
            </a:r>
            <a:endParaRPr lang="ru-RU" sz="1400" dirty="0" smtClean="0">
              <a:solidFill>
                <a:srgbClr val="000000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Разрезы </a:t>
            </a:r>
            <a:r>
              <a:rPr lang="ru-RU" sz="1400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делаются от стороны сгиба к центру, </a:t>
            </a:r>
            <a:endParaRPr lang="ru-RU" sz="1400" dirty="0" smtClean="0">
              <a:solidFill>
                <a:srgbClr val="000000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но </a:t>
            </a:r>
            <a:r>
              <a:rPr lang="ru-RU" sz="1400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не до конца. После этого квадрат </a:t>
            </a:r>
            <a:r>
              <a:rPr lang="ru-RU" sz="14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бумаги</a:t>
            </a:r>
          </a:p>
          <a:p>
            <a:r>
              <a:rPr lang="ru-RU" sz="14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раскладываем обратно и начинаем скручивать </a:t>
            </a:r>
            <a:endParaRPr lang="ru-RU" sz="1400" dirty="0" smtClean="0">
              <a:solidFill>
                <a:srgbClr val="000000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в </a:t>
            </a:r>
            <a:r>
              <a:rPr lang="ru-RU" sz="1400" dirty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трубочки центральные полоски, находящиеся напротив друг друга, закрепляя их клеем, чтобы не раскрутились. Далее закрепляем так же вторую пару полосок, </a:t>
            </a:r>
            <a:r>
              <a:rPr lang="ru-RU" sz="1400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только </a:t>
            </a:r>
            <a:r>
              <a:rPr lang="ru-RU" sz="1400" dirty="0" smtClean="0"/>
              <a:t>снежинку </a:t>
            </a:r>
            <a:r>
              <a:rPr lang="ru-RU" sz="1400" dirty="0"/>
              <a:t>необходимо перевернуть на другую сторону. И так до самого конца, чередуя то одну сторону, то вторую, пока все полосы не будут склеены. Так получился </a:t>
            </a:r>
            <a:r>
              <a:rPr lang="ru-RU" sz="1400" dirty="0" smtClean="0"/>
              <a:t>первый элемент </a:t>
            </a:r>
            <a:r>
              <a:rPr lang="ru-RU" sz="1400" dirty="0"/>
              <a:t>снежинки, далее необходимо проделать то же с остальными пятью квадратами. Когда все шесть закруток готовы, можно приступить к соединению снежинки. Для этого следует </a:t>
            </a:r>
            <a:r>
              <a:rPr lang="ru-RU" sz="1400" dirty="0" err="1"/>
              <a:t>степлером</a:t>
            </a:r>
            <a:r>
              <a:rPr lang="ru-RU" sz="1400" dirty="0"/>
              <a:t> или клеем соединить элементы друг с другом, и изготовленная своими руками поделка на </a:t>
            </a:r>
            <a:r>
              <a:rPr lang="ru-RU" sz="1400" dirty="0" smtClean="0"/>
              <a:t>новый, 2018 </a:t>
            </a:r>
            <a:r>
              <a:rPr lang="ru-RU" sz="1400" dirty="0"/>
              <a:t>год готова. </a:t>
            </a:r>
          </a:p>
          <a:p>
            <a:endParaRPr lang="ru-RU" sz="1600" dirty="0"/>
          </a:p>
          <a:p>
            <a:pPr marL="6350" marR="303530" indent="-6350">
              <a:lnSpc>
                <a:spcPct val="98000"/>
              </a:lnSpc>
              <a:spcAft>
                <a:spcPts val="60"/>
              </a:spcAft>
            </a:pPr>
            <a:endParaRPr lang="ru-RU" sz="16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2914" y="4639868"/>
            <a:ext cx="3766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Украшение в виде объемной снежинки </a:t>
            </a:r>
            <a:endParaRPr lang="ru-RU" sz="1600" b="1" dirty="0">
              <a:solidFill>
                <a:srgbClr val="000000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33" name="Picture 12597"/>
          <p:cNvPicPr/>
          <p:nvPr/>
        </p:nvPicPr>
        <p:blipFill>
          <a:blip r:embed="rId4"/>
          <a:stretch>
            <a:fillRect/>
          </a:stretch>
        </p:blipFill>
        <p:spPr>
          <a:xfrm>
            <a:off x="4875833" y="5007045"/>
            <a:ext cx="2267743" cy="1961208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272281" y="10250580"/>
            <a:ext cx="7588786" cy="175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531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1679</TotalTime>
  <Words>1471</Words>
  <Application>Microsoft Office PowerPoint</Application>
  <PresentationFormat>B4 (ISO) (250x353 мм)</PresentationFormat>
  <Paragraphs>199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Batang</vt:lpstr>
      <vt:lpstr>Adobe Caslon Pro Bold</vt:lpstr>
      <vt:lpstr>Arial</vt:lpstr>
      <vt:lpstr>Calibri</vt:lpstr>
      <vt:lpstr>Calibri Light</vt:lpstr>
      <vt:lpstr>Cambria</vt:lpstr>
      <vt:lpstr>Segoe Script</vt:lpstr>
      <vt:lpstr>Tahoma</vt:lpstr>
      <vt:lpstr>Times New Roman</vt:lpstr>
      <vt:lpstr>Тема Office</vt:lpstr>
      <vt:lpstr>BERD.SCHOOL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 DeaD</dc:creator>
  <cp:lastModifiedBy>Lenovo</cp:lastModifiedBy>
  <cp:revision>203</cp:revision>
  <dcterms:created xsi:type="dcterms:W3CDTF">2017-10-17T13:26:39Z</dcterms:created>
  <dcterms:modified xsi:type="dcterms:W3CDTF">2017-12-26T13:21:40Z</dcterms:modified>
</cp:coreProperties>
</file>