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310" r:id="rId5"/>
    <p:sldId id="257" r:id="rId7"/>
    <p:sldId id="422" r:id="rId8"/>
    <p:sldId id="315" r:id="rId9"/>
    <p:sldId id="477" r:id="rId10"/>
    <p:sldId id="478" r:id="rId11"/>
    <p:sldId id="479" r:id="rId12"/>
    <p:sldId id="316" r:id="rId13"/>
    <p:sldId id="318" r:id="rId14"/>
    <p:sldId id="319" r:id="rId15"/>
    <p:sldId id="496" r:id="rId16"/>
    <p:sldId id="499" r:id="rId17"/>
    <p:sldId id="497" r:id="rId18"/>
    <p:sldId id="321" r:id="rId19"/>
    <p:sldId id="322" r:id="rId20"/>
    <p:sldId id="483" r:id="rId21"/>
    <p:sldId id="484" r:id="rId22"/>
    <p:sldId id="486" r:id="rId23"/>
    <p:sldId id="487" r:id="rId24"/>
    <p:sldId id="340" r:id="rId25"/>
    <p:sldId id="341" r:id="rId26"/>
    <p:sldId id="488" r:id="rId27"/>
    <p:sldId id="489" r:id="rId28"/>
    <p:sldId id="360" r:id="rId29"/>
    <p:sldId id="491" r:id="rId30"/>
    <p:sldId id="492" r:id="rId31"/>
    <p:sldId id="493" r:id="rId32"/>
    <p:sldId id="494" r:id="rId33"/>
    <p:sldId id="495" r:id="rId34"/>
    <p:sldId id="364" r:id="rId35"/>
    <p:sldId id="295" r:id="rId36"/>
    <p:sldId id="296" r:id="rId37"/>
    <p:sldId id="297" r:id="rId38"/>
  </p:sldIdLst>
  <p:sldSz cx="9144000" cy="6858000" type="screen4x3"/>
  <p:notesSz cx="6858000" cy="91440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kern="1200">
        <a:solidFill>
          <a:schemeClr val="tx1"/>
        </a:solidFill>
        <a:latin typeface="Arial" panose="020B0604020202020204" pitchFamily="34" charset="0"/>
        <a:ea typeface="Calibri" panose="020F0502020204030204" charset="0"/>
        <a:cs typeface="Calibri" panose="020F0502020204030204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kern="1200">
        <a:solidFill>
          <a:schemeClr val="tx1"/>
        </a:solidFill>
        <a:latin typeface="Arial" panose="020B0604020202020204" pitchFamily="34" charset="0"/>
        <a:ea typeface="Calibri" panose="020F0502020204030204" charset="0"/>
        <a:cs typeface="Calibri" panose="020F0502020204030204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kern="1200">
        <a:solidFill>
          <a:schemeClr val="tx1"/>
        </a:solidFill>
        <a:latin typeface="Arial" panose="020B0604020202020204" pitchFamily="34" charset="0"/>
        <a:ea typeface="Calibri" panose="020F0502020204030204" charset="0"/>
        <a:cs typeface="Calibri" panose="020F0502020204030204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kern="1200">
        <a:solidFill>
          <a:schemeClr val="tx1"/>
        </a:solidFill>
        <a:latin typeface="Arial" panose="020B0604020202020204" pitchFamily="34" charset="0"/>
        <a:ea typeface="Calibri" panose="020F0502020204030204" charset="0"/>
        <a:cs typeface="Calibri" panose="020F0502020204030204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kern="1200">
        <a:solidFill>
          <a:schemeClr val="tx1"/>
        </a:solidFill>
        <a:latin typeface="Arial" panose="020B0604020202020204" pitchFamily="34" charset="0"/>
        <a:ea typeface="Calibri" panose="020F0502020204030204" charset="0"/>
        <a:cs typeface="Calibri" panose="020F050202020403020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Calibri" panose="020F0502020204030204" charset="0"/>
        <a:cs typeface="Calibri" panose="020F050202020403020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Calibri" panose="020F0502020204030204" charset="0"/>
        <a:cs typeface="Calibri" panose="020F050202020403020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Calibri" panose="020F0502020204030204" charset="0"/>
        <a:cs typeface="Calibri" panose="020F050202020403020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Calibri" panose="020F0502020204030204" charset="0"/>
        <a:cs typeface="Calibri" panose="020F0502020204030204" charset="0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91B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17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2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0"/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val>
            <c:numRef>
              <c:f>Лист1!$N$13:$N$17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533400" y="763588"/>
            <a:ext cx="6702425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endParaRPr lang="ru-RU" alt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6" charset="0"/>
                <a:ea typeface="DejaVu Sans" panose="020B0603030804020204" charset="0"/>
                <a:cs typeface="DejaVu Sans" panose="020B060303080402020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6" charset="0"/>
                <a:ea typeface="DejaVu Sans" panose="020B0603030804020204" charset="0"/>
                <a:cs typeface="DejaVu Sans" panose="020B060303080402020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6" charset="0"/>
                <a:ea typeface="DejaVu Sans" panose="020B0603030804020204" charset="0"/>
                <a:cs typeface="DejaVu Sans" panose="020B060303080402020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/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6" charset="0"/>
                <a:ea typeface="DejaVu Sans" panose="020B0603030804020204" charset="0"/>
                <a:cs typeface="DejaVu Sans" panose="020B0603030804020204" charset="0"/>
              </a:defRPr>
            </a:lvl1pPr>
          </a:lstStyle>
          <a:p>
            <a:pPr>
              <a:defRPr/>
            </a:pPr>
            <a:fld id="{1F7BE884-9292-4AC1-858C-F2F3642CDD42}" type="slidenum">
              <a:rPr lang="en-US" altLang="ru-RU"/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834F1D5-33B3-480A-A4E8-311841A67364}" type="datetime1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eaLnBrk="1"/>
            <a:fld id="{ED93E2F9-945C-4B09-B03E-A51A97200DC2}" type="slidenum">
              <a:rPr lang="en-US" altLang="ru-RU">
                <a:solidFill>
                  <a:srgbClr val="000000"/>
                </a:solidFill>
                <a:latin typeface="Times New Roman" panose="02020603050405020304" pitchFamily="16" charset="0"/>
                <a:ea typeface="DejaVu Sans" panose="020B0603030804020204" charset="0"/>
                <a:cs typeface="DejaVu Sans" panose="020B0603030804020204" charset="0"/>
              </a:rPr>
            </a:fld>
            <a:endParaRPr lang="en-US" altLang="ru-RU">
              <a:solidFill>
                <a:srgbClr val="000000"/>
              </a:solidFill>
              <a:latin typeface="Times New Roman" panose="02020603050405020304" pitchFamily="16" charset="0"/>
              <a:ea typeface="DejaVu Sans" panose="020B0603030804020204" charset="0"/>
              <a:cs typeface="DejaVu Sans" panose="020B0603030804020204" charset="0"/>
            </a:endParaRPr>
          </a:p>
        </p:txBody>
      </p:sp>
      <p:sp>
        <p:nvSpPr>
          <p:cNvPr id="9830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4630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/>
            </a:pPr>
            <a:r>
              <a:rPr lang="en-US" altLang="ru-RU" smtClean="0">
                <a:latin typeface="+mn-lt"/>
                <a:ea typeface="+mn-ea"/>
                <a:cs typeface="+mn-ea"/>
              </a:rPr>
              <a:t>	</a:t>
            </a:r>
            <a:endParaRPr lang="en-US" altLang="ru-RU" smtClean="0">
              <a:latin typeface="+mn-lt"/>
              <a:ea typeface="+mn-ea"/>
              <a:cs typeface="+mn-ea"/>
            </a:endParaRPr>
          </a:p>
        </p:txBody>
      </p:sp>
      <p:sp>
        <p:nvSpPr>
          <p:cNvPr id="9830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655" defTabSz="914400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  <a:endParaRPr lang="ru-RU" dirty="0"/>
          </a:p>
          <a:p>
            <a:pPr indent="287655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1567232-3087-46B5-AC68-DAC877C618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eaLnBrk="1"/>
            <a:fld id="{394CAA6A-9DD4-46A2-A40F-073AD2D5F66F}" type="slidenum">
              <a:rPr lang="en-US" altLang="ru-RU">
                <a:solidFill>
                  <a:srgbClr val="000000"/>
                </a:solidFill>
                <a:latin typeface="Times New Roman" panose="02020603050405020304" pitchFamily="16" charset="0"/>
                <a:ea typeface="DejaVu Sans" panose="020B0603030804020204" charset="0"/>
                <a:cs typeface="DejaVu Sans" panose="020B0603030804020204" charset="0"/>
              </a:rPr>
            </a:fld>
            <a:endParaRPr lang="en-US" altLang="ru-RU">
              <a:solidFill>
                <a:srgbClr val="000000"/>
              </a:solidFill>
              <a:latin typeface="Times New Roman" panose="02020603050405020304" pitchFamily="16" charset="0"/>
              <a:ea typeface="DejaVu Sans" panose="020B0603030804020204" charset="0"/>
              <a:cs typeface="DejaVu Sans" panose="020B0603030804020204" charset="0"/>
            </a:endParaRPr>
          </a:p>
        </p:txBody>
      </p:sp>
      <p:sp>
        <p:nvSpPr>
          <p:cNvPr id="5939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4630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/>
            </a:pPr>
            <a:r>
              <a:rPr lang="en-US" altLang="ru-RU" smtClean="0">
                <a:latin typeface="+mn-lt"/>
                <a:ea typeface="+mn-ea"/>
                <a:cs typeface="+mn-ea"/>
              </a:rPr>
              <a:t>	</a:t>
            </a:r>
            <a:endParaRPr lang="en-US" altLang="ru-RU" smtClean="0">
              <a:latin typeface="+mn-lt"/>
              <a:ea typeface="+mn-ea"/>
              <a:cs typeface="+mn-ea"/>
            </a:endParaRPr>
          </a:p>
        </p:txBody>
      </p:sp>
      <p:sp>
        <p:nvSpPr>
          <p:cNvPr id="5939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C6EAE5-F4E0-42F4-B555-7EACBFF9417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655" defTabSz="914400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  <a:endParaRPr lang="ru-RU" dirty="0"/>
          </a:p>
          <a:p>
            <a:pPr indent="287655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  <a:endParaRPr lang="ru-RU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8964F3-C067-4A66-8722-93E1EA6179D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eaLnBrk="1"/>
            <a:fld id="{36A7F05C-E4CC-401A-8346-6629137A65C3}" type="slidenum">
              <a:rPr lang="en-US" altLang="ru-RU">
                <a:solidFill>
                  <a:srgbClr val="000000"/>
                </a:solidFill>
                <a:latin typeface="Times New Roman" panose="02020603050405020304" pitchFamily="16" charset="0"/>
                <a:ea typeface="DejaVu Sans" panose="020B0603030804020204" charset="0"/>
                <a:cs typeface="DejaVu Sans" panose="020B0603030804020204" charset="0"/>
              </a:rPr>
            </a:fld>
            <a:endParaRPr lang="en-US" altLang="ru-RU">
              <a:solidFill>
                <a:srgbClr val="000000"/>
              </a:solidFill>
              <a:latin typeface="Times New Roman" panose="02020603050405020304" pitchFamily="16" charset="0"/>
              <a:ea typeface="DejaVu Sans" panose="020B0603030804020204" charset="0"/>
              <a:cs typeface="DejaVu Sans" panose="020B0603030804020204" charset="0"/>
            </a:endParaRPr>
          </a:p>
        </p:txBody>
      </p:sp>
      <p:sp>
        <p:nvSpPr>
          <p:cNvPr id="10752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eaLnBrk="1"/>
            <a:fld id="{2101A334-925D-4C77-B4D0-71958DD30654}" type="slidenum">
              <a:rPr lang="en-US" altLang="ru-RU">
                <a:solidFill>
                  <a:srgbClr val="000000"/>
                </a:solidFill>
                <a:latin typeface="Times New Roman" panose="02020603050405020304" pitchFamily="16" charset="0"/>
                <a:ea typeface="DejaVu Sans" panose="020B0603030804020204" charset="0"/>
                <a:cs typeface="DejaVu Sans" panose="020B0603030804020204" charset="0"/>
              </a:rPr>
            </a:fld>
            <a:endParaRPr lang="en-US" altLang="ru-RU">
              <a:solidFill>
                <a:srgbClr val="000000"/>
              </a:solidFill>
              <a:latin typeface="Times New Roman" panose="02020603050405020304" pitchFamily="16" charset="0"/>
              <a:ea typeface="DejaVu Sans" panose="020B0603030804020204" charset="0"/>
              <a:cs typeface="DejaVu Sans" panose="020B0603030804020204" charset="0"/>
            </a:endParaRPr>
          </a:p>
        </p:txBody>
      </p:sp>
      <p:sp>
        <p:nvSpPr>
          <p:cNvPr id="10854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eaLnBrk="1"/>
            <a:fld id="{D27EAF2F-1332-499A-AF17-4436E4D9E537}" type="slidenum">
              <a:rPr lang="en-US" altLang="ru-RU">
                <a:solidFill>
                  <a:srgbClr val="000000"/>
                </a:solidFill>
                <a:latin typeface="Times New Roman" panose="02020603050405020304" pitchFamily="16" charset="0"/>
                <a:ea typeface="DejaVu Sans" panose="020B0603030804020204" charset="0"/>
                <a:cs typeface="DejaVu Sans" panose="020B0603030804020204" charset="0"/>
              </a:rPr>
            </a:fld>
            <a:endParaRPr lang="en-US" altLang="ru-RU">
              <a:solidFill>
                <a:srgbClr val="000000"/>
              </a:solidFill>
              <a:latin typeface="Times New Roman" panose="02020603050405020304" pitchFamily="16" charset="0"/>
              <a:ea typeface="DejaVu Sans" panose="020B0603030804020204" charset="0"/>
              <a:cs typeface="DejaVu Sans" panose="020B0603030804020204" charset="0"/>
            </a:endParaRPr>
          </a:p>
        </p:txBody>
      </p:sp>
      <p:sp>
        <p:nvSpPr>
          <p:cNvPr id="10957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47256E-483B-4BC1-BFF8-D2418426C52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47256E-483B-4BC1-BFF8-D2418426C52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47256E-483B-4BC1-BFF8-D2418426C52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47256E-483B-4BC1-BFF8-D2418426C52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5E6458-3F23-4BB8-8927-4CF002F6693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B6565E-B334-4A64-BADA-C56DA8B59DD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B212FF-64EE-4B1E-93F4-6D09F2028D5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../media/image4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7" name="Picture 2" hidden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278563" y="6218238"/>
            <a:ext cx="2746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GB" altLang="ru-RU" smtClean="0"/>
              <a:t>Click to edit the title text format</a:t>
            </a:r>
            <a:endParaRPr lang="en-GB" altLang="ru-RU" smtClean="0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/>
          <a:lstStyle/>
          <a:p>
            <a:pPr lvl="0"/>
            <a:r>
              <a:rPr lang="en-GB" altLang="ru-RU" smtClean="0"/>
              <a:t>Click to edit the outline text format</a:t>
            </a:r>
            <a:endParaRPr lang="en-GB" altLang="ru-RU" smtClean="0"/>
          </a:p>
          <a:p>
            <a:pPr lvl="1"/>
            <a:r>
              <a:rPr lang="en-GB" altLang="ru-RU" smtClean="0"/>
              <a:t>Second Outline Level</a:t>
            </a:r>
            <a:endParaRPr lang="en-GB" altLang="ru-RU" smtClean="0"/>
          </a:p>
          <a:p>
            <a:pPr lvl="2"/>
            <a:r>
              <a:rPr lang="en-GB" altLang="ru-RU" smtClean="0"/>
              <a:t>Third Outline Level</a:t>
            </a:r>
            <a:endParaRPr lang="en-GB" altLang="ru-RU" smtClean="0"/>
          </a:p>
          <a:p>
            <a:pPr lvl="3"/>
            <a:r>
              <a:rPr lang="en-GB" altLang="ru-RU" smtClean="0"/>
              <a:t>Fourth Outline Level</a:t>
            </a:r>
            <a:endParaRPr lang="en-GB" altLang="ru-RU" smtClean="0"/>
          </a:p>
          <a:p>
            <a:pPr lvl="4"/>
            <a:r>
              <a:rPr lang="en-GB" altLang="ru-RU" smtClean="0"/>
              <a:t>Fifth Outline Level</a:t>
            </a:r>
            <a:endParaRPr lang="en-GB" altLang="ru-RU" smtClean="0"/>
          </a:p>
          <a:p>
            <a:pPr lvl="4"/>
            <a:r>
              <a:rPr lang="en-GB" altLang="ru-RU" smtClean="0"/>
              <a:t>Sixth Outline Level</a:t>
            </a:r>
            <a:endParaRPr lang="en-GB" altLang="ru-RU" smtClean="0"/>
          </a:p>
          <a:p>
            <a:pPr lvl="4"/>
            <a:r>
              <a:rPr lang="en-GB" altLang="ru-RU" smtClean="0"/>
              <a:t>Seventh Outline Level</a:t>
            </a:r>
            <a:endParaRPr lang="en-GB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4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2" hidden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8412163" y="6400800"/>
            <a:ext cx="2746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GB" altLang="ru-RU" smtClean="0"/>
              <a:t>Click to edit the title text format</a:t>
            </a:r>
            <a:endParaRPr lang="en-GB" altLang="ru-RU" smtClean="0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/>
          <a:lstStyle/>
          <a:p>
            <a:pPr lvl="0"/>
            <a:r>
              <a:rPr lang="en-GB" altLang="ru-RU" smtClean="0"/>
              <a:t>Click to edit the outline text format</a:t>
            </a:r>
            <a:endParaRPr lang="en-GB" altLang="ru-RU" smtClean="0"/>
          </a:p>
          <a:p>
            <a:pPr lvl="1"/>
            <a:r>
              <a:rPr lang="en-GB" altLang="ru-RU" smtClean="0"/>
              <a:t>Second Outline Level</a:t>
            </a:r>
            <a:endParaRPr lang="en-GB" altLang="ru-RU" smtClean="0"/>
          </a:p>
          <a:p>
            <a:pPr lvl="2"/>
            <a:r>
              <a:rPr lang="en-GB" altLang="ru-RU" smtClean="0"/>
              <a:t>Third Outline Level</a:t>
            </a:r>
            <a:endParaRPr lang="en-GB" altLang="ru-RU" smtClean="0"/>
          </a:p>
          <a:p>
            <a:pPr lvl="3"/>
            <a:r>
              <a:rPr lang="en-GB" altLang="ru-RU" smtClean="0"/>
              <a:t>Fourth Outline Level</a:t>
            </a:r>
            <a:endParaRPr lang="en-GB" altLang="ru-RU" smtClean="0"/>
          </a:p>
          <a:p>
            <a:pPr lvl="4"/>
            <a:r>
              <a:rPr lang="en-GB" altLang="ru-RU" smtClean="0"/>
              <a:t>Fifth Outline Level</a:t>
            </a:r>
            <a:endParaRPr lang="en-GB" altLang="ru-RU" smtClean="0"/>
          </a:p>
          <a:p>
            <a:pPr lvl="4"/>
            <a:r>
              <a:rPr lang="en-GB" altLang="ru-RU" smtClean="0"/>
              <a:t>Sixth Outline Level</a:t>
            </a:r>
            <a:endParaRPr lang="en-GB" altLang="ru-RU" smtClean="0"/>
          </a:p>
          <a:p>
            <a:pPr lvl="4"/>
            <a:r>
              <a:rPr lang="en-GB" altLang="ru-RU" smtClean="0"/>
              <a:t>Seventh Outline Level</a:t>
            </a:r>
            <a:endParaRPr lang="en-GB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4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6175"/>
            <a:ext cx="91440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2" hidden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8423275" y="6403975"/>
            <a:ext cx="26352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0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GB" altLang="ru-RU" smtClean="0"/>
              <a:t>Click to edit the title text format</a:t>
            </a:r>
            <a:endParaRPr lang="en-GB" altLang="ru-RU" smtClean="0"/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/>
          <a:lstStyle/>
          <a:p>
            <a:pPr lvl="0"/>
            <a:r>
              <a:rPr lang="en-GB" altLang="ru-RU" smtClean="0"/>
              <a:t>Click to edit the outline text format</a:t>
            </a:r>
            <a:endParaRPr lang="en-GB" altLang="ru-RU" smtClean="0"/>
          </a:p>
          <a:p>
            <a:pPr lvl="1"/>
            <a:r>
              <a:rPr lang="en-GB" altLang="ru-RU" smtClean="0"/>
              <a:t>Second Outline Level</a:t>
            </a:r>
            <a:endParaRPr lang="en-GB" altLang="ru-RU" smtClean="0"/>
          </a:p>
          <a:p>
            <a:pPr lvl="2"/>
            <a:r>
              <a:rPr lang="en-GB" altLang="ru-RU" smtClean="0"/>
              <a:t>Third Outline Level</a:t>
            </a:r>
            <a:endParaRPr lang="en-GB" altLang="ru-RU" smtClean="0"/>
          </a:p>
          <a:p>
            <a:pPr lvl="3"/>
            <a:r>
              <a:rPr lang="en-GB" altLang="ru-RU" smtClean="0"/>
              <a:t>Fourth Outline Level</a:t>
            </a:r>
            <a:endParaRPr lang="en-GB" altLang="ru-RU" smtClean="0"/>
          </a:p>
          <a:p>
            <a:pPr lvl="4"/>
            <a:r>
              <a:rPr lang="en-GB" altLang="ru-RU" smtClean="0"/>
              <a:t>Fifth Outline Level</a:t>
            </a:r>
            <a:endParaRPr lang="en-GB" altLang="ru-RU" smtClean="0"/>
          </a:p>
          <a:p>
            <a:pPr lvl="4"/>
            <a:r>
              <a:rPr lang="en-GB" altLang="ru-RU" smtClean="0"/>
              <a:t>Sixth Outline Level</a:t>
            </a:r>
            <a:endParaRPr lang="en-GB" altLang="ru-RU" smtClean="0"/>
          </a:p>
          <a:p>
            <a:pPr lvl="4"/>
            <a:r>
              <a:rPr lang="en-GB" altLang="ru-RU" smtClean="0"/>
              <a:t>Seventh Outline Level</a:t>
            </a:r>
            <a:endParaRPr lang="en-GB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4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83000"/>
        </a:lnSpc>
        <a:spcBef>
          <a:spcPts val="2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image" Target="../media/image6.emf"/><Relationship Id="rId3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image" Target="../media/image29.jpeg"/><Relationship Id="rId7" Type="http://schemas.openxmlformats.org/officeDocument/2006/relationships/image" Target="../media/image28.jpe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6" Type="http://schemas.openxmlformats.org/officeDocument/2006/relationships/slideLayout" Target="../slideLayouts/slideLayout13.xml"/><Relationship Id="rId25" Type="http://schemas.openxmlformats.org/officeDocument/2006/relationships/image" Target="../media/image46.jpeg"/><Relationship Id="rId24" Type="http://schemas.openxmlformats.org/officeDocument/2006/relationships/image" Target="../media/image45.png"/><Relationship Id="rId23" Type="http://schemas.openxmlformats.org/officeDocument/2006/relationships/image" Target="../media/image44.jpeg"/><Relationship Id="rId22" Type="http://schemas.openxmlformats.org/officeDocument/2006/relationships/image" Target="../media/image43.png"/><Relationship Id="rId21" Type="http://schemas.openxmlformats.org/officeDocument/2006/relationships/image" Target="../media/image42.png"/><Relationship Id="rId20" Type="http://schemas.openxmlformats.org/officeDocument/2006/relationships/image" Target="../media/image41.png"/><Relationship Id="rId2" Type="http://schemas.openxmlformats.org/officeDocument/2006/relationships/image" Target="../media/image23.png"/><Relationship Id="rId19" Type="http://schemas.openxmlformats.org/officeDocument/2006/relationships/image" Target="../media/image40.png"/><Relationship Id="rId18" Type="http://schemas.openxmlformats.org/officeDocument/2006/relationships/image" Target="../media/image39.png"/><Relationship Id="rId17" Type="http://schemas.openxmlformats.org/officeDocument/2006/relationships/image" Target="../media/image38.jpeg"/><Relationship Id="rId16" Type="http://schemas.openxmlformats.org/officeDocument/2006/relationships/image" Target="../media/image37.jpeg"/><Relationship Id="rId15" Type="http://schemas.openxmlformats.org/officeDocument/2006/relationships/image" Target="../media/image36.jpe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jpeg"/><Relationship Id="rId11" Type="http://schemas.openxmlformats.org/officeDocument/2006/relationships/image" Target="../media/image32.jpeg"/><Relationship Id="rId10" Type="http://schemas.openxmlformats.org/officeDocument/2006/relationships/image" Target="../media/image31.jpe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jpeg"/><Relationship Id="rId8" Type="http://schemas.openxmlformats.org/officeDocument/2006/relationships/image" Target="../media/image50.jpeg"/><Relationship Id="rId7" Type="http://schemas.openxmlformats.org/officeDocument/2006/relationships/image" Target="../media/image49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53.jpeg"/><Relationship Id="rId10" Type="http://schemas.openxmlformats.org/officeDocument/2006/relationships/image" Target="../media/image52.jpe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6.jpe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57.jpeg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8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jpeg"/><Relationship Id="rId8" Type="http://schemas.openxmlformats.org/officeDocument/2006/relationships/image" Target="../media/image71.jpeg"/><Relationship Id="rId7" Type="http://schemas.openxmlformats.org/officeDocument/2006/relationships/image" Target="../media/image70.jpeg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Relationship Id="rId3" Type="http://schemas.openxmlformats.org/officeDocument/2006/relationships/image" Target="../media/image6.emf"/><Relationship Id="rId2" Type="http://schemas.openxmlformats.org/officeDocument/2006/relationships/oleObject" Target="../embeddings/oleObject2.bin"/><Relationship Id="rId17" Type="http://schemas.openxmlformats.org/officeDocument/2006/relationships/notesSlide" Target="../notesSlides/notesSlide16.xml"/><Relationship Id="rId16" Type="http://schemas.openxmlformats.org/officeDocument/2006/relationships/vmlDrawing" Target="../drawings/vmlDrawing2.vml"/><Relationship Id="rId15" Type="http://schemas.openxmlformats.org/officeDocument/2006/relationships/slideLayout" Target="../slideLayouts/slideLayout12.xml"/><Relationship Id="rId14" Type="http://schemas.openxmlformats.org/officeDocument/2006/relationships/image" Target="../media/image8.png"/><Relationship Id="rId13" Type="http://schemas.openxmlformats.org/officeDocument/2006/relationships/image" Target="../media/image7.jpeg"/><Relationship Id="rId12" Type="http://schemas.openxmlformats.org/officeDocument/2006/relationships/image" Target="../media/image75.jpeg"/><Relationship Id="rId11" Type="http://schemas.openxmlformats.org/officeDocument/2006/relationships/image" Target="../media/image74.jpeg"/><Relationship Id="rId10" Type="http://schemas.openxmlformats.org/officeDocument/2006/relationships/image" Target="../media/image73.jpeg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1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8.png"/><Relationship Id="rId2" Type="http://schemas.openxmlformats.org/officeDocument/2006/relationships/image" Target="../media/image77.pn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5" Type="http://schemas.openxmlformats.org/officeDocument/2006/relationships/image" Target="../media/image7.jpe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82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83.png"/><Relationship Id="rId4" Type="http://schemas.openxmlformats.org/officeDocument/2006/relationships/image" Target="../media/image84.png"/><Relationship Id="rId3" Type="http://schemas.openxmlformats.org/officeDocument/2006/relationships/image" Target="../media/image82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84.png"/><Relationship Id="rId4" Type="http://schemas.openxmlformats.org/officeDocument/2006/relationships/image" Target="../media/image82.png"/><Relationship Id="rId3" Type="http://schemas.openxmlformats.org/officeDocument/2006/relationships/image" Target="../media/image85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84.png"/><Relationship Id="rId3" Type="http://schemas.openxmlformats.org/officeDocument/2006/relationships/image" Target="../media/image85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9.pn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vmlDrawing" Target="../drawings/vmlDrawing3.v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7.png"/><Relationship Id="rId3" Type="http://schemas.openxmlformats.org/officeDocument/2006/relationships/image" Target="../media/image6.emf"/><Relationship Id="rId2" Type="http://schemas.openxmlformats.org/officeDocument/2006/relationships/oleObject" Target="../embeddings/oleObject3.bin"/><Relationship Id="rId1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86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image" Target="../media/image93.png"/><Relationship Id="rId7" Type="http://schemas.openxmlformats.org/officeDocument/2006/relationships/image" Target="../media/image92.png"/><Relationship Id="rId6" Type="http://schemas.openxmlformats.org/officeDocument/2006/relationships/hyperlink" Target="https://prosv.ru/pages/pisa.html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3" Type="http://schemas.openxmlformats.org/officeDocument/2006/relationships/notesSlide" Target="../notesSlides/notesSlide27.xml"/><Relationship Id="rId12" Type="http://schemas.openxmlformats.org/officeDocument/2006/relationships/slideLayout" Target="../slideLayouts/slideLayout24.xml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1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7.jpeg"/><Relationship Id="rId1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1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/>
          <a:stretch>
            <a:fillRect/>
          </a:stretch>
        </p:blipFill>
        <p:spPr>
          <a:xfrm>
            <a:off x="-5470" y="14514"/>
            <a:ext cx="9149470" cy="6843486"/>
          </a:xfrm>
          <a:prstGeom prst="rect">
            <a:avLst/>
          </a:prstGeom>
        </p:spPr>
      </p:pic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5" name="Слайд think-cell" r:id="rId3" imgW="9525" imgH="9525" progId="TCLayout.ActiveDocument.1">
                  <p:embed/>
                </p:oleObj>
              </mc:Choice>
              <mc:Fallback>
                <p:oleObj name="Слайд think-cell" r:id="rId3" imgW="9525" imgH="9525" progId="TCLayout.ActiveDocument.1">
                  <p:embed/>
                  <p:pic>
                    <p:nvPicPr>
                      <p:cNvPr id="0" name="Изображение 11059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5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10800000">
            <a:off x="3813" y="0"/>
            <a:ext cx="9144000" cy="6858000"/>
          </a:xfrm>
          <a:prstGeom prst="rect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8087" y="4634394"/>
            <a:ext cx="7662294" cy="292388"/>
          </a:xfrm>
        </p:spPr>
        <p:txBody>
          <a:bodyPr lIns="0" tIns="0" rIns="0" bIns="0">
            <a:spAutoFit/>
          </a:bodyPr>
          <a:lstStyle/>
          <a:p>
            <a:pPr algn="l">
              <a:lnSpc>
                <a:spcPct val="95000"/>
              </a:lnSpc>
            </a:pPr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ГРУППА КОМПАНИЙ «ПРОСВЕЩЕНИЕ» </a:t>
            </a:r>
            <a:endParaRPr lang="ru-RU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409579"/>
            <a:ext cx="8496943" cy="1938655"/>
          </a:xfrm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altLang="ru-RU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Формирование </a:t>
            </a:r>
            <a:r>
              <a:rPr lang="ru-RU" altLang="ru-RU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функциональной </a:t>
            </a:r>
            <a:r>
              <a:rPr lang="ru-RU" altLang="ru-RU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грамотности при </a:t>
            </a:r>
            <a:r>
              <a:rPr altLang="ru-RU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обучении химии в школе</a:t>
            </a:r>
            <a:endParaRPr altLang="ru-RU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algun Gothic Semilight" panose="020B0502040204020203" charset="-122"/>
              <a:cs typeface="Arial" panose="020B0604020202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7574683" y="300997"/>
            <a:ext cx="1125698" cy="518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7338332" y="139004"/>
            <a:ext cx="1598399" cy="736914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9" name="Freeform 6"/>
            <p:cNvSpPr/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/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4"/>
            <p:cNvSpPr/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5"/>
            <p:cNvSpPr/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83568" y="6309320"/>
            <a:ext cx="5248404" cy="3435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solidFill>
                  <a:schemeClr val="bg1">
                    <a:lumMod val="8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сети Интернет 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«Издательство "Просвещение"», </a:t>
            </a:r>
            <a:r>
              <a:rPr lang="ru-RU" sz="800" dirty="0" smtClean="0">
                <a:solidFill>
                  <a:schemeClr val="bg1">
                    <a:lumMod val="8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ru-RU" sz="800" dirty="0" smtClean="0">
                <a:solidFill>
                  <a:schemeClr val="bg1">
                    <a:lumMod val="8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800" dirty="0">
                <a:solidFill>
                  <a:schemeClr val="bg1">
                    <a:lumMod val="8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</a:t>
            </a:r>
            <a:endParaRPr lang="ru-RU" sz="800" dirty="0">
              <a:solidFill>
                <a:schemeClr val="bg1">
                  <a:lumMod val="8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8" name="Заголовок 1"/>
          <p:cNvSpPr txBox="1"/>
          <p:nvPr/>
        </p:nvSpPr>
        <p:spPr>
          <a:xfrm>
            <a:off x="5364088" y="5157192"/>
            <a:ext cx="3719753" cy="87716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5000"/>
              </a:lnSpc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Ведущий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методист ЦМПП и ОО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>
              <a:lnSpc>
                <a:spcPct val="95000"/>
              </a:lnSpc>
            </a:pPr>
            <a:r>
              <a:rPr lang="en-US" alt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к.х.н</a:t>
            </a:r>
            <a:r>
              <a:rPr lang="en-US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Ольга Гарриевна Плечова</a:t>
            </a:r>
            <a:endParaRPr lang="en-US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>
              <a:lnSpc>
                <a:spcPct val="95000"/>
              </a:lnSpc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Овал 108"/>
          <p:cNvSpPr/>
          <p:nvPr/>
        </p:nvSpPr>
        <p:spPr>
          <a:xfrm>
            <a:off x="3309231" y="2126612"/>
            <a:ext cx="2434056" cy="2502884"/>
          </a:xfrm>
          <a:prstGeom prst="ellipse">
            <a:avLst/>
          </a:prstGeom>
          <a:solidFill>
            <a:srgbClr val="2F5597">
              <a:alpha val="96000"/>
            </a:srgbClr>
          </a:solidFill>
          <a:ln w="25400">
            <a:solidFill>
              <a:srgbClr val="2F559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44" name="TextBox 43"/>
          <p:cNvSpPr txBox="1"/>
          <p:nvPr/>
        </p:nvSpPr>
        <p:spPr>
          <a:xfrm>
            <a:off x="2426482" y="88383"/>
            <a:ext cx="7236296" cy="1200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6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Концептуальная рамка оценки функциональной </a:t>
            </a:r>
            <a:r>
              <a:rPr kumimoji="0" lang="ru-RU" sz="26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грамотности </a:t>
            </a:r>
            <a:r>
              <a:rPr kumimoji="0" lang="ru-RU" sz="26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в исследовании </a:t>
            </a:r>
            <a:r>
              <a:rPr kumimoji="0" lang="ru-RU" sz="26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PISA</a:t>
            </a:r>
            <a:endParaRPr kumimoji="0" lang="ru-RU" sz="26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4059847" y="3600004"/>
            <a:ext cx="2568950" cy="2646558"/>
          </a:xfrm>
          <a:prstGeom prst="ellipse">
            <a:avLst/>
          </a:prstGeom>
          <a:solidFill>
            <a:srgbClr val="D64214">
              <a:alpha val="89804"/>
            </a:srgbClr>
          </a:solidFill>
          <a:ln w="38100">
            <a:solidFill>
              <a:srgbClr val="D6421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cxnSp>
        <p:nvCxnSpPr>
          <p:cNvPr id="5" name="Прямая со стрелкой 4"/>
          <p:cNvCxnSpPr>
            <a:stCxn id="47" idx="1"/>
          </p:cNvCxnSpPr>
          <p:nvPr/>
        </p:nvCxnSpPr>
        <p:spPr>
          <a:xfrm flipH="1" flipV="1">
            <a:off x="2339682" y="2729537"/>
            <a:ext cx="672409" cy="1315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47" idx="1"/>
          </p:cNvCxnSpPr>
          <p:nvPr/>
        </p:nvCxnSpPr>
        <p:spPr>
          <a:xfrm flipH="1" flipV="1">
            <a:off x="2219212" y="3553301"/>
            <a:ext cx="792879" cy="491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7" idx="1"/>
          </p:cNvCxnSpPr>
          <p:nvPr/>
        </p:nvCxnSpPr>
        <p:spPr>
          <a:xfrm flipH="1">
            <a:off x="2426482" y="4044831"/>
            <a:ext cx="585609" cy="185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6145530" y="2695556"/>
            <a:ext cx="1245103" cy="4535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Разделы математики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7401301" y="3387612"/>
            <a:ext cx="1597843" cy="606646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Цели чтения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450621" y="5211912"/>
            <a:ext cx="1655528" cy="100172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Здоровье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ресурсы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окружающая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среда,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связь науки и технологии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4" name="Прямая со стрелкой 23"/>
          <p:cNvCxnSpPr>
            <a:stCxn id="109" idx="7"/>
          </p:cNvCxnSpPr>
          <p:nvPr/>
        </p:nvCxnSpPr>
        <p:spPr>
          <a:xfrm flipV="1">
            <a:off x="5386828" y="1990711"/>
            <a:ext cx="913364" cy="502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109" idx="7"/>
          </p:cNvCxnSpPr>
          <p:nvPr/>
        </p:nvCxnSpPr>
        <p:spPr>
          <a:xfrm flipV="1">
            <a:off x="5386828" y="2370727"/>
            <a:ext cx="2063793" cy="122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109" idx="7"/>
            <a:endCxn id="66" idx="1"/>
          </p:cNvCxnSpPr>
          <p:nvPr/>
        </p:nvCxnSpPr>
        <p:spPr>
          <a:xfrm>
            <a:off x="5386828" y="2493151"/>
            <a:ext cx="758702" cy="429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57" idx="6"/>
            <a:endCxn id="67" idx="1"/>
          </p:cNvCxnSpPr>
          <p:nvPr/>
        </p:nvCxnSpPr>
        <p:spPr>
          <a:xfrm flipV="1">
            <a:off x="6628797" y="3690935"/>
            <a:ext cx="772504" cy="1232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57" idx="6"/>
            <a:endCxn id="69" idx="1"/>
          </p:cNvCxnSpPr>
          <p:nvPr/>
        </p:nvCxnSpPr>
        <p:spPr>
          <a:xfrm>
            <a:off x="6628797" y="4923283"/>
            <a:ext cx="821824" cy="789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stCxn id="57" idx="6"/>
          </p:cNvCxnSpPr>
          <p:nvPr/>
        </p:nvCxnSpPr>
        <p:spPr>
          <a:xfrm flipV="1">
            <a:off x="6628797" y="4716691"/>
            <a:ext cx="772504" cy="206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7554" y="1274490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Прямоугольник 82"/>
          <p:cNvSpPr/>
          <p:nvPr/>
        </p:nvSpPr>
        <p:spPr>
          <a:xfrm>
            <a:off x="386080" y="4231005"/>
            <a:ext cx="2224405" cy="1387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давать научные объяснения,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применять естественно-научные методы исследования,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интерпретировать данные,  делать выводы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586608" y="2603157"/>
            <a:ext cx="2055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Содержательная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модель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078325" y="4733990"/>
            <a:ext cx="157773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Контексты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или ситуации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784597" y="1380497"/>
            <a:ext cx="1959676" cy="135343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Работать с информацией: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57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находить и извлекать,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57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осмысливать и оценивать,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57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интерпретировать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7465673" y="2011915"/>
            <a:ext cx="1459253" cy="7176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Естественно-научные предметы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Методология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257163" y="2836459"/>
            <a:ext cx="1959676" cy="13534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Формулировать, применять интерпретировать и оценивать результаты с позиции математики и  реальной проблемы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7431329" y="4082878"/>
            <a:ext cx="1595471" cy="9954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Мир индивидуума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социума,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образования и науки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6175004" y="1537145"/>
            <a:ext cx="1245103" cy="45356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Типы текста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2644608" y="3661613"/>
            <a:ext cx="2509334" cy="2616778"/>
          </a:xfrm>
          <a:prstGeom prst="ellipse">
            <a:avLst/>
          </a:prstGeom>
          <a:solidFill>
            <a:srgbClr val="ED7D31">
              <a:alpha val="88000"/>
            </a:srgbClr>
          </a:solidFill>
          <a:ln w="25400">
            <a:solidFill>
              <a:srgbClr val="ED7D3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sp>
      <p:sp>
        <p:nvSpPr>
          <p:cNvPr id="61" name="Прямоугольник 60"/>
          <p:cNvSpPr/>
          <p:nvPr/>
        </p:nvSpPr>
        <p:spPr>
          <a:xfrm>
            <a:off x="2714811" y="4779868"/>
            <a:ext cx="22275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Компетентностная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модель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038640" y="4212852"/>
            <a:ext cx="1360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БЛОК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ЗАДАНИЙ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69331" y="6028340"/>
            <a:ext cx="211370" cy="221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0701" y="6062333"/>
            <a:ext cx="212251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Естественно–научная грамотность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69331" y="6299190"/>
            <a:ext cx="211370" cy="2227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69331" y="5762722"/>
            <a:ext cx="211370" cy="21576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68503" y="5779100"/>
            <a:ext cx="212251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Читательская грамотность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80700" y="6299189"/>
            <a:ext cx="212251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Математическая грамотность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4" y="218507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787895"/>
            <a:ext cx="9144000" cy="7010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814536"/>
            <a:ext cx="9144000" cy="38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6144"/>
            <a:ext cx="2807208" cy="371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3633698"/>
            <a:ext cx="41768" cy="504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582686"/>
            <a:ext cx="44767" cy="505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62242" y="1363662"/>
            <a:ext cx="9874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Impact" panose="020B0806030902050204"/>
                <a:cs typeface="Impact" panose="020B0806030902050204"/>
              </a:rPr>
              <a:t>УМК</a:t>
            </a:r>
            <a:endParaRPr sz="1200">
              <a:latin typeface="Impact" panose="020B0806030902050204"/>
              <a:cs typeface="Impact" panose="020B0806030902050204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spc="-5" dirty="0">
                <a:latin typeface="Impact" panose="020B0806030902050204"/>
                <a:cs typeface="Impact" panose="020B0806030902050204"/>
              </a:rPr>
              <a:t>Г.Е. Рудзитис  Ф.</a:t>
            </a:r>
            <a:r>
              <a:rPr sz="1200" dirty="0">
                <a:latin typeface="Impact" panose="020B0806030902050204"/>
                <a:cs typeface="Impact" panose="020B0806030902050204"/>
              </a:rPr>
              <a:t>Г</a:t>
            </a:r>
            <a:r>
              <a:rPr sz="1200" spc="-5" dirty="0">
                <a:latin typeface="Impact" panose="020B0806030902050204"/>
                <a:cs typeface="Impact" panose="020B0806030902050204"/>
              </a:rPr>
              <a:t>.Ф</a:t>
            </a:r>
            <a:r>
              <a:rPr sz="1200" dirty="0">
                <a:latin typeface="Impact" panose="020B0806030902050204"/>
                <a:cs typeface="Impact" panose="020B0806030902050204"/>
              </a:rPr>
              <a:t>ел</a:t>
            </a:r>
            <a:r>
              <a:rPr sz="1200" spc="-5" dirty="0">
                <a:latin typeface="Impact" panose="020B0806030902050204"/>
                <a:cs typeface="Impact" panose="020B0806030902050204"/>
              </a:rPr>
              <a:t>ь</a:t>
            </a:r>
            <a:r>
              <a:rPr sz="1200" dirty="0">
                <a:latin typeface="Impact" panose="020B0806030902050204"/>
                <a:cs typeface="Impact" panose="020B0806030902050204"/>
              </a:rPr>
              <a:t>дман</a:t>
            </a:r>
            <a:endParaRPr sz="12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67200" y="3321050"/>
            <a:ext cx="2260600" cy="1211580"/>
          </a:xfrm>
          <a:custGeom>
            <a:avLst/>
            <a:gdLst/>
            <a:ahLst/>
            <a:cxnLst/>
            <a:rect l="l" t="t" r="r" b="b"/>
            <a:pathLst>
              <a:path w="2260600" h="1211579">
                <a:moveTo>
                  <a:pt x="2255837" y="1211262"/>
                </a:moveTo>
                <a:lnTo>
                  <a:pt x="4762" y="1211262"/>
                </a:lnTo>
                <a:lnTo>
                  <a:pt x="3289" y="1211033"/>
                </a:lnTo>
                <a:lnTo>
                  <a:pt x="1968" y="1210348"/>
                </a:lnTo>
                <a:lnTo>
                  <a:pt x="914" y="1209294"/>
                </a:lnTo>
                <a:lnTo>
                  <a:pt x="228" y="1207973"/>
                </a:lnTo>
                <a:lnTo>
                  <a:pt x="0" y="1206500"/>
                </a:lnTo>
                <a:lnTo>
                  <a:pt x="0" y="4762"/>
                </a:lnTo>
                <a:lnTo>
                  <a:pt x="4762" y="0"/>
                </a:lnTo>
                <a:lnTo>
                  <a:pt x="2255837" y="0"/>
                </a:lnTo>
                <a:lnTo>
                  <a:pt x="2260600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201737"/>
                </a:lnTo>
                <a:lnTo>
                  <a:pt x="4762" y="1201737"/>
                </a:lnTo>
                <a:lnTo>
                  <a:pt x="9525" y="1206500"/>
                </a:lnTo>
                <a:lnTo>
                  <a:pt x="2260600" y="1206500"/>
                </a:lnTo>
                <a:lnTo>
                  <a:pt x="2260371" y="1207973"/>
                </a:lnTo>
                <a:lnTo>
                  <a:pt x="2259685" y="1209294"/>
                </a:lnTo>
                <a:lnTo>
                  <a:pt x="2258631" y="1210348"/>
                </a:lnTo>
                <a:lnTo>
                  <a:pt x="2257310" y="1211033"/>
                </a:lnTo>
                <a:lnTo>
                  <a:pt x="2255837" y="1211262"/>
                </a:lnTo>
                <a:close/>
              </a:path>
              <a:path w="2260600" h="1211579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2260600" h="1211579">
                <a:moveTo>
                  <a:pt x="2251075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2251075" y="4762"/>
                </a:lnTo>
                <a:lnTo>
                  <a:pt x="2251075" y="9525"/>
                </a:lnTo>
                <a:close/>
              </a:path>
              <a:path w="2260600" h="1211579">
                <a:moveTo>
                  <a:pt x="2251075" y="1206500"/>
                </a:moveTo>
                <a:lnTo>
                  <a:pt x="2251075" y="4762"/>
                </a:lnTo>
                <a:lnTo>
                  <a:pt x="2255837" y="9525"/>
                </a:lnTo>
                <a:lnTo>
                  <a:pt x="2260600" y="9525"/>
                </a:lnTo>
                <a:lnTo>
                  <a:pt x="2260600" y="1201737"/>
                </a:lnTo>
                <a:lnTo>
                  <a:pt x="2255837" y="1201737"/>
                </a:lnTo>
                <a:lnTo>
                  <a:pt x="2251075" y="1206500"/>
                </a:lnTo>
                <a:close/>
              </a:path>
              <a:path w="2260600" h="1211579">
                <a:moveTo>
                  <a:pt x="2260600" y="9525"/>
                </a:moveTo>
                <a:lnTo>
                  <a:pt x="2255837" y="9525"/>
                </a:lnTo>
                <a:lnTo>
                  <a:pt x="2251075" y="4762"/>
                </a:lnTo>
                <a:lnTo>
                  <a:pt x="2260600" y="4762"/>
                </a:lnTo>
                <a:lnTo>
                  <a:pt x="2260600" y="9525"/>
                </a:lnTo>
                <a:close/>
              </a:path>
              <a:path w="2260600" h="1211579">
                <a:moveTo>
                  <a:pt x="9525" y="1206500"/>
                </a:moveTo>
                <a:lnTo>
                  <a:pt x="4762" y="1201737"/>
                </a:lnTo>
                <a:lnTo>
                  <a:pt x="9525" y="1201737"/>
                </a:lnTo>
                <a:lnTo>
                  <a:pt x="9525" y="1206500"/>
                </a:lnTo>
                <a:close/>
              </a:path>
              <a:path w="2260600" h="1211579">
                <a:moveTo>
                  <a:pt x="2251075" y="1206500"/>
                </a:moveTo>
                <a:lnTo>
                  <a:pt x="9525" y="1206500"/>
                </a:lnTo>
                <a:lnTo>
                  <a:pt x="9525" y="1201737"/>
                </a:lnTo>
                <a:lnTo>
                  <a:pt x="2251075" y="1201737"/>
                </a:lnTo>
                <a:lnTo>
                  <a:pt x="2251075" y="1206500"/>
                </a:lnTo>
                <a:close/>
              </a:path>
              <a:path w="2260600" h="1211579">
                <a:moveTo>
                  <a:pt x="2260600" y="1206500"/>
                </a:moveTo>
                <a:lnTo>
                  <a:pt x="2251075" y="1206500"/>
                </a:lnTo>
                <a:lnTo>
                  <a:pt x="2255837" y="1201737"/>
                </a:lnTo>
                <a:lnTo>
                  <a:pt x="2260600" y="1201737"/>
                </a:lnTo>
                <a:lnTo>
                  <a:pt x="2260600" y="1206500"/>
                </a:lnTo>
                <a:close/>
              </a:path>
            </a:pathLst>
          </a:custGeom>
          <a:solidFill>
            <a:srgbClr val="52525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161597" y="3612832"/>
            <a:ext cx="673735" cy="42545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58420" marR="5080" indent="-45720">
              <a:lnSpc>
                <a:spcPct val="102000"/>
              </a:lnSpc>
              <a:spcBef>
                <a:spcPts val="60"/>
              </a:spcBef>
            </a:pPr>
            <a:r>
              <a:rPr sz="1300" spc="-5" dirty="0">
                <a:latin typeface="Impact" panose="020B0806030902050204"/>
                <a:cs typeface="Impact" panose="020B0806030902050204"/>
              </a:rPr>
              <a:t>Базовый  </a:t>
            </a:r>
            <a:r>
              <a:rPr sz="1300" spc="-5" dirty="0">
                <a:latin typeface="Impact" panose="020B0806030902050204"/>
                <a:cs typeface="Impact" panose="020B0806030902050204"/>
              </a:rPr>
              <a:t>уровень</a:t>
            </a:r>
            <a:endParaRPr sz="13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78854" y="1295399"/>
            <a:ext cx="26416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Impact" panose="020B0806030902050204"/>
                <a:cs typeface="Impact" panose="020B0806030902050204"/>
              </a:rPr>
              <a:t>УМ</a:t>
            </a:r>
            <a:r>
              <a:rPr sz="1100" dirty="0">
                <a:latin typeface="Impact" panose="020B0806030902050204"/>
                <a:cs typeface="Impact" panose="020B0806030902050204"/>
              </a:rPr>
              <a:t>К</a:t>
            </a:r>
            <a:endParaRPr sz="11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88659" y="1630680"/>
            <a:ext cx="845185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Impact" panose="020B0806030902050204"/>
                <a:cs typeface="Impact" panose="020B0806030902050204"/>
              </a:rPr>
              <a:t>С. А. ПУЗАКОВ  Н.В.</a:t>
            </a:r>
            <a:r>
              <a:rPr sz="1100" spc="-60" dirty="0">
                <a:latin typeface="Impact" panose="020B0806030902050204"/>
                <a:cs typeface="Impact" panose="020B0806030902050204"/>
              </a:rPr>
              <a:t> </a:t>
            </a:r>
            <a:r>
              <a:rPr sz="1100" spc="-5" dirty="0">
                <a:latin typeface="Impact" panose="020B0806030902050204"/>
                <a:cs typeface="Impact" panose="020B0806030902050204"/>
              </a:rPr>
              <a:t>МАШНИНА  В.А.</a:t>
            </a:r>
            <a:r>
              <a:rPr sz="1100" spc="-20" dirty="0">
                <a:latin typeface="Impact" panose="020B0806030902050204"/>
                <a:cs typeface="Impact" panose="020B0806030902050204"/>
              </a:rPr>
              <a:t> </a:t>
            </a:r>
            <a:r>
              <a:rPr sz="1100" spc="-5" dirty="0">
                <a:latin typeface="Impact" panose="020B0806030902050204"/>
                <a:cs typeface="Impact" panose="020B0806030902050204"/>
              </a:rPr>
              <a:t>ПОПКОВ</a:t>
            </a:r>
            <a:endParaRPr sz="11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33652" y="874712"/>
            <a:ext cx="83693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8910" marR="5080" indent="-156845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Impact" panose="020B0806030902050204"/>
                <a:cs typeface="Impact" panose="020B0806030902050204"/>
              </a:rPr>
              <a:t>Углублённы</a:t>
            </a:r>
            <a:r>
              <a:rPr sz="1100" dirty="0">
                <a:latin typeface="Impact" panose="020B0806030902050204"/>
                <a:cs typeface="Impact" panose="020B0806030902050204"/>
              </a:rPr>
              <a:t>й  </a:t>
            </a:r>
            <a:r>
              <a:rPr sz="1100" spc="-5" dirty="0">
                <a:latin typeface="Impact" panose="020B0806030902050204"/>
                <a:cs typeface="Impact" panose="020B0806030902050204"/>
              </a:rPr>
              <a:t>уровень</a:t>
            </a:r>
            <a:endParaRPr sz="11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5411736"/>
            <a:ext cx="39814" cy="505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511040" y="5408612"/>
            <a:ext cx="6242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 marR="5080" indent="-2730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Impact" panose="020B0806030902050204"/>
                <a:cs typeface="Impact" panose="020B0806030902050204"/>
              </a:rPr>
              <a:t>Б</a:t>
            </a:r>
            <a:r>
              <a:rPr sz="1200" dirty="0">
                <a:latin typeface="Impact" panose="020B0806030902050204"/>
                <a:cs typeface="Impact" panose="020B0806030902050204"/>
              </a:rPr>
              <a:t>а</a:t>
            </a:r>
            <a:r>
              <a:rPr sz="1200" spc="-5" dirty="0">
                <a:latin typeface="Impact" panose="020B0806030902050204"/>
                <a:cs typeface="Impact" panose="020B0806030902050204"/>
              </a:rPr>
              <a:t>з</a:t>
            </a:r>
            <a:r>
              <a:rPr sz="1200" dirty="0">
                <a:latin typeface="Impact" panose="020B0806030902050204"/>
                <a:cs typeface="Impact" panose="020B0806030902050204"/>
              </a:rPr>
              <a:t>о</a:t>
            </a:r>
            <a:r>
              <a:rPr sz="1200" spc="-5" dirty="0">
                <a:latin typeface="Impact" panose="020B0806030902050204"/>
                <a:cs typeface="Impact" panose="020B0806030902050204"/>
              </a:rPr>
              <a:t>вы</a:t>
            </a:r>
            <a:r>
              <a:rPr sz="1200" dirty="0">
                <a:latin typeface="Impact" panose="020B0806030902050204"/>
                <a:cs typeface="Impact" panose="020B0806030902050204"/>
              </a:rPr>
              <a:t>й  </a:t>
            </a:r>
            <a:r>
              <a:rPr sz="1200" spc="-5" dirty="0">
                <a:latin typeface="Impact" panose="020B0806030902050204"/>
                <a:cs typeface="Impact" panose="020B0806030902050204"/>
              </a:rPr>
              <a:t>уровень</a:t>
            </a:r>
            <a:endParaRPr sz="12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347595" y="32703"/>
            <a:ext cx="6511290" cy="7181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indent="1009015" algn="l">
              <a:lnSpc>
                <a:spcPts val="2590"/>
              </a:lnSpc>
              <a:spcBef>
                <a:spcPts val="425"/>
              </a:spcBef>
              <a:tabLst>
                <a:tab pos="2203450" algn="l"/>
              </a:tabLst>
            </a:pPr>
            <a:r>
              <a:rPr lang="ru-RU" sz="2600" b="1" kern="1200" spc="-4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Линии УМК в составе  Федерального перечня учебников</a:t>
            </a:r>
            <a:endParaRPr lang="ru-RU" sz="2600" b="1" kern="1200" spc="-4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25862" y="849947"/>
            <a:ext cx="3265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Приказ № </a:t>
            </a:r>
            <a:r>
              <a:rPr sz="18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345 </a:t>
            </a:r>
            <a:r>
              <a:rPr sz="1800" b="1" spc="-2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от</a:t>
            </a:r>
            <a:r>
              <a:rPr sz="1800" b="1" spc="-8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28.12.2018г</a:t>
            </a:r>
            <a:r>
              <a:rPr sz="1800" b="1" spc="-5" dirty="0">
                <a:solidFill>
                  <a:srgbClr val="294690"/>
                </a:solidFill>
                <a:latin typeface="Arial" panose="020B0604020202020204"/>
                <a:cs typeface="Arial" panose="020B0604020202020204"/>
              </a:rPr>
              <a:t>.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89050" y="1274127"/>
            <a:ext cx="2078989" cy="1358900"/>
            <a:chOff x="1289050" y="1274127"/>
            <a:chExt cx="2078989" cy="1358900"/>
          </a:xfrm>
        </p:grpSpPr>
        <p:sp>
          <p:nvSpPr>
            <p:cNvPr id="18" name="object 18"/>
            <p:cNvSpPr/>
            <p:nvPr/>
          </p:nvSpPr>
          <p:spPr>
            <a:xfrm>
              <a:off x="1289050" y="1283334"/>
              <a:ext cx="1059281" cy="13496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292350" y="1274127"/>
              <a:ext cx="1075689" cy="133205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3588702" y="1250950"/>
            <a:ext cx="2070735" cy="1399540"/>
            <a:chOff x="3588702" y="1250950"/>
            <a:chExt cx="2070735" cy="1399540"/>
          </a:xfrm>
        </p:grpSpPr>
        <p:sp>
          <p:nvSpPr>
            <p:cNvPr id="21" name="object 21"/>
            <p:cNvSpPr/>
            <p:nvPr/>
          </p:nvSpPr>
          <p:spPr>
            <a:xfrm>
              <a:off x="3588702" y="1263650"/>
              <a:ext cx="1105941" cy="13862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603750" y="1250950"/>
              <a:ext cx="1055573" cy="136061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6780276" y="1214627"/>
            <a:ext cx="2364105" cy="1440180"/>
            <a:chOff x="6780276" y="1214627"/>
            <a:chExt cx="2364105" cy="1440180"/>
          </a:xfrm>
        </p:grpSpPr>
        <p:sp>
          <p:nvSpPr>
            <p:cNvPr id="24" name="object 24"/>
            <p:cNvSpPr/>
            <p:nvPr/>
          </p:nvSpPr>
          <p:spPr>
            <a:xfrm>
              <a:off x="6780276" y="1214627"/>
              <a:ext cx="1089659" cy="144017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930896" y="1217675"/>
              <a:ext cx="1091183" cy="141732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830568" y="1591055"/>
              <a:ext cx="1150620" cy="98755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8167116" y="1652015"/>
              <a:ext cx="976883" cy="9875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/>
          <p:cNvGrpSpPr/>
          <p:nvPr/>
        </p:nvGrpSpPr>
        <p:grpSpPr>
          <a:xfrm>
            <a:off x="362496" y="2889288"/>
            <a:ext cx="1160145" cy="1598930"/>
            <a:chOff x="362496" y="2889288"/>
            <a:chExt cx="1160145" cy="1598930"/>
          </a:xfrm>
        </p:grpSpPr>
        <p:sp>
          <p:nvSpPr>
            <p:cNvPr id="29" name="object 29"/>
            <p:cNvSpPr/>
            <p:nvPr/>
          </p:nvSpPr>
          <p:spPr>
            <a:xfrm>
              <a:off x="371855" y="2898648"/>
              <a:ext cx="1080516" cy="153161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362496" y="2889288"/>
              <a:ext cx="1099820" cy="1550670"/>
            </a:xfrm>
            <a:custGeom>
              <a:avLst/>
              <a:gdLst/>
              <a:ahLst/>
              <a:cxnLst/>
              <a:rect l="l" t="t" r="r" b="b"/>
              <a:pathLst>
                <a:path w="1099820" h="1550670">
                  <a:moveTo>
                    <a:pt x="1099235" y="1550339"/>
                  </a:moveTo>
                  <a:lnTo>
                    <a:pt x="0" y="1550339"/>
                  </a:lnTo>
                  <a:lnTo>
                    <a:pt x="0" y="0"/>
                  </a:lnTo>
                  <a:lnTo>
                    <a:pt x="1099235" y="0"/>
                  </a:lnTo>
                  <a:lnTo>
                    <a:pt x="1099235" y="4673"/>
                  </a:lnTo>
                  <a:lnTo>
                    <a:pt x="9359" y="4673"/>
                  </a:lnTo>
                  <a:lnTo>
                    <a:pt x="4673" y="9359"/>
                  </a:lnTo>
                  <a:lnTo>
                    <a:pt x="9359" y="9359"/>
                  </a:lnTo>
                  <a:lnTo>
                    <a:pt x="9359" y="1540979"/>
                  </a:lnTo>
                  <a:lnTo>
                    <a:pt x="4673" y="1540979"/>
                  </a:lnTo>
                  <a:lnTo>
                    <a:pt x="9359" y="1545653"/>
                  </a:lnTo>
                  <a:lnTo>
                    <a:pt x="1099235" y="1545653"/>
                  </a:lnTo>
                  <a:lnTo>
                    <a:pt x="1099235" y="1550339"/>
                  </a:lnTo>
                  <a:close/>
                </a:path>
                <a:path w="1099820" h="1550670">
                  <a:moveTo>
                    <a:pt x="9359" y="9359"/>
                  </a:moveTo>
                  <a:lnTo>
                    <a:pt x="4673" y="9359"/>
                  </a:lnTo>
                  <a:lnTo>
                    <a:pt x="9359" y="4673"/>
                  </a:lnTo>
                  <a:lnTo>
                    <a:pt x="9359" y="9359"/>
                  </a:lnTo>
                  <a:close/>
                </a:path>
                <a:path w="1099820" h="1550670">
                  <a:moveTo>
                    <a:pt x="1089875" y="9359"/>
                  </a:moveTo>
                  <a:lnTo>
                    <a:pt x="9359" y="9359"/>
                  </a:lnTo>
                  <a:lnTo>
                    <a:pt x="9359" y="4673"/>
                  </a:lnTo>
                  <a:lnTo>
                    <a:pt x="1089875" y="4673"/>
                  </a:lnTo>
                  <a:lnTo>
                    <a:pt x="1089875" y="9359"/>
                  </a:lnTo>
                  <a:close/>
                </a:path>
                <a:path w="1099820" h="1550670">
                  <a:moveTo>
                    <a:pt x="1089875" y="1545653"/>
                  </a:moveTo>
                  <a:lnTo>
                    <a:pt x="1089875" y="4673"/>
                  </a:lnTo>
                  <a:lnTo>
                    <a:pt x="1094562" y="9359"/>
                  </a:lnTo>
                  <a:lnTo>
                    <a:pt x="1099235" y="9359"/>
                  </a:lnTo>
                  <a:lnTo>
                    <a:pt x="1099235" y="1540979"/>
                  </a:lnTo>
                  <a:lnTo>
                    <a:pt x="1094562" y="1540979"/>
                  </a:lnTo>
                  <a:lnTo>
                    <a:pt x="1089875" y="1545653"/>
                  </a:lnTo>
                  <a:close/>
                </a:path>
                <a:path w="1099820" h="1550670">
                  <a:moveTo>
                    <a:pt x="1099235" y="9359"/>
                  </a:moveTo>
                  <a:lnTo>
                    <a:pt x="1094562" y="9359"/>
                  </a:lnTo>
                  <a:lnTo>
                    <a:pt x="1089875" y="4673"/>
                  </a:lnTo>
                  <a:lnTo>
                    <a:pt x="1099235" y="4673"/>
                  </a:lnTo>
                  <a:lnTo>
                    <a:pt x="1099235" y="9359"/>
                  </a:lnTo>
                  <a:close/>
                </a:path>
                <a:path w="1099820" h="1550670">
                  <a:moveTo>
                    <a:pt x="9359" y="1545653"/>
                  </a:moveTo>
                  <a:lnTo>
                    <a:pt x="4673" y="1540979"/>
                  </a:lnTo>
                  <a:lnTo>
                    <a:pt x="9359" y="1540979"/>
                  </a:lnTo>
                  <a:lnTo>
                    <a:pt x="9359" y="1545653"/>
                  </a:lnTo>
                  <a:close/>
                </a:path>
                <a:path w="1099820" h="1550670">
                  <a:moveTo>
                    <a:pt x="1089875" y="1545653"/>
                  </a:moveTo>
                  <a:lnTo>
                    <a:pt x="9359" y="1545653"/>
                  </a:lnTo>
                  <a:lnTo>
                    <a:pt x="9359" y="1540979"/>
                  </a:lnTo>
                  <a:lnTo>
                    <a:pt x="1089875" y="1540979"/>
                  </a:lnTo>
                  <a:lnTo>
                    <a:pt x="1089875" y="1545653"/>
                  </a:lnTo>
                  <a:close/>
                </a:path>
                <a:path w="1099820" h="1550670">
                  <a:moveTo>
                    <a:pt x="1099235" y="1545653"/>
                  </a:moveTo>
                  <a:lnTo>
                    <a:pt x="1089875" y="1545653"/>
                  </a:lnTo>
                  <a:lnTo>
                    <a:pt x="1094562" y="1540979"/>
                  </a:lnTo>
                  <a:lnTo>
                    <a:pt x="1099235" y="1540979"/>
                  </a:lnTo>
                  <a:lnTo>
                    <a:pt x="1099235" y="15456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371855" y="3243072"/>
              <a:ext cx="1150620" cy="12451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2" name="object 32"/>
          <p:cNvGrpSpPr/>
          <p:nvPr/>
        </p:nvGrpSpPr>
        <p:grpSpPr>
          <a:xfrm>
            <a:off x="2586012" y="2820708"/>
            <a:ext cx="4696460" cy="1835150"/>
            <a:chOff x="2586012" y="2820708"/>
            <a:chExt cx="4696460" cy="1835150"/>
          </a:xfrm>
        </p:grpSpPr>
        <p:sp>
          <p:nvSpPr>
            <p:cNvPr id="33" name="object 33"/>
            <p:cNvSpPr/>
            <p:nvPr/>
          </p:nvSpPr>
          <p:spPr>
            <a:xfrm>
              <a:off x="2595372" y="2834639"/>
              <a:ext cx="1107948" cy="153314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586012" y="2825280"/>
              <a:ext cx="1127125" cy="1551940"/>
            </a:xfrm>
            <a:custGeom>
              <a:avLst/>
              <a:gdLst/>
              <a:ahLst/>
              <a:cxnLst/>
              <a:rect l="l" t="t" r="r" b="b"/>
              <a:pathLst>
                <a:path w="1127125" h="1551939">
                  <a:moveTo>
                    <a:pt x="1126667" y="1551863"/>
                  </a:moveTo>
                  <a:lnTo>
                    <a:pt x="0" y="1551863"/>
                  </a:lnTo>
                  <a:lnTo>
                    <a:pt x="0" y="0"/>
                  </a:lnTo>
                  <a:lnTo>
                    <a:pt x="1126667" y="0"/>
                  </a:lnTo>
                  <a:lnTo>
                    <a:pt x="1126667" y="4673"/>
                  </a:lnTo>
                  <a:lnTo>
                    <a:pt x="9359" y="4673"/>
                  </a:lnTo>
                  <a:lnTo>
                    <a:pt x="4686" y="9359"/>
                  </a:lnTo>
                  <a:lnTo>
                    <a:pt x="9359" y="9359"/>
                  </a:lnTo>
                  <a:lnTo>
                    <a:pt x="9359" y="1542503"/>
                  </a:lnTo>
                  <a:lnTo>
                    <a:pt x="4686" y="1542503"/>
                  </a:lnTo>
                  <a:lnTo>
                    <a:pt x="9359" y="1547177"/>
                  </a:lnTo>
                  <a:lnTo>
                    <a:pt x="1126667" y="1547177"/>
                  </a:lnTo>
                  <a:lnTo>
                    <a:pt x="1126667" y="1551863"/>
                  </a:lnTo>
                  <a:close/>
                </a:path>
                <a:path w="1127125" h="1551939">
                  <a:moveTo>
                    <a:pt x="9359" y="9359"/>
                  </a:moveTo>
                  <a:lnTo>
                    <a:pt x="4686" y="9359"/>
                  </a:lnTo>
                  <a:lnTo>
                    <a:pt x="9359" y="4673"/>
                  </a:lnTo>
                  <a:lnTo>
                    <a:pt x="9359" y="9359"/>
                  </a:lnTo>
                  <a:close/>
                </a:path>
                <a:path w="1127125" h="1551939">
                  <a:moveTo>
                    <a:pt x="1117307" y="9359"/>
                  </a:moveTo>
                  <a:lnTo>
                    <a:pt x="9359" y="9359"/>
                  </a:lnTo>
                  <a:lnTo>
                    <a:pt x="9359" y="4673"/>
                  </a:lnTo>
                  <a:lnTo>
                    <a:pt x="1117307" y="4673"/>
                  </a:lnTo>
                  <a:lnTo>
                    <a:pt x="1117307" y="9359"/>
                  </a:lnTo>
                  <a:close/>
                </a:path>
                <a:path w="1127125" h="1551939">
                  <a:moveTo>
                    <a:pt x="1117307" y="1547177"/>
                  </a:moveTo>
                  <a:lnTo>
                    <a:pt x="1117307" y="4673"/>
                  </a:lnTo>
                  <a:lnTo>
                    <a:pt x="1121994" y="9359"/>
                  </a:lnTo>
                  <a:lnTo>
                    <a:pt x="1126667" y="9359"/>
                  </a:lnTo>
                  <a:lnTo>
                    <a:pt x="1126667" y="1542503"/>
                  </a:lnTo>
                  <a:lnTo>
                    <a:pt x="1121994" y="1542503"/>
                  </a:lnTo>
                  <a:lnTo>
                    <a:pt x="1117307" y="1547177"/>
                  </a:lnTo>
                  <a:close/>
                </a:path>
                <a:path w="1127125" h="1551939">
                  <a:moveTo>
                    <a:pt x="1126667" y="9359"/>
                  </a:moveTo>
                  <a:lnTo>
                    <a:pt x="1121994" y="9359"/>
                  </a:lnTo>
                  <a:lnTo>
                    <a:pt x="1117307" y="4673"/>
                  </a:lnTo>
                  <a:lnTo>
                    <a:pt x="1126667" y="4673"/>
                  </a:lnTo>
                  <a:lnTo>
                    <a:pt x="1126667" y="9359"/>
                  </a:lnTo>
                  <a:close/>
                </a:path>
                <a:path w="1127125" h="1551939">
                  <a:moveTo>
                    <a:pt x="9359" y="1547177"/>
                  </a:moveTo>
                  <a:lnTo>
                    <a:pt x="4686" y="1542503"/>
                  </a:lnTo>
                  <a:lnTo>
                    <a:pt x="9359" y="1542503"/>
                  </a:lnTo>
                  <a:lnTo>
                    <a:pt x="9359" y="1547177"/>
                  </a:lnTo>
                  <a:close/>
                </a:path>
                <a:path w="1127125" h="1551939">
                  <a:moveTo>
                    <a:pt x="1117307" y="1547177"/>
                  </a:moveTo>
                  <a:lnTo>
                    <a:pt x="9359" y="1547177"/>
                  </a:lnTo>
                  <a:lnTo>
                    <a:pt x="9359" y="1542503"/>
                  </a:lnTo>
                  <a:lnTo>
                    <a:pt x="1117307" y="1542503"/>
                  </a:lnTo>
                  <a:lnTo>
                    <a:pt x="1117307" y="1547177"/>
                  </a:lnTo>
                  <a:close/>
                </a:path>
                <a:path w="1127125" h="1551939">
                  <a:moveTo>
                    <a:pt x="1126667" y="1547177"/>
                  </a:moveTo>
                  <a:lnTo>
                    <a:pt x="1117307" y="1547177"/>
                  </a:lnTo>
                  <a:lnTo>
                    <a:pt x="1121994" y="1542503"/>
                  </a:lnTo>
                  <a:lnTo>
                    <a:pt x="1126667" y="1542503"/>
                  </a:lnTo>
                  <a:lnTo>
                    <a:pt x="1126667" y="15471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755136" y="2830067"/>
              <a:ext cx="1184148" cy="156362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3745776" y="2820708"/>
              <a:ext cx="1203325" cy="1582420"/>
            </a:xfrm>
            <a:custGeom>
              <a:avLst/>
              <a:gdLst/>
              <a:ahLst/>
              <a:cxnLst/>
              <a:rect l="l" t="t" r="r" b="b"/>
              <a:pathLst>
                <a:path w="1203325" h="1582420">
                  <a:moveTo>
                    <a:pt x="1202867" y="1582343"/>
                  </a:moveTo>
                  <a:lnTo>
                    <a:pt x="0" y="1582343"/>
                  </a:lnTo>
                  <a:lnTo>
                    <a:pt x="0" y="0"/>
                  </a:lnTo>
                  <a:lnTo>
                    <a:pt x="1202867" y="0"/>
                  </a:lnTo>
                  <a:lnTo>
                    <a:pt x="1202867" y="4673"/>
                  </a:lnTo>
                  <a:lnTo>
                    <a:pt x="9359" y="4673"/>
                  </a:lnTo>
                  <a:lnTo>
                    <a:pt x="4673" y="9359"/>
                  </a:lnTo>
                  <a:lnTo>
                    <a:pt x="9359" y="9359"/>
                  </a:lnTo>
                  <a:lnTo>
                    <a:pt x="9359" y="1572983"/>
                  </a:lnTo>
                  <a:lnTo>
                    <a:pt x="4673" y="1572983"/>
                  </a:lnTo>
                  <a:lnTo>
                    <a:pt x="9359" y="1577657"/>
                  </a:lnTo>
                  <a:lnTo>
                    <a:pt x="1202867" y="1577657"/>
                  </a:lnTo>
                  <a:lnTo>
                    <a:pt x="1202867" y="1582343"/>
                  </a:lnTo>
                  <a:close/>
                </a:path>
                <a:path w="1203325" h="1582420">
                  <a:moveTo>
                    <a:pt x="9359" y="9359"/>
                  </a:moveTo>
                  <a:lnTo>
                    <a:pt x="4673" y="9359"/>
                  </a:lnTo>
                  <a:lnTo>
                    <a:pt x="9359" y="4673"/>
                  </a:lnTo>
                  <a:lnTo>
                    <a:pt x="9359" y="9359"/>
                  </a:lnTo>
                  <a:close/>
                </a:path>
                <a:path w="1203325" h="1582420">
                  <a:moveTo>
                    <a:pt x="1193507" y="9359"/>
                  </a:moveTo>
                  <a:lnTo>
                    <a:pt x="9359" y="9359"/>
                  </a:lnTo>
                  <a:lnTo>
                    <a:pt x="9359" y="4673"/>
                  </a:lnTo>
                  <a:lnTo>
                    <a:pt x="1193507" y="4673"/>
                  </a:lnTo>
                  <a:lnTo>
                    <a:pt x="1193507" y="9359"/>
                  </a:lnTo>
                  <a:close/>
                </a:path>
                <a:path w="1203325" h="1582420">
                  <a:moveTo>
                    <a:pt x="1193507" y="1577657"/>
                  </a:moveTo>
                  <a:lnTo>
                    <a:pt x="1193507" y="4673"/>
                  </a:lnTo>
                  <a:lnTo>
                    <a:pt x="1198181" y="9359"/>
                  </a:lnTo>
                  <a:lnTo>
                    <a:pt x="1202867" y="9359"/>
                  </a:lnTo>
                  <a:lnTo>
                    <a:pt x="1202867" y="1572983"/>
                  </a:lnTo>
                  <a:lnTo>
                    <a:pt x="1198181" y="1572983"/>
                  </a:lnTo>
                  <a:lnTo>
                    <a:pt x="1193507" y="1577657"/>
                  </a:lnTo>
                  <a:close/>
                </a:path>
                <a:path w="1203325" h="1582420">
                  <a:moveTo>
                    <a:pt x="1202867" y="9359"/>
                  </a:moveTo>
                  <a:lnTo>
                    <a:pt x="1198181" y="9359"/>
                  </a:lnTo>
                  <a:lnTo>
                    <a:pt x="1193507" y="4673"/>
                  </a:lnTo>
                  <a:lnTo>
                    <a:pt x="1202867" y="4673"/>
                  </a:lnTo>
                  <a:lnTo>
                    <a:pt x="1202867" y="9359"/>
                  </a:lnTo>
                  <a:close/>
                </a:path>
                <a:path w="1203325" h="1582420">
                  <a:moveTo>
                    <a:pt x="9359" y="1577657"/>
                  </a:moveTo>
                  <a:lnTo>
                    <a:pt x="4673" y="1572983"/>
                  </a:lnTo>
                  <a:lnTo>
                    <a:pt x="9359" y="1572983"/>
                  </a:lnTo>
                  <a:lnTo>
                    <a:pt x="9359" y="1577657"/>
                  </a:lnTo>
                  <a:close/>
                </a:path>
                <a:path w="1203325" h="1582420">
                  <a:moveTo>
                    <a:pt x="1193507" y="1577657"/>
                  </a:moveTo>
                  <a:lnTo>
                    <a:pt x="9359" y="1577657"/>
                  </a:lnTo>
                  <a:lnTo>
                    <a:pt x="9359" y="1572983"/>
                  </a:lnTo>
                  <a:lnTo>
                    <a:pt x="1193507" y="1572983"/>
                  </a:lnTo>
                  <a:lnTo>
                    <a:pt x="1193507" y="1577657"/>
                  </a:lnTo>
                  <a:close/>
                </a:path>
                <a:path w="1203325" h="1582420">
                  <a:moveTo>
                    <a:pt x="1202867" y="1577657"/>
                  </a:moveTo>
                  <a:lnTo>
                    <a:pt x="1193507" y="1577657"/>
                  </a:lnTo>
                  <a:lnTo>
                    <a:pt x="1198181" y="1572983"/>
                  </a:lnTo>
                  <a:lnTo>
                    <a:pt x="1202867" y="1572983"/>
                  </a:lnTo>
                  <a:lnTo>
                    <a:pt x="1202867" y="15776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178295" y="2980943"/>
              <a:ext cx="1094231" cy="151180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168936" y="2971584"/>
              <a:ext cx="1113155" cy="1530985"/>
            </a:xfrm>
            <a:custGeom>
              <a:avLst/>
              <a:gdLst/>
              <a:ahLst/>
              <a:cxnLst/>
              <a:rect l="l" t="t" r="r" b="b"/>
              <a:pathLst>
                <a:path w="1113154" h="1530985">
                  <a:moveTo>
                    <a:pt x="1112951" y="1530527"/>
                  </a:moveTo>
                  <a:lnTo>
                    <a:pt x="0" y="1530527"/>
                  </a:lnTo>
                  <a:lnTo>
                    <a:pt x="0" y="0"/>
                  </a:lnTo>
                  <a:lnTo>
                    <a:pt x="1112951" y="0"/>
                  </a:lnTo>
                  <a:lnTo>
                    <a:pt x="1112951" y="4686"/>
                  </a:lnTo>
                  <a:lnTo>
                    <a:pt x="9359" y="4686"/>
                  </a:lnTo>
                  <a:lnTo>
                    <a:pt x="4686" y="9359"/>
                  </a:lnTo>
                  <a:lnTo>
                    <a:pt x="9359" y="9359"/>
                  </a:lnTo>
                  <a:lnTo>
                    <a:pt x="9359" y="1521167"/>
                  </a:lnTo>
                  <a:lnTo>
                    <a:pt x="4686" y="1521167"/>
                  </a:lnTo>
                  <a:lnTo>
                    <a:pt x="9359" y="1525854"/>
                  </a:lnTo>
                  <a:lnTo>
                    <a:pt x="1112951" y="1525854"/>
                  </a:lnTo>
                  <a:lnTo>
                    <a:pt x="1112951" y="1530527"/>
                  </a:lnTo>
                  <a:close/>
                </a:path>
                <a:path w="1113154" h="1530985">
                  <a:moveTo>
                    <a:pt x="9359" y="9359"/>
                  </a:moveTo>
                  <a:lnTo>
                    <a:pt x="4686" y="9359"/>
                  </a:lnTo>
                  <a:lnTo>
                    <a:pt x="9359" y="4686"/>
                  </a:lnTo>
                  <a:lnTo>
                    <a:pt x="9359" y="9359"/>
                  </a:lnTo>
                  <a:close/>
                </a:path>
                <a:path w="1113154" h="1530985">
                  <a:moveTo>
                    <a:pt x="1103591" y="9359"/>
                  </a:moveTo>
                  <a:lnTo>
                    <a:pt x="9359" y="9359"/>
                  </a:lnTo>
                  <a:lnTo>
                    <a:pt x="9359" y="4686"/>
                  </a:lnTo>
                  <a:lnTo>
                    <a:pt x="1103591" y="4686"/>
                  </a:lnTo>
                  <a:lnTo>
                    <a:pt x="1103591" y="9359"/>
                  </a:lnTo>
                  <a:close/>
                </a:path>
                <a:path w="1113154" h="1530985">
                  <a:moveTo>
                    <a:pt x="1103591" y="1525854"/>
                  </a:moveTo>
                  <a:lnTo>
                    <a:pt x="1103591" y="4686"/>
                  </a:lnTo>
                  <a:lnTo>
                    <a:pt x="1108265" y="9359"/>
                  </a:lnTo>
                  <a:lnTo>
                    <a:pt x="1112951" y="9359"/>
                  </a:lnTo>
                  <a:lnTo>
                    <a:pt x="1112951" y="1521167"/>
                  </a:lnTo>
                  <a:lnTo>
                    <a:pt x="1108265" y="1521167"/>
                  </a:lnTo>
                  <a:lnTo>
                    <a:pt x="1103591" y="1525854"/>
                  </a:lnTo>
                  <a:close/>
                </a:path>
                <a:path w="1113154" h="1530985">
                  <a:moveTo>
                    <a:pt x="1112951" y="9359"/>
                  </a:moveTo>
                  <a:lnTo>
                    <a:pt x="1108265" y="9359"/>
                  </a:lnTo>
                  <a:lnTo>
                    <a:pt x="1103591" y="4686"/>
                  </a:lnTo>
                  <a:lnTo>
                    <a:pt x="1112951" y="4686"/>
                  </a:lnTo>
                  <a:lnTo>
                    <a:pt x="1112951" y="9359"/>
                  </a:lnTo>
                  <a:close/>
                </a:path>
                <a:path w="1113154" h="1530985">
                  <a:moveTo>
                    <a:pt x="9359" y="1525854"/>
                  </a:moveTo>
                  <a:lnTo>
                    <a:pt x="4686" y="1521167"/>
                  </a:lnTo>
                  <a:lnTo>
                    <a:pt x="9359" y="1521167"/>
                  </a:lnTo>
                  <a:lnTo>
                    <a:pt x="9359" y="1525854"/>
                  </a:lnTo>
                  <a:close/>
                </a:path>
                <a:path w="1113154" h="1530985">
                  <a:moveTo>
                    <a:pt x="1103591" y="1525854"/>
                  </a:moveTo>
                  <a:lnTo>
                    <a:pt x="9359" y="1525854"/>
                  </a:lnTo>
                  <a:lnTo>
                    <a:pt x="9359" y="1521167"/>
                  </a:lnTo>
                  <a:lnTo>
                    <a:pt x="1103591" y="1521167"/>
                  </a:lnTo>
                  <a:lnTo>
                    <a:pt x="1103591" y="1525854"/>
                  </a:lnTo>
                  <a:close/>
                </a:path>
                <a:path w="1113154" h="1530985">
                  <a:moveTo>
                    <a:pt x="1112951" y="1525854"/>
                  </a:moveTo>
                  <a:lnTo>
                    <a:pt x="1103591" y="1525854"/>
                  </a:lnTo>
                  <a:lnTo>
                    <a:pt x="1108265" y="1521167"/>
                  </a:lnTo>
                  <a:lnTo>
                    <a:pt x="1112951" y="1521167"/>
                  </a:lnTo>
                  <a:lnTo>
                    <a:pt x="1112951" y="15258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932176" y="3329939"/>
              <a:ext cx="1150620" cy="124510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061460" y="3375659"/>
              <a:ext cx="1150619" cy="12451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207251" y="3410711"/>
              <a:ext cx="1068324" cy="12451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2" name="object 42"/>
          <p:cNvGrpSpPr/>
          <p:nvPr/>
        </p:nvGrpSpPr>
        <p:grpSpPr>
          <a:xfrm>
            <a:off x="7409471" y="2973108"/>
            <a:ext cx="1146810" cy="1718310"/>
            <a:chOff x="7409471" y="2973108"/>
            <a:chExt cx="1146810" cy="1718310"/>
          </a:xfrm>
        </p:grpSpPr>
        <p:sp>
          <p:nvSpPr>
            <p:cNvPr id="43" name="object 43"/>
            <p:cNvSpPr/>
            <p:nvPr/>
          </p:nvSpPr>
          <p:spPr>
            <a:xfrm>
              <a:off x="7418831" y="2982467"/>
              <a:ext cx="1127759" cy="151180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7409471" y="2973108"/>
              <a:ext cx="1146810" cy="1530985"/>
            </a:xfrm>
            <a:custGeom>
              <a:avLst/>
              <a:gdLst/>
              <a:ahLst/>
              <a:cxnLst/>
              <a:rect l="l" t="t" r="r" b="b"/>
              <a:pathLst>
                <a:path w="1146809" h="1530985">
                  <a:moveTo>
                    <a:pt x="1146479" y="1530527"/>
                  </a:moveTo>
                  <a:lnTo>
                    <a:pt x="0" y="1530527"/>
                  </a:lnTo>
                  <a:lnTo>
                    <a:pt x="0" y="0"/>
                  </a:lnTo>
                  <a:lnTo>
                    <a:pt x="1146479" y="0"/>
                  </a:lnTo>
                  <a:lnTo>
                    <a:pt x="1146479" y="4673"/>
                  </a:lnTo>
                  <a:lnTo>
                    <a:pt x="9359" y="4673"/>
                  </a:lnTo>
                  <a:lnTo>
                    <a:pt x="4673" y="9359"/>
                  </a:lnTo>
                  <a:lnTo>
                    <a:pt x="9359" y="9359"/>
                  </a:lnTo>
                  <a:lnTo>
                    <a:pt x="9359" y="1521167"/>
                  </a:lnTo>
                  <a:lnTo>
                    <a:pt x="4673" y="1521167"/>
                  </a:lnTo>
                  <a:lnTo>
                    <a:pt x="9359" y="1525841"/>
                  </a:lnTo>
                  <a:lnTo>
                    <a:pt x="1146479" y="1525841"/>
                  </a:lnTo>
                  <a:lnTo>
                    <a:pt x="1146479" y="1530527"/>
                  </a:lnTo>
                  <a:close/>
                </a:path>
                <a:path w="1146809" h="1530985">
                  <a:moveTo>
                    <a:pt x="9359" y="9359"/>
                  </a:moveTo>
                  <a:lnTo>
                    <a:pt x="4673" y="9359"/>
                  </a:lnTo>
                  <a:lnTo>
                    <a:pt x="9359" y="4673"/>
                  </a:lnTo>
                  <a:lnTo>
                    <a:pt x="9359" y="9359"/>
                  </a:lnTo>
                  <a:close/>
                </a:path>
                <a:path w="1146809" h="1530985">
                  <a:moveTo>
                    <a:pt x="1137119" y="9359"/>
                  </a:moveTo>
                  <a:lnTo>
                    <a:pt x="9359" y="9359"/>
                  </a:lnTo>
                  <a:lnTo>
                    <a:pt x="9359" y="4673"/>
                  </a:lnTo>
                  <a:lnTo>
                    <a:pt x="1137119" y="4673"/>
                  </a:lnTo>
                  <a:lnTo>
                    <a:pt x="1137119" y="9359"/>
                  </a:lnTo>
                  <a:close/>
                </a:path>
                <a:path w="1146809" h="1530985">
                  <a:moveTo>
                    <a:pt x="1137119" y="1525841"/>
                  </a:moveTo>
                  <a:lnTo>
                    <a:pt x="1137119" y="4673"/>
                  </a:lnTo>
                  <a:lnTo>
                    <a:pt x="1141793" y="9359"/>
                  </a:lnTo>
                  <a:lnTo>
                    <a:pt x="1146479" y="9359"/>
                  </a:lnTo>
                  <a:lnTo>
                    <a:pt x="1146479" y="1521167"/>
                  </a:lnTo>
                  <a:lnTo>
                    <a:pt x="1141793" y="1521167"/>
                  </a:lnTo>
                  <a:lnTo>
                    <a:pt x="1137119" y="1525841"/>
                  </a:lnTo>
                  <a:close/>
                </a:path>
                <a:path w="1146809" h="1530985">
                  <a:moveTo>
                    <a:pt x="1146479" y="9359"/>
                  </a:moveTo>
                  <a:lnTo>
                    <a:pt x="1141793" y="9359"/>
                  </a:lnTo>
                  <a:lnTo>
                    <a:pt x="1137119" y="4673"/>
                  </a:lnTo>
                  <a:lnTo>
                    <a:pt x="1146479" y="4673"/>
                  </a:lnTo>
                  <a:lnTo>
                    <a:pt x="1146479" y="9359"/>
                  </a:lnTo>
                  <a:close/>
                </a:path>
                <a:path w="1146809" h="1530985">
                  <a:moveTo>
                    <a:pt x="9359" y="1525841"/>
                  </a:moveTo>
                  <a:lnTo>
                    <a:pt x="4673" y="1521167"/>
                  </a:lnTo>
                  <a:lnTo>
                    <a:pt x="9359" y="1521167"/>
                  </a:lnTo>
                  <a:lnTo>
                    <a:pt x="9359" y="1525841"/>
                  </a:lnTo>
                  <a:close/>
                </a:path>
                <a:path w="1146809" h="1530985">
                  <a:moveTo>
                    <a:pt x="1137119" y="1525841"/>
                  </a:moveTo>
                  <a:lnTo>
                    <a:pt x="9359" y="1525841"/>
                  </a:lnTo>
                  <a:lnTo>
                    <a:pt x="9359" y="1521167"/>
                  </a:lnTo>
                  <a:lnTo>
                    <a:pt x="1137119" y="1521167"/>
                  </a:lnTo>
                  <a:lnTo>
                    <a:pt x="1137119" y="1525841"/>
                  </a:lnTo>
                  <a:close/>
                </a:path>
                <a:path w="1146809" h="1530985">
                  <a:moveTo>
                    <a:pt x="1146479" y="1525841"/>
                  </a:moveTo>
                  <a:lnTo>
                    <a:pt x="1137119" y="1525841"/>
                  </a:lnTo>
                  <a:lnTo>
                    <a:pt x="1141793" y="1521167"/>
                  </a:lnTo>
                  <a:lnTo>
                    <a:pt x="1146479" y="1521167"/>
                  </a:lnTo>
                  <a:lnTo>
                    <a:pt x="1146479" y="15258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7473695" y="3445763"/>
              <a:ext cx="1068324" cy="12451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6" name="object 46"/>
          <p:cNvGrpSpPr/>
          <p:nvPr/>
        </p:nvGrpSpPr>
        <p:grpSpPr>
          <a:xfrm>
            <a:off x="1968626" y="4740783"/>
            <a:ext cx="1189990" cy="1488440"/>
            <a:chOff x="1968626" y="4740783"/>
            <a:chExt cx="1189990" cy="1488440"/>
          </a:xfrm>
        </p:grpSpPr>
        <p:sp>
          <p:nvSpPr>
            <p:cNvPr id="47" name="object 47"/>
            <p:cNvSpPr/>
            <p:nvPr/>
          </p:nvSpPr>
          <p:spPr>
            <a:xfrm>
              <a:off x="1978151" y="4750308"/>
              <a:ext cx="1170432" cy="146913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968626" y="4740783"/>
              <a:ext cx="1189990" cy="1488440"/>
            </a:xfrm>
            <a:custGeom>
              <a:avLst/>
              <a:gdLst/>
              <a:ahLst/>
              <a:cxnLst/>
              <a:rect l="l" t="t" r="r" b="b"/>
              <a:pathLst>
                <a:path w="1189989" h="1488439">
                  <a:moveTo>
                    <a:pt x="1184719" y="1488186"/>
                  </a:moveTo>
                  <a:lnTo>
                    <a:pt x="4762" y="1488186"/>
                  </a:lnTo>
                  <a:lnTo>
                    <a:pt x="3289" y="1487957"/>
                  </a:lnTo>
                  <a:lnTo>
                    <a:pt x="1968" y="1487271"/>
                  </a:lnTo>
                  <a:lnTo>
                    <a:pt x="914" y="1486217"/>
                  </a:lnTo>
                  <a:lnTo>
                    <a:pt x="228" y="1484896"/>
                  </a:lnTo>
                  <a:lnTo>
                    <a:pt x="0" y="1483423"/>
                  </a:lnTo>
                  <a:lnTo>
                    <a:pt x="0" y="4762"/>
                  </a:lnTo>
                  <a:lnTo>
                    <a:pt x="4762" y="0"/>
                  </a:lnTo>
                  <a:lnTo>
                    <a:pt x="1184719" y="0"/>
                  </a:lnTo>
                  <a:lnTo>
                    <a:pt x="1189482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1478661"/>
                  </a:lnTo>
                  <a:lnTo>
                    <a:pt x="4762" y="1478661"/>
                  </a:lnTo>
                  <a:lnTo>
                    <a:pt x="9525" y="1483423"/>
                  </a:lnTo>
                  <a:lnTo>
                    <a:pt x="1189482" y="1483423"/>
                  </a:lnTo>
                  <a:lnTo>
                    <a:pt x="1189253" y="1484896"/>
                  </a:lnTo>
                  <a:lnTo>
                    <a:pt x="1188567" y="1486217"/>
                  </a:lnTo>
                  <a:lnTo>
                    <a:pt x="1187513" y="1487271"/>
                  </a:lnTo>
                  <a:lnTo>
                    <a:pt x="1186192" y="1487957"/>
                  </a:lnTo>
                  <a:lnTo>
                    <a:pt x="1184719" y="1488186"/>
                  </a:lnTo>
                  <a:close/>
                </a:path>
                <a:path w="1189989" h="1488439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1189989" h="1488439">
                  <a:moveTo>
                    <a:pt x="1179957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1179957" y="4762"/>
                  </a:lnTo>
                  <a:lnTo>
                    <a:pt x="1179957" y="9525"/>
                  </a:lnTo>
                  <a:close/>
                </a:path>
                <a:path w="1189989" h="1488439">
                  <a:moveTo>
                    <a:pt x="1179957" y="1483423"/>
                  </a:moveTo>
                  <a:lnTo>
                    <a:pt x="1179957" y="4762"/>
                  </a:lnTo>
                  <a:lnTo>
                    <a:pt x="1184719" y="9525"/>
                  </a:lnTo>
                  <a:lnTo>
                    <a:pt x="1189482" y="9525"/>
                  </a:lnTo>
                  <a:lnTo>
                    <a:pt x="1189482" y="1478661"/>
                  </a:lnTo>
                  <a:lnTo>
                    <a:pt x="1184719" y="1478661"/>
                  </a:lnTo>
                  <a:lnTo>
                    <a:pt x="1179957" y="1483423"/>
                  </a:lnTo>
                  <a:close/>
                </a:path>
                <a:path w="1189989" h="1488439">
                  <a:moveTo>
                    <a:pt x="1189482" y="9525"/>
                  </a:moveTo>
                  <a:lnTo>
                    <a:pt x="1184719" y="9525"/>
                  </a:lnTo>
                  <a:lnTo>
                    <a:pt x="1179957" y="4762"/>
                  </a:lnTo>
                  <a:lnTo>
                    <a:pt x="1189482" y="4762"/>
                  </a:lnTo>
                  <a:lnTo>
                    <a:pt x="1189482" y="9525"/>
                  </a:lnTo>
                  <a:close/>
                </a:path>
                <a:path w="1189989" h="1488439">
                  <a:moveTo>
                    <a:pt x="9525" y="1483423"/>
                  </a:moveTo>
                  <a:lnTo>
                    <a:pt x="4762" y="1478661"/>
                  </a:lnTo>
                  <a:lnTo>
                    <a:pt x="9525" y="1478661"/>
                  </a:lnTo>
                  <a:lnTo>
                    <a:pt x="9525" y="1483423"/>
                  </a:lnTo>
                  <a:close/>
                </a:path>
                <a:path w="1189989" h="1488439">
                  <a:moveTo>
                    <a:pt x="1179957" y="1483423"/>
                  </a:moveTo>
                  <a:lnTo>
                    <a:pt x="9525" y="1483423"/>
                  </a:lnTo>
                  <a:lnTo>
                    <a:pt x="9525" y="1478661"/>
                  </a:lnTo>
                  <a:lnTo>
                    <a:pt x="1179957" y="1478661"/>
                  </a:lnTo>
                  <a:lnTo>
                    <a:pt x="1179957" y="1483423"/>
                  </a:lnTo>
                  <a:close/>
                </a:path>
                <a:path w="1189989" h="1488439">
                  <a:moveTo>
                    <a:pt x="1189482" y="1483423"/>
                  </a:moveTo>
                  <a:lnTo>
                    <a:pt x="1179957" y="1483423"/>
                  </a:lnTo>
                  <a:lnTo>
                    <a:pt x="1184719" y="1478661"/>
                  </a:lnTo>
                  <a:lnTo>
                    <a:pt x="1189482" y="1478661"/>
                  </a:lnTo>
                  <a:lnTo>
                    <a:pt x="1189482" y="14834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/>
          <p:cNvSpPr/>
          <p:nvPr/>
        </p:nvSpPr>
        <p:spPr>
          <a:xfrm>
            <a:off x="3288791" y="4709159"/>
            <a:ext cx="1178052" cy="15285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0" name="object 50"/>
          <p:cNvGrpSpPr/>
          <p:nvPr/>
        </p:nvGrpSpPr>
        <p:grpSpPr>
          <a:xfrm>
            <a:off x="5286375" y="4704207"/>
            <a:ext cx="1281430" cy="1511300"/>
            <a:chOff x="5286375" y="4704207"/>
            <a:chExt cx="1281430" cy="1511300"/>
          </a:xfrm>
        </p:grpSpPr>
        <p:sp>
          <p:nvSpPr>
            <p:cNvPr id="51" name="object 51"/>
            <p:cNvSpPr/>
            <p:nvPr/>
          </p:nvSpPr>
          <p:spPr>
            <a:xfrm>
              <a:off x="5295900" y="4713732"/>
              <a:ext cx="1261872" cy="149199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286375" y="4704207"/>
              <a:ext cx="1281430" cy="1511300"/>
            </a:xfrm>
            <a:custGeom>
              <a:avLst/>
              <a:gdLst/>
              <a:ahLst/>
              <a:cxnLst/>
              <a:rect l="l" t="t" r="r" b="b"/>
              <a:pathLst>
                <a:path w="1281429" h="1511300">
                  <a:moveTo>
                    <a:pt x="1276159" y="1511045"/>
                  </a:moveTo>
                  <a:lnTo>
                    <a:pt x="4762" y="1511045"/>
                  </a:lnTo>
                  <a:lnTo>
                    <a:pt x="3289" y="1510817"/>
                  </a:lnTo>
                  <a:lnTo>
                    <a:pt x="1968" y="1510131"/>
                  </a:lnTo>
                  <a:lnTo>
                    <a:pt x="914" y="1509077"/>
                  </a:lnTo>
                  <a:lnTo>
                    <a:pt x="228" y="1507756"/>
                  </a:lnTo>
                  <a:lnTo>
                    <a:pt x="0" y="1506283"/>
                  </a:lnTo>
                  <a:lnTo>
                    <a:pt x="0" y="4762"/>
                  </a:lnTo>
                  <a:lnTo>
                    <a:pt x="4762" y="0"/>
                  </a:lnTo>
                  <a:lnTo>
                    <a:pt x="1276159" y="0"/>
                  </a:lnTo>
                  <a:lnTo>
                    <a:pt x="1280922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1501520"/>
                  </a:lnTo>
                  <a:lnTo>
                    <a:pt x="4762" y="1501520"/>
                  </a:lnTo>
                  <a:lnTo>
                    <a:pt x="9525" y="1506283"/>
                  </a:lnTo>
                  <a:lnTo>
                    <a:pt x="1280922" y="1506283"/>
                  </a:lnTo>
                  <a:lnTo>
                    <a:pt x="1280693" y="1507756"/>
                  </a:lnTo>
                  <a:lnTo>
                    <a:pt x="1280007" y="1509077"/>
                  </a:lnTo>
                  <a:lnTo>
                    <a:pt x="1278953" y="1510131"/>
                  </a:lnTo>
                  <a:lnTo>
                    <a:pt x="1277632" y="1510817"/>
                  </a:lnTo>
                  <a:lnTo>
                    <a:pt x="1276159" y="1511045"/>
                  </a:lnTo>
                  <a:close/>
                </a:path>
                <a:path w="1281429" h="1511300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1281429" h="1511300">
                  <a:moveTo>
                    <a:pt x="1271397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1271397" y="4762"/>
                  </a:lnTo>
                  <a:lnTo>
                    <a:pt x="1271397" y="9525"/>
                  </a:lnTo>
                  <a:close/>
                </a:path>
                <a:path w="1281429" h="1511300">
                  <a:moveTo>
                    <a:pt x="1271397" y="1506283"/>
                  </a:moveTo>
                  <a:lnTo>
                    <a:pt x="1271397" y="4762"/>
                  </a:lnTo>
                  <a:lnTo>
                    <a:pt x="1276159" y="9525"/>
                  </a:lnTo>
                  <a:lnTo>
                    <a:pt x="1280922" y="9525"/>
                  </a:lnTo>
                  <a:lnTo>
                    <a:pt x="1280922" y="1501520"/>
                  </a:lnTo>
                  <a:lnTo>
                    <a:pt x="1276159" y="1501520"/>
                  </a:lnTo>
                  <a:lnTo>
                    <a:pt x="1271397" y="1506283"/>
                  </a:lnTo>
                  <a:close/>
                </a:path>
                <a:path w="1281429" h="1511300">
                  <a:moveTo>
                    <a:pt x="1280922" y="9525"/>
                  </a:moveTo>
                  <a:lnTo>
                    <a:pt x="1276159" y="9525"/>
                  </a:lnTo>
                  <a:lnTo>
                    <a:pt x="1271397" y="4762"/>
                  </a:lnTo>
                  <a:lnTo>
                    <a:pt x="1280922" y="4762"/>
                  </a:lnTo>
                  <a:lnTo>
                    <a:pt x="1280922" y="9525"/>
                  </a:lnTo>
                  <a:close/>
                </a:path>
                <a:path w="1281429" h="1511300">
                  <a:moveTo>
                    <a:pt x="9525" y="1506283"/>
                  </a:moveTo>
                  <a:lnTo>
                    <a:pt x="4762" y="1501520"/>
                  </a:lnTo>
                  <a:lnTo>
                    <a:pt x="9525" y="1501520"/>
                  </a:lnTo>
                  <a:lnTo>
                    <a:pt x="9525" y="1506283"/>
                  </a:lnTo>
                  <a:close/>
                </a:path>
                <a:path w="1281429" h="1511300">
                  <a:moveTo>
                    <a:pt x="1271397" y="1506283"/>
                  </a:moveTo>
                  <a:lnTo>
                    <a:pt x="9525" y="1506283"/>
                  </a:lnTo>
                  <a:lnTo>
                    <a:pt x="9525" y="1501520"/>
                  </a:lnTo>
                  <a:lnTo>
                    <a:pt x="1271397" y="1501520"/>
                  </a:lnTo>
                  <a:lnTo>
                    <a:pt x="1271397" y="1506283"/>
                  </a:lnTo>
                  <a:close/>
                </a:path>
                <a:path w="1281429" h="1511300">
                  <a:moveTo>
                    <a:pt x="1280922" y="1506283"/>
                  </a:moveTo>
                  <a:lnTo>
                    <a:pt x="1271397" y="1506283"/>
                  </a:lnTo>
                  <a:lnTo>
                    <a:pt x="1276159" y="1501520"/>
                  </a:lnTo>
                  <a:lnTo>
                    <a:pt x="1280922" y="1501520"/>
                  </a:lnTo>
                  <a:lnTo>
                    <a:pt x="1280922" y="15062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294375" y="5021580"/>
              <a:ext cx="1150620" cy="116890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4" name="object 54"/>
          <p:cNvSpPr txBox="1"/>
          <p:nvPr/>
        </p:nvSpPr>
        <p:spPr>
          <a:xfrm>
            <a:off x="1530032" y="3308794"/>
            <a:ext cx="902969" cy="73279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8735" algn="ctr">
              <a:lnSpc>
                <a:spcPct val="100000"/>
              </a:lnSpc>
              <a:spcBef>
                <a:spcPts val="240"/>
              </a:spcBef>
            </a:pPr>
            <a:r>
              <a:rPr sz="1100" spc="-5" dirty="0">
                <a:latin typeface="Impact" panose="020B0806030902050204"/>
                <a:cs typeface="Impact" panose="020B0806030902050204"/>
              </a:rPr>
              <a:t>УМК</a:t>
            </a:r>
            <a:endParaRPr sz="1100">
              <a:latin typeface="Impact" panose="020B0806030902050204"/>
              <a:cs typeface="Impact" panose="020B0806030902050204"/>
            </a:endParaRPr>
          </a:p>
          <a:p>
            <a:pPr marL="20955" marR="5080" indent="-8255" algn="just">
              <a:lnSpc>
                <a:spcPct val="100000"/>
              </a:lnSpc>
              <a:spcBef>
                <a:spcPts val="145"/>
              </a:spcBef>
            </a:pPr>
            <a:r>
              <a:rPr sz="1100" spc="-5" dirty="0">
                <a:latin typeface="Impact" panose="020B0806030902050204"/>
                <a:cs typeface="Impact" panose="020B0806030902050204"/>
              </a:rPr>
              <a:t>О.С.</a:t>
            </a:r>
            <a:r>
              <a:rPr sz="1100" spc="-50" dirty="0">
                <a:latin typeface="Impact" panose="020B0806030902050204"/>
                <a:cs typeface="Impact" panose="020B0806030902050204"/>
              </a:rPr>
              <a:t> </a:t>
            </a:r>
            <a:r>
              <a:rPr sz="1100" spc="-5" dirty="0">
                <a:latin typeface="Impact" panose="020B0806030902050204"/>
                <a:cs typeface="Impact" panose="020B0806030902050204"/>
              </a:rPr>
              <a:t>Габриелян  И.Г. Остроумов  С.А.</a:t>
            </a:r>
            <a:r>
              <a:rPr sz="1100" spc="-10" dirty="0">
                <a:latin typeface="Impact" panose="020B0806030902050204"/>
                <a:cs typeface="Impact" panose="020B0806030902050204"/>
              </a:rPr>
              <a:t> </a:t>
            </a:r>
            <a:r>
              <a:rPr sz="1100" spc="-5" dirty="0">
                <a:latin typeface="Impact" panose="020B0806030902050204"/>
                <a:cs typeface="Impact" panose="020B0806030902050204"/>
              </a:rPr>
              <a:t>Сладков</a:t>
            </a:r>
            <a:endParaRPr sz="11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07390" y="50292"/>
            <a:ext cx="1726024" cy="7467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787895"/>
            <a:ext cx="9144000" cy="7010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814536"/>
            <a:ext cx="9144000" cy="38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6144"/>
            <a:ext cx="2807208" cy="371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347595" y="198756"/>
            <a:ext cx="6511290" cy="38608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indent="1009015" algn="l">
              <a:lnSpc>
                <a:spcPts val="2590"/>
              </a:lnSpc>
              <a:spcBef>
                <a:spcPts val="425"/>
              </a:spcBef>
              <a:tabLst>
                <a:tab pos="2203450" algn="l"/>
              </a:tabLst>
            </a:pPr>
            <a:r>
              <a:rPr lang="ru-RU" sz="2600" b="1" kern="1200" spc="-4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Серия «Задачник»</a:t>
            </a:r>
            <a:endParaRPr lang="ru-RU" sz="2600" b="1" kern="1200" spc="-4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07390" y="50292"/>
            <a:ext cx="1726024" cy="746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6" name="object 3"/>
          <p:cNvGrpSpPr/>
          <p:nvPr/>
        </p:nvGrpSpPr>
        <p:grpSpPr>
          <a:xfrm>
            <a:off x="126276" y="4056672"/>
            <a:ext cx="1955800" cy="2434590"/>
            <a:chOff x="126276" y="4056672"/>
            <a:chExt cx="1955800" cy="2434590"/>
          </a:xfrm>
        </p:grpSpPr>
        <p:sp>
          <p:nvSpPr>
            <p:cNvPr id="67" name="object 4"/>
            <p:cNvSpPr/>
            <p:nvPr/>
          </p:nvSpPr>
          <p:spPr>
            <a:xfrm>
              <a:off x="135635" y="4066032"/>
              <a:ext cx="1937004" cy="24155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68" name="object 5"/>
            <p:cNvSpPr/>
            <p:nvPr/>
          </p:nvSpPr>
          <p:spPr>
            <a:xfrm>
              <a:off x="126276" y="4056672"/>
              <a:ext cx="1955800" cy="2434590"/>
            </a:xfrm>
            <a:custGeom>
              <a:avLst/>
              <a:gdLst/>
              <a:ahLst/>
              <a:cxnLst/>
              <a:rect l="l" t="t" r="r" b="b"/>
              <a:pathLst>
                <a:path w="1955800" h="2434590">
                  <a:moveTo>
                    <a:pt x="1955723" y="2434259"/>
                  </a:moveTo>
                  <a:lnTo>
                    <a:pt x="0" y="2434259"/>
                  </a:lnTo>
                  <a:lnTo>
                    <a:pt x="0" y="0"/>
                  </a:lnTo>
                  <a:lnTo>
                    <a:pt x="1955723" y="0"/>
                  </a:lnTo>
                  <a:lnTo>
                    <a:pt x="1955723" y="4673"/>
                  </a:lnTo>
                  <a:lnTo>
                    <a:pt x="9359" y="4673"/>
                  </a:lnTo>
                  <a:lnTo>
                    <a:pt x="4673" y="9359"/>
                  </a:lnTo>
                  <a:lnTo>
                    <a:pt x="9359" y="9359"/>
                  </a:lnTo>
                  <a:lnTo>
                    <a:pt x="9359" y="2424899"/>
                  </a:lnTo>
                  <a:lnTo>
                    <a:pt x="4673" y="2424899"/>
                  </a:lnTo>
                  <a:lnTo>
                    <a:pt x="9359" y="2429573"/>
                  </a:lnTo>
                  <a:lnTo>
                    <a:pt x="1955723" y="2429573"/>
                  </a:lnTo>
                  <a:lnTo>
                    <a:pt x="1955723" y="2434259"/>
                  </a:lnTo>
                  <a:close/>
                </a:path>
                <a:path w="1955800" h="2434590">
                  <a:moveTo>
                    <a:pt x="9359" y="9359"/>
                  </a:moveTo>
                  <a:lnTo>
                    <a:pt x="4673" y="9359"/>
                  </a:lnTo>
                  <a:lnTo>
                    <a:pt x="9359" y="4673"/>
                  </a:lnTo>
                  <a:lnTo>
                    <a:pt x="9359" y="9359"/>
                  </a:lnTo>
                  <a:close/>
                </a:path>
                <a:path w="1955800" h="2434590">
                  <a:moveTo>
                    <a:pt x="1946363" y="9359"/>
                  </a:moveTo>
                  <a:lnTo>
                    <a:pt x="9359" y="9359"/>
                  </a:lnTo>
                  <a:lnTo>
                    <a:pt x="9359" y="4673"/>
                  </a:lnTo>
                  <a:lnTo>
                    <a:pt x="1946363" y="4673"/>
                  </a:lnTo>
                  <a:lnTo>
                    <a:pt x="1946363" y="9359"/>
                  </a:lnTo>
                  <a:close/>
                </a:path>
                <a:path w="1955800" h="2434590">
                  <a:moveTo>
                    <a:pt x="1946363" y="2429573"/>
                  </a:moveTo>
                  <a:lnTo>
                    <a:pt x="1946363" y="4673"/>
                  </a:lnTo>
                  <a:lnTo>
                    <a:pt x="1951037" y="9359"/>
                  </a:lnTo>
                  <a:lnTo>
                    <a:pt x="1955723" y="9359"/>
                  </a:lnTo>
                  <a:lnTo>
                    <a:pt x="1955723" y="2424899"/>
                  </a:lnTo>
                  <a:lnTo>
                    <a:pt x="1951037" y="2424899"/>
                  </a:lnTo>
                  <a:lnTo>
                    <a:pt x="1946363" y="2429573"/>
                  </a:lnTo>
                  <a:close/>
                </a:path>
                <a:path w="1955800" h="2434590">
                  <a:moveTo>
                    <a:pt x="1955723" y="9359"/>
                  </a:moveTo>
                  <a:lnTo>
                    <a:pt x="1951037" y="9359"/>
                  </a:lnTo>
                  <a:lnTo>
                    <a:pt x="1946363" y="4673"/>
                  </a:lnTo>
                  <a:lnTo>
                    <a:pt x="1955723" y="4673"/>
                  </a:lnTo>
                  <a:lnTo>
                    <a:pt x="1955723" y="9359"/>
                  </a:lnTo>
                  <a:close/>
                </a:path>
                <a:path w="1955800" h="2434590">
                  <a:moveTo>
                    <a:pt x="9359" y="2429573"/>
                  </a:moveTo>
                  <a:lnTo>
                    <a:pt x="4673" y="2424899"/>
                  </a:lnTo>
                  <a:lnTo>
                    <a:pt x="9359" y="2424899"/>
                  </a:lnTo>
                  <a:lnTo>
                    <a:pt x="9359" y="2429573"/>
                  </a:lnTo>
                  <a:close/>
                </a:path>
                <a:path w="1955800" h="2434590">
                  <a:moveTo>
                    <a:pt x="1946363" y="2429573"/>
                  </a:moveTo>
                  <a:lnTo>
                    <a:pt x="9359" y="2429573"/>
                  </a:lnTo>
                  <a:lnTo>
                    <a:pt x="9359" y="2424899"/>
                  </a:lnTo>
                  <a:lnTo>
                    <a:pt x="1946363" y="2424899"/>
                  </a:lnTo>
                  <a:lnTo>
                    <a:pt x="1946363" y="2429573"/>
                  </a:lnTo>
                  <a:close/>
                </a:path>
                <a:path w="1955800" h="2434590">
                  <a:moveTo>
                    <a:pt x="1955723" y="2429573"/>
                  </a:moveTo>
                  <a:lnTo>
                    <a:pt x="1946363" y="2429573"/>
                  </a:lnTo>
                  <a:lnTo>
                    <a:pt x="1951037" y="2424899"/>
                  </a:lnTo>
                  <a:lnTo>
                    <a:pt x="1955723" y="2424899"/>
                  </a:lnTo>
                  <a:lnTo>
                    <a:pt x="1955723" y="2429573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69" name="object 6"/>
          <p:cNvGrpSpPr/>
          <p:nvPr/>
        </p:nvGrpSpPr>
        <p:grpSpPr>
          <a:xfrm>
            <a:off x="2387892" y="4056672"/>
            <a:ext cx="1829435" cy="2434590"/>
            <a:chOff x="2387892" y="4056672"/>
            <a:chExt cx="1829435" cy="2434590"/>
          </a:xfrm>
        </p:grpSpPr>
        <p:sp>
          <p:nvSpPr>
            <p:cNvPr id="70" name="object 7"/>
            <p:cNvSpPr/>
            <p:nvPr/>
          </p:nvSpPr>
          <p:spPr>
            <a:xfrm>
              <a:off x="2397251" y="4066032"/>
              <a:ext cx="1810512" cy="241554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71" name="object 8"/>
            <p:cNvSpPr/>
            <p:nvPr/>
          </p:nvSpPr>
          <p:spPr>
            <a:xfrm>
              <a:off x="2387892" y="4056672"/>
              <a:ext cx="1829435" cy="2434590"/>
            </a:xfrm>
            <a:custGeom>
              <a:avLst/>
              <a:gdLst/>
              <a:ahLst/>
              <a:cxnLst/>
              <a:rect l="l" t="t" r="r" b="b"/>
              <a:pathLst>
                <a:path w="1829435" h="2434590">
                  <a:moveTo>
                    <a:pt x="1829231" y="2434259"/>
                  </a:moveTo>
                  <a:lnTo>
                    <a:pt x="0" y="2434259"/>
                  </a:lnTo>
                  <a:lnTo>
                    <a:pt x="0" y="0"/>
                  </a:lnTo>
                  <a:lnTo>
                    <a:pt x="1829231" y="0"/>
                  </a:lnTo>
                  <a:lnTo>
                    <a:pt x="1829231" y="4673"/>
                  </a:lnTo>
                  <a:lnTo>
                    <a:pt x="9359" y="4673"/>
                  </a:lnTo>
                  <a:lnTo>
                    <a:pt x="4673" y="9359"/>
                  </a:lnTo>
                  <a:lnTo>
                    <a:pt x="9359" y="9359"/>
                  </a:lnTo>
                  <a:lnTo>
                    <a:pt x="9359" y="2424899"/>
                  </a:lnTo>
                  <a:lnTo>
                    <a:pt x="4673" y="2424899"/>
                  </a:lnTo>
                  <a:lnTo>
                    <a:pt x="9359" y="2429573"/>
                  </a:lnTo>
                  <a:lnTo>
                    <a:pt x="1829231" y="2429573"/>
                  </a:lnTo>
                  <a:lnTo>
                    <a:pt x="1829231" y="2434259"/>
                  </a:lnTo>
                  <a:close/>
                </a:path>
                <a:path w="1829435" h="2434590">
                  <a:moveTo>
                    <a:pt x="9359" y="9359"/>
                  </a:moveTo>
                  <a:lnTo>
                    <a:pt x="4673" y="9359"/>
                  </a:lnTo>
                  <a:lnTo>
                    <a:pt x="9359" y="4673"/>
                  </a:lnTo>
                  <a:lnTo>
                    <a:pt x="9359" y="9359"/>
                  </a:lnTo>
                  <a:close/>
                </a:path>
                <a:path w="1829435" h="2434590">
                  <a:moveTo>
                    <a:pt x="1819871" y="9359"/>
                  </a:moveTo>
                  <a:lnTo>
                    <a:pt x="9359" y="9359"/>
                  </a:lnTo>
                  <a:lnTo>
                    <a:pt x="9359" y="4673"/>
                  </a:lnTo>
                  <a:lnTo>
                    <a:pt x="1819871" y="4673"/>
                  </a:lnTo>
                  <a:lnTo>
                    <a:pt x="1819871" y="9359"/>
                  </a:lnTo>
                  <a:close/>
                </a:path>
                <a:path w="1829435" h="2434590">
                  <a:moveTo>
                    <a:pt x="1819871" y="2429573"/>
                  </a:moveTo>
                  <a:lnTo>
                    <a:pt x="1819871" y="4673"/>
                  </a:lnTo>
                  <a:lnTo>
                    <a:pt x="1824545" y="9359"/>
                  </a:lnTo>
                  <a:lnTo>
                    <a:pt x="1829231" y="9359"/>
                  </a:lnTo>
                  <a:lnTo>
                    <a:pt x="1829231" y="2424899"/>
                  </a:lnTo>
                  <a:lnTo>
                    <a:pt x="1824545" y="2424899"/>
                  </a:lnTo>
                  <a:lnTo>
                    <a:pt x="1819871" y="2429573"/>
                  </a:lnTo>
                  <a:close/>
                </a:path>
                <a:path w="1829435" h="2434590">
                  <a:moveTo>
                    <a:pt x="1829231" y="9359"/>
                  </a:moveTo>
                  <a:lnTo>
                    <a:pt x="1824545" y="9359"/>
                  </a:lnTo>
                  <a:lnTo>
                    <a:pt x="1819871" y="4673"/>
                  </a:lnTo>
                  <a:lnTo>
                    <a:pt x="1829231" y="4673"/>
                  </a:lnTo>
                  <a:lnTo>
                    <a:pt x="1829231" y="9359"/>
                  </a:lnTo>
                  <a:close/>
                </a:path>
                <a:path w="1829435" h="2434590">
                  <a:moveTo>
                    <a:pt x="9359" y="2429573"/>
                  </a:moveTo>
                  <a:lnTo>
                    <a:pt x="4673" y="2424899"/>
                  </a:lnTo>
                  <a:lnTo>
                    <a:pt x="9359" y="2424899"/>
                  </a:lnTo>
                  <a:lnTo>
                    <a:pt x="9359" y="2429573"/>
                  </a:lnTo>
                  <a:close/>
                </a:path>
                <a:path w="1829435" h="2434590">
                  <a:moveTo>
                    <a:pt x="1819871" y="2429573"/>
                  </a:moveTo>
                  <a:lnTo>
                    <a:pt x="9359" y="2429573"/>
                  </a:lnTo>
                  <a:lnTo>
                    <a:pt x="9359" y="2424899"/>
                  </a:lnTo>
                  <a:lnTo>
                    <a:pt x="1819871" y="2424899"/>
                  </a:lnTo>
                  <a:lnTo>
                    <a:pt x="1819871" y="2429573"/>
                  </a:lnTo>
                  <a:close/>
                </a:path>
                <a:path w="1829435" h="2434590">
                  <a:moveTo>
                    <a:pt x="1829231" y="2429573"/>
                  </a:moveTo>
                  <a:lnTo>
                    <a:pt x="1819871" y="2429573"/>
                  </a:lnTo>
                  <a:lnTo>
                    <a:pt x="1824545" y="2424899"/>
                  </a:lnTo>
                  <a:lnTo>
                    <a:pt x="1829231" y="2424899"/>
                  </a:lnTo>
                  <a:lnTo>
                    <a:pt x="1829231" y="2429573"/>
                  </a:lnTo>
                  <a:close/>
                </a:path>
              </a:pathLst>
            </a:custGeom>
            <a:solidFill>
              <a:srgbClr val="403052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72" name="object 9"/>
          <p:cNvGrpSpPr/>
          <p:nvPr/>
        </p:nvGrpSpPr>
        <p:grpSpPr>
          <a:xfrm>
            <a:off x="4943475" y="1624202"/>
            <a:ext cx="1784350" cy="2340610"/>
            <a:chOff x="4943475" y="1624202"/>
            <a:chExt cx="1784350" cy="2340610"/>
          </a:xfrm>
        </p:grpSpPr>
        <p:sp>
          <p:nvSpPr>
            <p:cNvPr id="73" name="object 10"/>
            <p:cNvSpPr/>
            <p:nvPr/>
          </p:nvSpPr>
          <p:spPr>
            <a:xfrm>
              <a:off x="4953000" y="1633727"/>
              <a:ext cx="1764792" cy="23210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74" name="object 11"/>
            <p:cNvSpPr/>
            <p:nvPr/>
          </p:nvSpPr>
          <p:spPr>
            <a:xfrm>
              <a:off x="4943475" y="1624202"/>
              <a:ext cx="1784350" cy="2340610"/>
            </a:xfrm>
            <a:custGeom>
              <a:avLst/>
              <a:gdLst/>
              <a:ahLst/>
              <a:cxnLst/>
              <a:rect l="l" t="t" r="r" b="b"/>
              <a:pathLst>
                <a:path w="1784350" h="2340610">
                  <a:moveTo>
                    <a:pt x="1779079" y="2340102"/>
                  </a:moveTo>
                  <a:lnTo>
                    <a:pt x="4762" y="2340102"/>
                  </a:lnTo>
                  <a:lnTo>
                    <a:pt x="3289" y="2339873"/>
                  </a:lnTo>
                  <a:lnTo>
                    <a:pt x="1968" y="2339187"/>
                  </a:lnTo>
                  <a:lnTo>
                    <a:pt x="914" y="2338133"/>
                  </a:lnTo>
                  <a:lnTo>
                    <a:pt x="228" y="2336812"/>
                  </a:lnTo>
                  <a:lnTo>
                    <a:pt x="0" y="2335339"/>
                  </a:lnTo>
                  <a:lnTo>
                    <a:pt x="0" y="4762"/>
                  </a:lnTo>
                  <a:lnTo>
                    <a:pt x="4762" y="0"/>
                  </a:lnTo>
                  <a:lnTo>
                    <a:pt x="1779079" y="0"/>
                  </a:lnTo>
                  <a:lnTo>
                    <a:pt x="1783842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2330577"/>
                  </a:lnTo>
                  <a:lnTo>
                    <a:pt x="4762" y="2330577"/>
                  </a:lnTo>
                  <a:lnTo>
                    <a:pt x="9525" y="2335339"/>
                  </a:lnTo>
                  <a:lnTo>
                    <a:pt x="1783842" y="2335339"/>
                  </a:lnTo>
                  <a:lnTo>
                    <a:pt x="1783613" y="2336812"/>
                  </a:lnTo>
                  <a:lnTo>
                    <a:pt x="1782927" y="2338133"/>
                  </a:lnTo>
                  <a:lnTo>
                    <a:pt x="1781873" y="2339187"/>
                  </a:lnTo>
                  <a:lnTo>
                    <a:pt x="1780552" y="2339873"/>
                  </a:lnTo>
                  <a:lnTo>
                    <a:pt x="1779079" y="2340102"/>
                  </a:lnTo>
                  <a:close/>
                </a:path>
                <a:path w="1784350" h="2340610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1784350" h="2340610">
                  <a:moveTo>
                    <a:pt x="1774317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1774317" y="4762"/>
                  </a:lnTo>
                  <a:lnTo>
                    <a:pt x="1774317" y="9525"/>
                  </a:lnTo>
                  <a:close/>
                </a:path>
                <a:path w="1784350" h="2340610">
                  <a:moveTo>
                    <a:pt x="1774317" y="2335339"/>
                  </a:moveTo>
                  <a:lnTo>
                    <a:pt x="1774317" y="4762"/>
                  </a:lnTo>
                  <a:lnTo>
                    <a:pt x="1779079" y="9525"/>
                  </a:lnTo>
                  <a:lnTo>
                    <a:pt x="1783842" y="9525"/>
                  </a:lnTo>
                  <a:lnTo>
                    <a:pt x="1783842" y="2330577"/>
                  </a:lnTo>
                  <a:lnTo>
                    <a:pt x="1779079" y="2330577"/>
                  </a:lnTo>
                  <a:lnTo>
                    <a:pt x="1774317" y="2335339"/>
                  </a:lnTo>
                  <a:close/>
                </a:path>
                <a:path w="1784350" h="2340610">
                  <a:moveTo>
                    <a:pt x="1783842" y="9525"/>
                  </a:moveTo>
                  <a:lnTo>
                    <a:pt x="1779079" y="9525"/>
                  </a:lnTo>
                  <a:lnTo>
                    <a:pt x="1774317" y="4762"/>
                  </a:lnTo>
                  <a:lnTo>
                    <a:pt x="1783842" y="4762"/>
                  </a:lnTo>
                  <a:lnTo>
                    <a:pt x="1783842" y="9525"/>
                  </a:lnTo>
                  <a:close/>
                </a:path>
                <a:path w="1784350" h="2340610">
                  <a:moveTo>
                    <a:pt x="9525" y="2335339"/>
                  </a:moveTo>
                  <a:lnTo>
                    <a:pt x="4762" y="2330577"/>
                  </a:lnTo>
                  <a:lnTo>
                    <a:pt x="9525" y="2330577"/>
                  </a:lnTo>
                  <a:lnTo>
                    <a:pt x="9525" y="2335339"/>
                  </a:lnTo>
                  <a:close/>
                </a:path>
                <a:path w="1784350" h="2340610">
                  <a:moveTo>
                    <a:pt x="1774317" y="2335339"/>
                  </a:moveTo>
                  <a:lnTo>
                    <a:pt x="9525" y="2335339"/>
                  </a:lnTo>
                  <a:lnTo>
                    <a:pt x="9525" y="2330577"/>
                  </a:lnTo>
                  <a:lnTo>
                    <a:pt x="1774317" y="2330577"/>
                  </a:lnTo>
                  <a:lnTo>
                    <a:pt x="1774317" y="2335339"/>
                  </a:lnTo>
                  <a:close/>
                </a:path>
                <a:path w="1784350" h="2340610">
                  <a:moveTo>
                    <a:pt x="1783842" y="2335339"/>
                  </a:moveTo>
                  <a:lnTo>
                    <a:pt x="1774317" y="2335339"/>
                  </a:lnTo>
                  <a:lnTo>
                    <a:pt x="1779079" y="2330577"/>
                  </a:lnTo>
                  <a:lnTo>
                    <a:pt x="1783842" y="2330577"/>
                  </a:lnTo>
                  <a:lnTo>
                    <a:pt x="1783842" y="2335339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75" name="object 12"/>
          <p:cNvGrpSpPr/>
          <p:nvPr/>
        </p:nvGrpSpPr>
        <p:grpSpPr>
          <a:xfrm>
            <a:off x="6017895" y="4144898"/>
            <a:ext cx="1877060" cy="2346325"/>
            <a:chOff x="6017895" y="4144898"/>
            <a:chExt cx="1877060" cy="2346325"/>
          </a:xfrm>
        </p:grpSpPr>
        <p:sp>
          <p:nvSpPr>
            <p:cNvPr id="76" name="object 13"/>
            <p:cNvSpPr/>
            <p:nvPr/>
          </p:nvSpPr>
          <p:spPr>
            <a:xfrm>
              <a:off x="6027420" y="4154423"/>
              <a:ext cx="1857755" cy="23271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77" name="object 14"/>
            <p:cNvSpPr/>
            <p:nvPr/>
          </p:nvSpPr>
          <p:spPr>
            <a:xfrm>
              <a:off x="6017895" y="4144898"/>
              <a:ext cx="1877060" cy="2346325"/>
            </a:xfrm>
            <a:custGeom>
              <a:avLst/>
              <a:gdLst/>
              <a:ahLst/>
              <a:cxnLst/>
              <a:rect l="l" t="t" r="r" b="b"/>
              <a:pathLst>
                <a:path w="1877059" h="2346325">
                  <a:moveTo>
                    <a:pt x="1872043" y="2346198"/>
                  </a:moveTo>
                  <a:lnTo>
                    <a:pt x="4762" y="2346198"/>
                  </a:lnTo>
                  <a:lnTo>
                    <a:pt x="3289" y="2345969"/>
                  </a:lnTo>
                  <a:lnTo>
                    <a:pt x="1968" y="2345283"/>
                  </a:lnTo>
                  <a:lnTo>
                    <a:pt x="914" y="2344229"/>
                  </a:lnTo>
                  <a:lnTo>
                    <a:pt x="228" y="2342908"/>
                  </a:lnTo>
                  <a:lnTo>
                    <a:pt x="0" y="2341435"/>
                  </a:lnTo>
                  <a:lnTo>
                    <a:pt x="0" y="4762"/>
                  </a:lnTo>
                  <a:lnTo>
                    <a:pt x="4762" y="0"/>
                  </a:lnTo>
                  <a:lnTo>
                    <a:pt x="1872043" y="0"/>
                  </a:lnTo>
                  <a:lnTo>
                    <a:pt x="1876805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2336673"/>
                  </a:lnTo>
                  <a:lnTo>
                    <a:pt x="4762" y="2336673"/>
                  </a:lnTo>
                  <a:lnTo>
                    <a:pt x="9525" y="2341435"/>
                  </a:lnTo>
                  <a:lnTo>
                    <a:pt x="1876805" y="2341435"/>
                  </a:lnTo>
                  <a:lnTo>
                    <a:pt x="1876577" y="2342908"/>
                  </a:lnTo>
                  <a:lnTo>
                    <a:pt x="1875891" y="2344229"/>
                  </a:lnTo>
                  <a:lnTo>
                    <a:pt x="1874837" y="2345283"/>
                  </a:lnTo>
                  <a:lnTo>
                    <a:pt x="1873516" y="2345969"/>
                  </a:lnTo>
                  <a:lnTo>
                    <a:pt x="1872043" y="2346198"/>
                  </a:lnTo>
                  <a:close/>
                </a:path>
                <a:path w="1877059" h="2346325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1877059" h="2346325">
                  <a:moveTo>
                    <a:pt x="1867280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1867280" y="4762"/>
                  </a:lnTo>
                  <a:lnTo>
                    <a:pt x="1867280" y="9525"/>
                  </a:lnTo>
                  <a:close/>
                </a:path>
                <a:path w="1877059" h="2346325">
                  <a:moveTo>
                    <a:pt x="1867280" y="2341435"/>
                  </a:moveTo>
                  <a:lnTo>
                    <a:pt x="1867280" y="4762"/>
                  </a:lnTo>
                  <a:lnTo>
                    <a:pt x="1872043" y="9525"/>
                  </a:lnTo>
                  <a:lnTo>
                    <a:pt x="1876805" y="9525"/>
                  </a:lnTo>
                  <a:lnTo>
                    <a:pt x="1876805" y="2336673"/>
                  </a:lnTo>
                  <a:lnTo>
                    <a:pt x="1872043" y="2336673"/>
                  </a:lnTo>
                  <a:lnTo>
                    <a:pt x="1867280" y="2341435"/>
                  </a:lnTo>
                  <a:close/>
                </a:path>
                <a:path w="1877059" h="2346325">
                  <a:moveTo>
                    <a:pt x="1876805" y="9525"/>
                  </a:moveTo>
                  <a:lnTo>
                    <a:pt x="1872043" y="9525"/>
                  </a:lnTo>
                  <a:lnTo>
                    <a:pt x="1867280" y="4762"/>
                  </a:lnTo>
                  <a:lnTo>
                    <a:pt x="1876805" y="4762"/>
                  </a:lnTo>
                  <a:lnTo>
                    <a:pt x="1876805" y="9525"/>
                  </a:lnTo>
                  <a:close/>
                </a:path>
                <a:path w="1877059" h="2346325">
                  <a:moveTo>
                    <a:pt x="9525" y="2341435"/>
                  </a:moveTo>
                  <a:lnTo>
                    <a:pt x="4762" y="2336673"/>
                  </a:lnTo>
                  <a:lnTo>
                    <a:pt x="9525" y="2336673"/>
                  </a:lnTo>
                  <a:lnTo>
                    <a:pt x="9525" y="2341435"/>
                  </a:lnTo>
                  <a:close/>
                </a:path>
                <a:path w="1877059" h="2346325">
                  <a:moveTo>
                    <a:pt x="1867280" y="2341435"/>
                  </a:moveTo>
                  <a:lnTo>
                    <a:pt x="9525" y="2341435"/>
                  </a:lnTo>
                  <a:lnTo>
                    <a:pt x="9525" y="2336673"/>
                  </a:lnTo>
                  <a:lnTo>
                    <a:pt x="1867280" y="2336673"/>
                  </a:lnTo>
                  <a:lnTo>
                    <a:pt x="1867280" y="2341435"/>
                  </a:lnTo>
                  <a:close/>
                </a:path>
                <a:path w="1877059" h="2346325">
                  <a:moveTo>
                    <a:pt x="1876805" y="2341435"/>
                  </a:moveTo>
                  <a:lnTo>
                    <a:pt x="1867280" y="2341435"/>
                  </a:lnTo>
                  <a:lnTo>
                    <a:pt x="1872043" y="2336673"/>
                  </a:lnTo>
                  <a:lnTo>
                    <a:pt x="1876805" y="2336673"/>
                  </a:lnTo>
                  <a:lnTo>
                    <a:pt x="1876805" y="234143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78" name="object 15"/>
          <p:cNvGrpSpPr/>
          <p:nvPr/>
        </p:nvGrpSpPr>
        <p:grpSpPr>
          <a:xfrm>
            <a:off x="7086218" y="1633347"/>
            <a:ext cx="1700530" cy="2331085"/>
            <a:chOff x="7086218" y="1633347"/>
            <a:chExt cx="1700530" cy="2331085"/>
          </a:xfrm>
        </p:grpSpPr>
        <p:sp>
          <p:nvSpPr>
            <p:cNvPr id="79" name="object 16"/>
            <p:cNvSpPr/>
            <p:nvPr/>
          </p:nvSpPr>
          <p:spPr>
            <a:xfrm>
              <a:off x="7095743" y="1642872"/>
              <a:ext cx="1680972" cy="231190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80" name="object 17"/>
            <p:cNvSpPr/>
            <p:nvPr/>
          </p:nvSpPr>
          <p:spPr>
            <a:xfrm>
              <a:off x="7086218" y="1633347"/>
              <a:ext cx="1700530" cy="2331085"/>
            </a:xfrm>
            <a:custGeom>
              <a:avLst/>
              <a:gdLst/>
              <a:ahLst/>
              <a:cxnLst/>
              <a:rect l="l" t="t" r="r" b="b"/>
              <a:pathLst>
                <a:path w="1700529" h="2331085">
                  <a:moveTo>
                    <a:pt x="1695259" y="2330957"/>
                  </a:moveTo>
                  <a:lnTo>
                    <a:pt x="4762" y="2330957"/>
                  </a:lnTo>
                  <a:lnTo>
                    <a:pt x="3289" y="2330729"/>
                  </a:lnTo>
                  <a:lnTo>
                    <a:pt x="1968" y="2330043"/>
                  </a:lnTo>
                  <a:lnTo>
                    <a:pt x="914" y="2328989"/>
                  </a:lnTo>
                  <a:lnTo>
                    <a:pt x="228" y="2327668"/>
                  </a:lnTo>
                  <a:lnTo>
                    <a:pt x="0" y="2326195"/>
                  </a:lnTo>
                  <a:lnTo>
                    <a:pt x="0" y="4762"/>
                  </a:lnTo>
                  <a:lnTo>
                    <a:pt x="4762" y="0"/>
                  </a:lnTo>
                  <a:lnTo>
                    <a:pt x="1695259" y="0"/>
                  </a:lnTo>
                  <a:lnTo>
                    <a:pt x="1700022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2321432"/>
                  </a:lnTo>
                  <a:lnTo>
                    <a:pt x="4762" y="2321432"/>
                  </a:lnTo>
                  <a:lnTo>
                    <a:pt x="9525" y="2326195"/>
                  </a:lnTo>
                  <a:lnTo>
                    <a:pt x="1700022" y="2326195"/>
                  </a:lnTo>
                  <a:lnTo>
                    <a:pt x="1699793" y="2327668"/>
                  </a:lnTo>
                  <a:lnTo>
                    <a:pt x="1699107" y="2328989"/>
                  </a:lnTo>
                  <a:lnTo>
                    <a:pt x="1698053" y="2330043"/>
                  </a:lnTo>
                  <a:lnTo>
                    <a:pt x="1696732" y="2330729"/>
                  </a:lnTo>
                  <a:lnTo>
                    <a:pt x="1695259" y="2330957"/>
                  </a:lnTo>
                  <a:close/>
                </a:path>
                <a:path w="1700529" h="2331085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1700529" h="2331085">
                  <a:moveTo>
                    <a:pt x="1690497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1690497" y="4762"/>
                  </a:lnTo>
                  <a:lnTo>
                    <a:pt x="1690497" y="9525"/>
                  </a:lnTo>
                  <a:close/>
                </a:path>
                <a:path w="1700529" h="2331085">
                  <a:moveTo>
                    <a:pt x="1690497" y="2326195"/>
                  </a:moveTo>
                  <a:lnTo>
                    <a:pt x="1690497" y="4762"/>
                  </a:lnTo>
                  <a:lnTo>
                    <a:pt x="1695259" y="9525"/>
                  </a:lnTo>
                  <a:lnTo>
                    <a:pt x="1700022" y="9525"/>
                  </a:lnTo>
                  <a:lnTo>
                    <a:pt x="1700022" y="2321432"/>
                  </a:lnTo>
                  <a:lnTo>
                    <a:pt x="1695259" y="2321432"/>
                  </a:lnTo>
                  <a:lnTo>
                    <a:pt x="1690497" y="2326195"/>
                  </a:lnTo>
                  <a:close/>
                </a:path>
                <a:path w="1700529" h="2331085">
                  <a:moveTo>
                    <a:pt x="1700022" y="9525"/>
                  </a:moveTo>
                  <a:lnTo>
                    <a:pt x="1695259" y="9525"/>
                  </a:lnTo>
                  <a:lnTo>
                    <a:pt x="1690497" y="4762"/>
                  </a:lnTo>
                  <a:lnTo>
                    <a:pt x="1700022" y="4762"/>
                  </a:lnTo>
                  <a:lnTo>
                    <a:pt x="1700022" y="9525"/>
                  </a:lnTo>
                  <a:close/>
                </a:path>
                <a:path w="1700529" h="2331085">
                  <a:moveTo>
                    <a:pt x="9525" y="2326195"/>
                  </a:moveTo>
                  <a:lnTo>
                    <a:pt x="4762" y="2321432"/>
                  </a:lnTo>
                  <a:lnTo>
                    <a:pt x="9525" y="2321432"/>
                  </a:lnTo>
                  <a:lnTo>
                    <a:pt x="9525" y="2326195"/>
                  </a:lnTo>
                  <a:close/>
                </a:path>
                <a:path w="1700529" h="2331085">
                  <a:moveTo>
                    <a:pt x="1690497" y="2326195"/>
                  </a:moveTo>
                  <a:lnTo>
                    <a:pt x="9525" y="2326195"/>
                  </a:lnTo>
                  <a:lnTo>
                    <a:pt x="9525" y="2321432"/>
                  </a:lnTo>
                  <a:lnTo>
                    <a:pt x="1690497" y="2321432"/>
                  </a:lnTo>
                  <a:lnTo>
                    <a:pt x="1690497" y="2326195"/>
                  </a:lnTo>
                  <a:close/>
                </a:path>
                <a:path w="1700529" h="2331085">
                  <a:moveTo>
                    <a:pt x="1700022" y="2326195"/>
                  </a:moveTo>
                  <a:lnTo>
                    <a:pt x="1690497" y="2326195"/>
                  </a:lnTo>
                  <a:lnTo>
                    <a:pt x="1695259" y="2321432"/>
                  </a:lnTo>
                  <a:lnTo>
                    <a:pt x="1700022" y="2321432"/>
                  </a:lnTo>
                  <a:lnTo>
                    <a:pt x="1700022" y="232619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81" name="object 18"/>
          <p:cNvGrpSpPr/>
          <p:nvPr/>
        </p:nvGrpSpPr>
        <p:grpSpPr>
          <a:xfrm>
            <a:off x="109346" y="1525142"/>
            <a:ext cx="1823720" cy="2360295"/>
            <a:chOff x="109346" y="1525142"/>
            <a:chExt cx="1823720" cy="2360295"/>
          </a:xfrm>
        </p:grpSpPr>
        <p:sp>
          <p:nvSpPr>
            <p:cNvPr id="82" name="object 19"/>
            <p:cNvSpPr/>
            <p:nvPr/>
          </p:nvSpPr>
          <p:spPr>
            <a:xfrm>
              <a:off x="118871" y="1534667"/>
              <a:ext cx="1804415" cy="234086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83" name="object 20"/>
            <p:cNvSpPr/>
            <p:nvPr/>
          </p:nvSpPr>
          <p:spPr>
            <a:xfrm>
              <a:off x="109346" y="1525142"/>
              <a:ext cx="1823720" cy="2360295"/>
            </a:xfrm>
            <a:custGeom>
              <a:avLst/>
              <a:gdLst/>
              <a:ahLst/>
              <a:cxnLst/>
              <a:rect l="l" t="t" r="r" b="b"/>
              <a:pathLst>
                <a:path w="1823720" h="2360295">
                  <a:moveTo>
                    <a:pt x="1818703" y="2359914"/>
                  </a:moveTo>
                  <a:lnTo>
                    <a:pt x="4762" y="2359914"/>
                  </a:lnTo>
                  <a:lnTo>
                    <a:pt x="3289" y="2359685"/>
                  </a:lnTo>
                  <a:lnTo>
                    <a:pt x="1968" y="2358999"/>
                  </a:lnTo>
                  <a:lnTo>
                    <a:pt x="914" y="2357945"/>
                  </a:lnTo>
                  <a:lnTo>
                    <a:pt x="228" y="2356624"/>
                  </a:lnTo>
                  <a:lnTo>
                    <a:pt x="0" y="2355151"/>
                  </a:lnTo>
                  <a:lnTo>
                    <a:pt x="0" y="4762"/>
                  </a:lnTo>
                  <a:lnTo>
                    <a:pt x="4762" y="0"/>
                  </a:lnTo>
                  <a:lnTo>
                    <a:pt x="1818703" y="0"/>
                  </a:lnTo>
                  <a:lnTo>
                    <a:pt x="1823465" y="4762"/>
                  </a:lnTo>
                  <a:lnTo>
                    <a:pt x="9525" y="4762"/>
                  </a:lnTo>
                  <a:lnTo>
                    <a:pt x="4762" y="9524"/>
                  </a:lnTo>
                  <a:lnTo>
                    <a:pt x="9525" y="9524"/>
                  </a:lnTo>
                  <a:lnTo>
                    <a:pt x="9525" y="2350388"/>
                  </a:lnTo>
                  <a:lnTo>
                    <a:pt x="4762" y="2350389"/>
                  </a:lnTo>
                  <a:lnTo>
                    <a:pt x="9525" y="2355151"/>
                  </a:lnTo>
                  <a:lnTo>
                    <a:pt x="1823465" y="2355151"/>
                  </a:lnTo>
                  <a:lnTo>
                    <a:pt x="1823237" y="2356624"/>
                  </a:lnTo>
                  <a:lnTo>
                    <a:pt x="1822551" y="2357945"/>
                  </a:lnTo>
                  <a:lnTo>
                    <a:pt x="1821497" y="2358999"/>
                  </a:lnTo>
                  <a:lnTo>
                    <a:pt x="1820176" y="2359685"/>
                  </a:lnTo>
                  <a:lnTo>
                    <a:pt x="1818703" y="2359914"/>
                  </a:lnTo>
                  <a:close/>
                </a:path>
                <a:path w="1823720" h="2360295">
                  <a:moveTo>
                    <a:pt x="9525" y="9524"/>
                  </a:moveTo>
                  <a:lnTo>
                    <a:pt x="4762" y="9524"/>
                  </a:lnTo>
                  <a:lnTo>
                    <a:pt x="9525" y="4762"/>
                  </a:lnTo>
                  <a:lnTo>
                    <a:pt x="9525" y="9524"/>
                  </a:lnTo>
                  <a:close/>
                </a:path>
                <a:path w="1823720" h="2360295">
                  <a:moveTo>
                    <a:pt x="1813940" y="9524"/>
                  </a:moveTo>
                  <a:lnTo>
                    <a:pt x="9525" y="9524"/>
                  </a:lnTo>
                  <a:lnTo>
                    <a:pt x="9525" y="4762"/>
                  </a:lnTo>
                  <a:lnTo>
                    <a:pt x="1813940" y="4762"/>
                  </a:lnTo>
                  <a:lnTo>
                    <a:pt x="1813940" y="9524"/>
                  </a:lnTo>
                  <a:close/>
                </a:path>
                <a:path w="1823720" h="2360295">
                  <a:moveTo>
                    <a:pt x="1813940" y="2355151"/>
                  </a:moveTo>
                  <a:lnTo>
                    <a:pt x="1813940" y="4762"/>
                  </a:lnTo>
                  <a:lnTo>
                    <a:pt x="1818703" y="9524"/>
                  </a:lnTo>
                  <a:lnTo>
                    <a:pt x="1823465" y="9524"/>
                  </a:lnTo>
                  <a:lnTo>
                    <a:pt x="1823465" y="2350389"/>
                  </a:lnTo>
                  <a:lnTo>
                    <a:pt x="1818703" y="2350389"/>
                  </a:lnTo>
                  <a:lnTo>
                    <a:pt x="1813940" y="2355151"/>
                  </a:lnTo>
                  <a:close/>
                </a:path>
                <a:path w="1823720" h="2360295">
                  <a:moveTo>
                    <a:pt x="1823465" y="9524"/>
                  </a:moveTo>
                  <a:lnTo>
                    <a:pt x="1818703" y="9524"/>
                  </a:lnTo>
                  <a:lnTo>
                    <a:pt x="1813940" y="4762"/>
                  </a:lnTo>
                  <a:lnTo>
                    <a:pt x="1823465" y="4762"/>
                  </a:lnTo>
                  <a:lnTo>
                    <a:pt x="1823465" y="9524"/>
                  </a:lnTo>
                  <a:close/>
                </a:path>
                <a:path w="1823720" h="2360295">
                  <a:moveTo>
                    <a:pt x="9525" y="2355151"/>
                  </a:moveTo>
                  <a:lnTo>
                    <a:pt x="4762" y="2350389"/>
                  </a:lnTo>
                  <a:lnTo>
                    <a:pt x="9525" y="2350389"/>
                  </a:lnTo>
                  <a:lnTo>
                    <a:pt x="9525" y="2355151"/>
                  </a:lnTo>
                  <a:close/>
                </a:path>
                <a:path w="1823720" h="2360295">
                  <a:moveTo>
                    <a:pt x="1813940" y="2355151"/>
                  </a:moveTo>
                  <a:lnTo>
                    <a:pt x="9525" y="2355151"/>
                  </a:lnTo>
                  <a:lnTo>
                    <a:pt x="9525" y="2350389"/>
                  </a:lnTo>
                  <a:lnTo>
                    <a:pt x="1813940" y="2350389"/>
                  </a:lnTo>
                  <a:lnTo>
                    <a:pt x="1813940" y="2355151"/>
                  </a:lnTo>
                  <a:close/>
                </a:path>
                <a:path w="1823720" h="2360295">
                  <a:moveTo>
                    <a:pt x="1823465" y="2355151"/>
                  </a:moveTo>
                  <a:lnTo>
                    <a:pt x="1813940" y="2355151"/>
                  </a:lnTo>
                  <a:lnTo>
                    <a:pt x="1818703" y="2350389"/>
                  </a:lnTo>
                  <a:lnTo>
                    <a:pt x="1823465" y="2350389"/>
                  </a:lnTo>
                  <a:lnTo>
                    <a:pt x="1823465" y="23551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84" name="object 21"/>
          <p:cNvGrpSpPr/>
          <p:nvPr/>
        </p:nvGrpSpPr>
        <p:grpSpPr>
          <a:xfrm>
            <a:off x="2369413" y="1535785"/>
            <a:ext cx="1782445" cy="2352675"/>
            <a:chOff x="2369413" y="1535785"/>
            <a:chExt cx="1782445" cy="2352675"/>
          </a:xfrm>
        </p:grpSpPr>
        <p:sp>
          <p:nvSpPr>
            <p:cNvPr id="85" name="object 22"/>
            <p:cNvSpPr/>
            <p:nvPr/>
          </p:nvSpPr>
          <p:spPr>
            <a:xfrm>
              <a:off x="2382011" y="1548384"/>
              <a:ext cx="1757172" cy="23271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86" name="object 23"/>
            <p:cNvSpPr/>
            <p:nvPr/>
          </p:nvSpPr>
          <p:spPr>
            <a:xfrm>
              <a:off x="2369413" y="1535785"/>
              <a:ext cx="1782445" cy="2352675"/>
            </a:xfrm>
            <a:custGeom>
              <a:avLst/>
              <a:gdLst/>
              <a:ahLst/>
              <a:cxnLst/>
              <a:rect l="l" t="t" r="r" b="b"/>
              <a:pathLst>
                <a:path w="1782445" h="2352675">
                  <a:moveTo>
                    <a:pt x="1782368" y="2352344"/>
                  </a:moveTo>
                  <a:lnTo>
                    <a:pt x="0" y="2352344"/>
                  </a:lnTo>
                  <a:lnTo>
                    <a:pt x="0" y="0"/>
                  </a:lnTo>
                  <a:lnTo>
                    <a:pt x="1782368" y="0"/>
                  </a:lnTo>
                  <a:lnTo>
                    <a:pt x="1782368" y="6299"/>
                  </a:lnTo>
                  <a:lnTo>
                    <a:pt x="12598" y="6299"/>
                  </a:lnTo>
                  <a:lnTo>
                    <a:pt x="6299" y="12598"/>
                  </a:lnTo>
                  <a:lnTo>
                    <a:pt x="12598" y="12598"/>
                  </a:lnTo>
                  <a:lnTo>
                    <a:pt x="12598" y="2339746"/>
                  </a:lnTo>
                  <a:lnTo>
                    <a:pt x="6299" y="2339746"/>
                  </a:lnTo>
                  <a:lnTo>
                    <a:pt x="12598" y="2346045"/>
                  </a:lnTo>
                  <a:lnTo>
                    <a:pt x="1782368" y="2346045"/>
                  </a:lnTo>
                  <a:lnTo>
                    <a:pt x="1782368" y="2352344"/>
                  </a:lnTo>
                  <a:close/>
                </a:path>
                <a:path w="1782445" h="2352675">
                  <a:moveTo>
                    <a:pt x="12598" y="12598"/>
                  </a:moveTo>
                  <a:lnTo>
                    <a:pt x="6299" y="12598"/>
                  </a:lnTo>
                  <a:lnTo>
                    <a:pt x="12598" y="6299"/>
                  </a:lnTo>
                  <a:lnTo>
                    <a:pt x="12598" y="12598"/>
                  </a:lnTo>
                  <a:close/>
                </a:path>
                <a:path w="1782445" h="2352675">
                  <a:moveTo>
                    <a:pt x="1769770" y="12598"/>
                  </a:moveTo>
                  <a:lnTo>
                    <a:pt x="12598" y="12598"/>
                  </a:lnTo>
                  <a:lnTo>
                    <a:pt x="12598" y="6299"/>
                  </a:lnTo>
                  <a:lnTo>
                    <a:pt x="1769770" y="6299"/>
                  </a:lnTo>
                  <a:lnTo>
                    <a:pt x="1769770" y="12598"/>
                  </a:lnTo>
                  <a:close/>
                </a:path>
                <a:path w="1782445" h="2352675">
                  <a:moveTo>
                    <a:pt x="1769770" y="2346045"/>
                  </a:moveTo>
                  <a:lnTo>
                    <a:pt x="1769770" y="6299"/>
                  </a:lnTo>
                  <a:lnTo>
                    <a:pt x="1776069" y="12598"/>
                  </a:lnTo>
                  <a:lnTo>
                    <a:pt x="1782368" y="12598"/>
                  </a:lnTo>
                  <a:lnTo>
                    <a:pt x="1782368" y="2339746"/>
                  </a:lnTo>
                  <a:lnTo>
                    <a:pt x="1776069" y="2339746"/>
                  </a:lnTo>
                  <a:lnTo>
                    <a:pt x="1769770" y="2346045"/>
                  </a:lnTo>
                  <a:close/>
                </a:path>
                <a:path w="1782445" h="2352675">
                  <a:moveTo>
                    <a:pt x="1782368" y="12598"/>
                  </a:moveTo>
                  <a:lnTo>
                    <a:pt x="1776069" y="12598"/>
                  </a:lnTo>
                  <a:lnTo>
                    <a:pt x="1769770" y="6299"/>
                  </a:lnTo>
                  <a:lnTo>
                    <a:pt x="1782368" y="6299"/>
                  </a:lnTo>
                  <a:lnTo>
                    <a:pt x="1782368" y="12598"/>
                  </a:lnTo>
                  <a:close/>
                </a:path>
                <a:path w="1782445" h="2352675">
                  <a:moveTo>
                    <a:pt x="12598" y="2346045"/>
                  </a:moveTo>
                  <a:lnTo>
                    <a:pt x="6299" y="2339746"/>
                  </a:lnTo>
                  <a:lnTo>
                    <a:pt x="12598" y="2339746"/>
                  </a:lnTo>
                  <a:lnTo>
                    <a:pt x="12598" y="2346045"/>
                  </a:lnTo>
                  <a:close/>
                </a:path>
                <a:path w="1782445" h="2352675">
                  <a:moveTo>
                    <a:pt x="1769770" y="2346045"/>
                  </a:moveTo>
                  <a:lnTo>
                    <a:pt x="12598" y="2346045"/>
                  </a:lnTo>
                  <a:lnTo>
                    <a:pt x="12598" y="2339746"/>
                  </a:lnTo>
                  <a:lnTo>
                    <a:pt x="1769770" y="2339746"/>
                  </a:lnTo>
                  <a:lnTo>
                    <a:pt x="1769770" y="2346045"/>
                  </a:lnTo>
                  <a:close/>
                </a:path>
                <a:path w="1782445" h="2352675">
                  <a:moveTo>
                    <a:pt x="1782368" y="2346045"/>
                  </a:moveTo>
                  <a:lnTo>
                    <a:pt x="1769770" y="2346045"/>
                  </a:lnTo>
                  <a:lnTo>
                    <a:pt x="1776069" y="2339746"/>
                  </a:lnTo>
                  <a:lnTo>
                    <a:pt x="1782368" y="2339746"/>
                  </a:lnTo>
                  <a:lnTo>
                    <a:pt x="1782368" y="2346045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 wrap="square" lIns="0" tIns="0" rIns="0" bIns="0" rtlCol="0"/>
            <a:p/>
          </p:txBody>
        </p:sp>
      </p:grpSp>
      <p:sp>
        <p:nvSpPr>
          <p:cNvPr id="87" name="object 25"/>
          <p:cNvSpPr txBox="1"/>
          <p:nvPr/>
        </p:nvSpPr>
        <p:spPr>
          <a:xfrm>
            <a:off x="271462" y="918210"/>
            <a:ext cx="84162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742815" algn="l"/>
              </a:tabLst>
            </a:pPr>
            <a:r>
              <a:rPr sz="2000" b="1" i="1" spc="-5" dirty="0">
                <a:solidFill>
                  <a:srgbClr val="001F5F"/>
                </a:solidFill>
                <a:latin typeface="Arial" panose="020B0604020202020204"/>
                <a:cs typeface="Arial" panose="020B0604020202020204"/>
              </a:rPr>
              <a:t>Основная</a:t>
            </a:r>
            <a:r>
              <a:rPr sz="2000" b="1" i="1" spc="5" dirty="0">
                <a:solidFill>
                  <a:srgbClr val="001F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Arial" panose="020B0604020202020204"/>
                <a:cs typeface="Arial" panose="020B0604020202020204"/>
              </a:rPr>
              <a:t>ступень</a:t>
            </a:r>
            <a:r>
              <a:rPr sz="2000" b="1" i="1" spc="10" dirty="0">
                <a:solidFill>
                  <a:srgbClr val="001F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Arial" panose="020B0604020202020204"/>
                <a:cs typeface="Arial" panose="020B0604020202020204"/>
              </a:rPr>
              <a:t>обучения	</a:t>
            </a:r>
            <a:r>
              <a:rPr sz="2000" b="1" i="1" spc="-5" dirty="0">
                <a:solidFill>
                  <a:srgbClr val="001F5F"/>
                </a:solidFill>
                <a:latin typeface="Arial" panose="020B0604020202020204"/>
                <a:cs typeface="Arial" panose="020B0604020202020204"/>
              </a:rPr>
              <a:t>Старшая </a:t>
            </a:r>
            <a:r>
              <a:rPr sz="2000" b="1" i="1" spc="-15" dirty="0">
                <a:solidFill>
                  <a:srgbClr val="001F5F"/>
                </a:solidFill>
                <a:latin typeface="Arial" panose="020B0604020202020204"/>
                <a:cs typeface="Arial" panose="020B0604020202020204"/>
              </a:rPr>
              <a:t>ступень</a:t>
            </a:r>
            <a:r>
              <a:rPr sz="2000" b="1" i="1" spc="-40" dirty="0">
                <a:solidFill>
                  <a:srgbClr val="001F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Arial" panose="020B0604020202020204"/>
                <a:cs typeface="Arial" panose="020B0604020202020204"/>
              </a:rPr>
              <a:t>обучения</a:t>
            </a:r>
            <a:endParaRPr sz="20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787895"/>
            <a:ext cx="9144000" cy="7010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814536"/>
            <a:ext cx="9144000" cy="38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6144"/>
            <a:ext cx="2807208" cy="371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347595" y="215901"/>
            <a:ext cx="6511290" cy="38608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indent="1009015" algn="l">
              <a:lnSpc>
                <a:spcPts val="2590"/>
              </a:lnSpc>
              <a:spcBef>
                <a:spcPts val="425"/>
              </a:spcBef>
              <a:tabLst>
                <a:tab pos="2203450" algn="l"/>
              </a:tabLst>
            </a:pPr>
            <a:r>
              <a:rPr lang="ru-RU" sz="2600" b="1" kern="1200" spc="-4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Ресурсы УМК и учебных пособий</a:t>
            </a:r>
            <a:endParaRPr lang="ru-RU" sz="2600" b="1" kern="1200" spc="-4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07390" y="50292"/>
            <a:ext cx="1726024" cy="746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Текстовое поле 55"/>
          <p:cNvSpPr txBox="1"/>
          <p:nvPr/>
        </p:nvSpPr>
        <p:spPr>
          <a:xfrm>
            <a:off x="93345" y="938530"/>
            <a:ext cx="9050655" cy="5505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latinLnBrk="0">
              <a:lnSpc>
                <a:spcPct val="110000"/>
              </a:lnSpc>
            </a:pPr>
            <a:r>
              <a:rPr lang="ru-RU" altLang="en-US" sz="2200" b="1">
                <a:solidFill>
                  <a:srgbClr val="C91B2C"/>
                </a:solidFill>
              </a:rPr>
              <a:t>Многие задания в учебниках и пособиях шлейфа направлены на формирование функциональной грамотности, поскольку, по сути, это метапредметные результаты обучения:</a:t>
            </a:r>
            <a:endParaRPr lang="ru-RU" altLang="en-US" sz="22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  <a:p>
            <a:pPr marL="342900" indent="-342900" eaLnBrk="1" latinLnBrk="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ru-RU" altLang="en-US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Работа с текстом</a:t>
            </a:r>
            <a:endParaRPr lang="ru-RU" altLang="en-US" sz="20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 eaLnBrk="1" latinLnBrk="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ru-RU" altLang="en-US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Опорный конспект</a:t>
            </a:r>
            <a:endParaRPr lang="ru-RU" altLang="en-US" sz="20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 eaLnBrk="1" latinLnBrk="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ru-RU" altLang="en-US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Работа с информацией в нетекстовом виде</a:t>
            </a:r>
            <a:endParaRPr lang="ru-RU" altLang="en-US" sz="20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 eaLnBrk="1" latinLnBrk="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ru-RU" altLang="en-US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Задания:</a:t>
            </a:r>
            <a:endParaRPr lang="ru-RU" altLang="en-US" sz="20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1080135" indent="0" eaLnBrk="1" latinLnBrk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объясните...</a:t>
            </a:r>
            <a:endParaRPr lang="ru-RU" altLang="en-US" sz="20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1080135" indent="0" eaLnBrk="1" latinLnBrk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предложите способ...</a:t>
            </a:r>
            <a:endParaRPr lang="ru-RU" altLang="en-US" sz="20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1080135" indent="0" eaLnBrk="1" latinLnBrk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приведите пример...</a:t>
            </a:r>
            <a:endParaRPr lang="ru-RU" altLang="en-US" sz="20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1080135" indent="0" eaLnBrk="1" latinLnBrk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сформулируйте...</a:t>
            </a:r>
            <a:endParaRPr lang="ru-RU" altLang="en-US" sz="20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 eaLnBrk="1" latinLnBrk="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ru-RU" altLang="en-US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Контекстные задачи</a:t>
            </a:r>
            <a:endParaRPr lang="ru-RU" altLang="en-US" sz="20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 eaLnBrk="1" latinLnBrk="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ru-RU" altLang="en-US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Разделы учебника «Химия для жизни»</a:t>
            </a:r>
            <a:endParaRPr lang="ru-RU" altLang="en-US" sz="22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eaLnBrk="1" latinLnBrk="0">
              <a:lnSpc>
                <a:spcPct val="110000"/>
              </a:lnSpc>
            </a:pPr>
            <a:endParaRPr lang="ru-RU" altLang="en-US" sz="10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  <a:p>
            <a:pPr eaLnBrk="1" latinLnBrk="0">
              <a:lnSpc>
                <a:spcPct val="110000"/>
              </a:lnSpc>
            </a:pPr>
            <a:r>
              <a:rPr lang="ru-RU" altLang="en-US" sz="2200" b="1">
                <a:solidFill>
                  <a:srgbClr val="C91B2C"/>
                </a:solidFill>
              </a:rPr>
              <a:t>Химический эксперимент в школе и дома</a:t>
            </a:r>
            <a:endParaRPr lang="ru-RU" altLang="en-US" sz="2200" b="1">
              <a:solidFill>
                <a:srgbClr val="C91B2C"/>
              </a:solidFill>
            </a:endParaRPr>
          </a:p>
          <a:p>
            <a:pPr eaLnBrk="1" latinLnBrk="0">
              <a:lnSpc>
                <a:spcPct val="110000"/>
              </a:lnSpc>
            </a:pPr>
            <a:r>
              <a:rPr lang="ru-RU" altLang="en-US" sz="2200" b="1">
                <a:solidFill>
                  <a:srgbClr val="C91B2C"/>
                </a:solidFill>
              </a:rPr>
              <a:t>Проектная и исследовательская деятельность</a:t>
            </a:r>
            <a:endParaRPr lang="ru-RU" altLang="en-US" sz="22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0" name="Line 3"/>
          <p:cNvSpPr>
            <a:spLocks noChangeShapeType="1"/>
          </p:cNvSpPr>
          <p:nvPr/>
        </p:nvSpPr>
        <p:spPr bwMode="auto">
          <a:xfrm>
            <a:off x="0" y="819150"/>
            <a:ext cx="9144000" cy="1588"/>
          </a:xfrm>
          <a:prstGeom prst="line">
            <a:avLst/>
          </a:prstGeom>
          <a:noFill/>
          <a:ln w="12600">
            <a:solidFill>
              <a:srgbClr val="4F81BD"/>
            </a:solidFill>
            <a:rou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273" y="4041140"/>
            <a:ext cx="2219325" cy="264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4" name="Rectangle 7"/>
          <p:cNvSpPr>
            <a:spLocks noChangeArrowheads="1"/>
          </p:cNvSpPr>
          <p:nvPr/>
        </p:nvSpPr>
        <p:spPr bwMode="auto">
          <a:xfrm>
            <a:off x="1122363" y="209550"/>
            <a:ext cx="8491537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>
              <a:lnSpc>
                <a:spcPct val="95000"/>
              </a:lnSpc>
            </a:pPr>
            <a:r>
              <a:rPr lang="en-US" altLang="ru-RU" sz="2400">
                <a:solidFill>
                  <a:srgbClr val="012D86"/>
                </a:solidFill>
                <a:latin typeface="Impact" panose="020B0806030902050204" pitchFamily="32" charset="0"/>
                <a:ea typeface="WenQuanYi Micro Hei" charset="0"/>
                <a:cs typeface="Arial" panose="020B0604020202020204" pitchFamily="34" charset="0"/>
              </a:rPr>
              <a:t>Серия «Функциональная грамотность. Тренажёр»</a:t>
            </a:r>
            <a:endParaRPr lang="en-US" altLang="ru-RU" sz="2400">
              <a:solidFill>
                <a:srgbClr val="012D86"/>
              </a:solidFill>
              <a:latin typeface="Impact" panose="020B0806030902050204" pitchFamily="32" charset="0"/>
              <a:ea typeface="WenQuanYi Micro Hei" charset="0"/>
              <a:cs typeface="Arial" panose="020B0604020202020204" pitchFamily="34" charset="0"/>
            </a:endParaRPr>
          </a:p>
        </p:txBody>
      </p:sp>
      <p:grpSp>
        <p:nvGrpSpPr>
          <p:cNvPr id="45065" name="Group 8"/>
          <p:cNvGrpSpPr/>
          <p:nvPr/>
        </p:nvGrpSpPr>
        <p:grpSpPr bwMode="auto">
          <a:xfrm>
            <a:off x="115888" y="4437063"/>
            <a:ext cx="5781675" cy="2039937"/>
            <a:chOff x="73" y="2795"/>
            <a:chExt cx="3642" cy="1285"/>
          </a:xfrm>
        </p:grpSpPr>
        <p:pic>
          <p:nvPicPr>
            <p:cNvPr id="4506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4"/>
            <a:stretch>
              <a:fillRect/>
            </a:stretch>
          </p:blipFill>
          <p:spPr bwMode="auto">
            <a:xfrm>
              <a:off x="73" y="2795"/>
              <a:ext cx="961" cy="1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53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5068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23" t="1122"/>
            <a:stretch>
              <a:fillRect/>
            </a:stretch>
          </p:blipFill>
          <p:spPr bwMode="auto">
            <a:xfrm>
              <a:off x="1396" y="2795"/>
              <a:ext cx="969" cy="1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823" t="112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5069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89"/>
            <a:stretch>
              <a:fillRect/>
            </a:stretch>
          </p:blipFill>
          <p:spPr bwMode="auto">
            <a:xfrm>
              <a:off x="2751" y="2795"/>
              <a:ext cx="964" cy="1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68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114300" y="942975"/>
            <a:ext cx="7481888" cy="33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00" tIns="17280" rIns="34200" bIns="1728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eaLnBrk="1">
              <a:lnSpc>
                <a:spcPct val="100000"/>
              </a:lnSpc>
              <a:spcAft>
                <a:spcPts val="900"/>
              </a:spcAft>
            </a:pPr>
            <a:r>
              <a:rPr lang="en-US" altLang="ru-RU" sz="1400" b="1">
                <a:solidFill>
                  <a:srgbClr val="00339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Пособия серии «Функциональная грамотность. Тренажёр»:</a:t>
            </a:r>
            <a:endParaRPr lang="en-US" altLang="ru-RU" sz="1400" b="1">
              <a:solidFill>
                <a:srgbClr val="00339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ru-RU" sz="140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Представляют собой </a:t>
            </a:r>
            <a:r>
              <a:rPr lang="en-US" altLang="ru-RU" sz="1400" b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сборники современных контекстных задач</a:t>
            </a:r>
            <a:r>
              <a:rPr lang="en-US" altLang="ru-RU" sz="140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содержащих практико-ориентированные задания по направлениям функциональной грамотности.</a:t>
            </a:r>
            <a:endParaRPr lang="en-US" altLang="ru-RU" sz="140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ru-RU" sz="140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Предлагают готовое решение по </a:t>
            </a:r>
            <a:r>
              <a:rPr lang="en-US" altLang="ru-RU" sz="1400" b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формированию, развитию и оценке функциональной грамотности</a:t>
            </a:r>
            <a:r>
              <a:rPr lang="en-US" altLang="ru-RU" sz="140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изучаемой в международных исследованиях качества образования.</a:t>
            </a:r>
            <a:endParaRPr lang="en-US" altLang="ru-RU" sz="140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ru-RU" sz="140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Помогают формировать умение осознанно использовать полученные в ходе обучения знания для решения жизненных задач. Развивают логическое мышление и самостоятельность учащихся. </a:t>
            </a:r>
            <a:endParaRPr lang="en-US" altLang="ru-RU" sz="140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ru-RU" sz="140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Обеспечивают учителей-предметников </a:t>
            </a:r>
            <a:r>
              <a:rPr lang="en-US" altLang="ru-RU" sz="1400" b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инструментарием подготовки выпускников к участию в международных исследованиях в формате PISA.</a:t>
            </a:r>
            <a:endParaRPr lang="en-US" altLang="ru-RU" sz="1400" b="1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ru-RU" sz="140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Рекомендуются к использованию учителями </a:t>
            </a:r>
            <a:r>
              <a:rPr lang="en-US" altLang="ru-RU" sz="1400" b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 уроках и во внеурочной деятельности</a:t>
            </a:r>
            <a:r>
              <a:rPr lang="en-US" altLang="ru-RU" sz="140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родителями и школьниками.</a:t>
            </a:r>
            <a:endParaRPr lang="en-US" altLang="ru-RU" sz="140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/>
          <p:cNvCxnSpPr/>
          <p:nvPr/>
        </p:nvCxnSpPr>
        <p:spPr>
          <a:xfrm>
            <a:off x="0" y="610872"/>
            <a:ext cx="89774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20950" y="53340"/>
            <a:ext cx="59118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В помощь учителю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900" y="675640"/>
            <a:ext cx="6939915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Arial" panose="020B0604020202020204" pitchFamily="34" charset="0"/>
              </a:rPr>
              <a:t>Какие компетенции проверяются?</a:t>
            </a:r>
            <a:endParaRPr lang="ru-RU" sz="18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ru-RU" sz="1800" dirty="0">
                <a:sym typeface="+mn-ea"/>
              </a:rPr>
              <a:t>Д</a:t>
            </a:r>
            <a:r>
              <a:rPr lang="ru-RU" sz="1800" dirty="0" smtClean="0">
                <a:ln>
                  <a:noFill/>
                </a:ln>
                <a:effectLst/>
                <a:sym typeface="+mn-ea"/>
              </a:rPr>
              <a:t>авать научные о</a:t>
            </a:r>
            <a:r>
              <a:rPr lang="ru-RU" sz="1800" dirty="0" smtClean="0">
                <a:sym typeface="+mn-ea"/>
              </a:rPr>
              <a:t>бъяснения явлений</a:t>
            </a:r>
            <a:endParaRPr kumimoji="0" lang="ru-RU" sz="1800" i="0" u="none" strike="noStrike" kern="1200" cap="none" spc="-40" normalizeH="0" baseline="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ru-RU" sz="1800" dirty="0">
                <a:sym typeface="+mn-ea"/>
              </a:rPr>
              <a:t>П</a:t>
            </a:r>
            <a:r>
              <a:rPr lang="ru-RU" sz="1800" dirty="0" smtClean="0">
                <a:sym typeface="+mn-ea"/>
              </a:rPr>
              <a:t>рименять е</a:t>
            </a:r>
            <a:r>
              <a:rPr lang="en-US" sz="1800" dirty="0" smtClean="0">
                <a:sym typeface="+mn-ea"/>
              </a:rPr>
              <a:t>/</a:t>
            </a:r>
            <a:r>
              <a:rPr lang="ru-RU" sz="1800" dirty="0" smtClean="0">
                <a:sym typeface="+mn-ea"/>
              </a:rPr>
              <a:t>н  методы </a:t>
            </a:r>
            <a:r>
              <a:rPr lang="ru-RU" sz="1800" dirty="0" smtClean="0">
                <a:ln>
                  <a:noFill/>
                </a:ln>
                <a:effectLst/>
                <a:sym typeface="+mn-ea"/>
              </a:rPr>
              <a:t>исследования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ru-RU" sz="1800" dirty="0" smtClean="0">
                <a:sym typeface="+mn-ea"/>
              </a:rPr>
              <a:t>Интерпретировать данные, делать выводы</a:t>
            </a:r>
            <a:endParaRPr kumimoji="0" lang="ru-RU" sz="1800" b="1" i="0" u="none" strike="noStrike" kern="1200" cap="none" spc="-4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" y="1"/>
            <a:ext cx="1679734" cy="59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31"/>
          <p:cNvSpPr txBox="1"/>
          <p:nvPr/>
        </p:nvSpPr>
        <p:spPr>
          <a:xfrm>
            <a:off x="107950" y="1907540"/>
            <a:ext cx="6939915" cy="830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Arial" panose="020B0604020202020204" pitchFamily="34" charset="0"/>
              </a:rPr>
              <a:t>Какие типы заданий предлагаются?</a:t>
            </a:r>
            <a:endParaRPr lang="ru-RU" sz="18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ru-RU" sz="1800" dirty="0">
                <a:sym typeface="+mn-ea"/>
              </a:rPr>
              <a:t>Знание содержания</a:t>
            </a:r>
            <a:endParaRPr lang="ru-RU" sz="1800" dirty="0">
              <a:sym typeface="+mn-ea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kumimoji="0" lang="ru-RU" sz="1800" i="0" u="none" strike="noStrike" kern="120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Знание процедур</a:t>
            </a:r>
            <a:endParaRPr kumimoji="0" lang="ru-RU" sz="1800" i="0" u="none" strike="noStrike" kern="1200" cap="none" spc="-4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31"/>
          <p:cNvSpPr txBox="1"/>
          <p:nvPr/>
        </p:nvSpPr>
        <p:spPr>
          <a:xfrm>
            <a:off x="88900" y="2908300"/>
            <a:ext cx="3495675" cy="1661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Arial" panose="020B0604020202020204" pitchFamily="34" charset="0"/>
              </a:rPr>
              <a:t>Какие контексты задаются?</a:t>
            </a:r>
            <a:endParaRPr lang="ru-RU" sz="18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en-US" sz="1800" dirty="0" smtClean="0">
                <a:sym typeface="+mn-ea"/>
              </a:rPr>
              <a:t>Здоровье</a:t>
            </a:r>
            <a:endParaRPr lang="en-US" sz="1800" baseline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en-US" sz="1800" dirty="0" smtClean="0">
                <a:sym typeface="+mn-ea"/>
              </a:rPr>
              <a:t>Ресурсы</a:t>
            </a:r>
            <a:endParaRPr kumimoji="0" lang="en-US" sz="1800" i="0" u="none" strike="noStrike" cap="none" normalizeH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en-US" sz="1800" dirty="0" smtClean="0">
                <a:sym typeface="+mn-ea"/>
              </a:rPr>
              <a:t>Окружающая среда</a:t>
            </a:r>
            <a:endParaRPr lang="en-US" sz="1800" baseline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en-US" sz="1800" dirty="0" smtClean="0">
                <a:sym typeface="+mn-ea"/>
              </a:rPr>
              <a:t>Опасности и риски</a:t>
            </a:r>
            <a:endParaRPr kumimoji="0" lang="en-US" sz="1800" i="0" u="none" strike="noStrike" cap="none" normalizeH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en-US" sz="1800" dirty="0" smtClean="0">
                <a:sym typeface="+mn-ea"/>
              </a:rPr>
              <a:t>Связь науки и технологии</a:t>
            </a:r>
            <a:endParaRPr kumimoji="0" lang="en-US" sz="1800" i="0" u="none" strike="noStrike" kern="1200" cap="none" normalizeH="0" baseline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31"/>
          <p:cNvSpPr txBox="1"/>
          <p:nvPr/>
        </p:nvSpPr>
        <p:spPr>
          <a:xfrm>
            <a:off x="5351780" y="3033395"/>
            <a:ext cx="3495675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Arial" panose="020B0604020202020204" pitchFamily="34" charset="0"/>
              </a:rPr>
              <a:t>Уровни значимости</a:t>
            </a:r>
            <a:endParaRPr lang="ru-RU" sz="18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ru-RU" sz="1800" dirty="0" smtClean="0">
                <a:sym typeface="+mn-ea"/>
              </a:rPr>
              <a:t>Личностный</a:t>
            </a:r>
            <a:endParaRPr lang="ru-RU" sz="1800" baseline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ru-RU" sz="1800" dirty="0" smtClean="0">
                <a:sym typeface="+mn-ea"/>
              </a:rPr>
              <a:t>Национальный</a:t>
            </a:r>
            <a:endParaRPr kumimoji="0" lang="ru-RU" sz="18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ru-RU" sz="1800" dirty="0" smtClean="0">
                <a:sym typeface="+mn-ea"/>
              </a:rPr>
              <a:t>Глобальный</a:t>
            </a:r>
            <a:endParaRPr kumimoji="0" lang="en-US" sz="1800" i="0" u="none" strike="noStrike" kern="1200" cap="none" normalizeH="0" baseline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107950" y="4676140"/>
            <a:ext cx="4820920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Arial" panose="020B0604020202020204" pitchFamily="34" charset="0"/>
              </a:rPr>
              <a:t>Какие когнитивные уровни представлены?</a:t>
            </a:r>
            <a:endParaRPr lang="ru-RU" sz="18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ru-RU" altLang="en-US" sz="1800" dirty="0" smtClean="0">
                <a:sym typeface="+mn-ea"/>
              </a:rPr>
              <a:t>Низкий</a:t>
            </a:r>
            <a:endParaRPr lang="ru-RU" altLang="en-US" sz="1800" dirty="0" smtClean="0">
              <a:sym typeface="+mn-ea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kumimoji="0" lang="ru-RU" altLang="en-US" sz="1800" i="0" u="none" strike="noStrike" cap="none" normalizeH="0" dirty="0" smtClean="0">
                <a:solidFill>
                  <a:schemeClr val="tx1"/>
                </a:solidFill>
                <a:latin typeface="Arial" panose="020B0604020202020204" pitchFamily="34" charset="0"/>
              </a:rPr>
              <a:t>Средний</a:t>
            </a:r>
            <a:endParaRPr kumimoji="0" lang="en-US" sz="1800" i="0" u="none" strike="noStrike" cap="none" normalizeH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ru-RU" altLang="en-US" sz="1800" dirty="0" smtClean="0">
                <a:sym typeface="+mn-ea"/>
              </a:rPr>
              <a:t>Высокий</a:t>
            </a:r>
            <a:endParaRPr kumimoji="0" lang="en-US" sz="1800" i="0" u="none" strike="noStrike" kern="1200" cap="none" normalizeH="0" baseline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31"/>
          <p:cNvSpPr txBox="1"/>
          <p:nvPr/>
        </p:nvSpPr>
        <p:spPr>
          <a:xfrm>
            <a:off x="5351780" y="4676140"/>
            <a:ext cx="4820920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Arial" panose="020B0604020202020204" pitchFamily="34" charset="0"/>
              </a:rPr>
              <a:t>Какие типы вопросов?</a:t>
            </a:r>
            <a:endParaRPr lang="ru-RU" sz="18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ru-RU" altLang="en-US" sz="1800" dirty="0" smtClean="0">
                <a:sym typeface="+mn-ea"/>
              </a:rPr>
              <a:t>Закрытый</a:t>
            </a:r>
            <a:endParaRPr lang="ru-RU" altLang="en-US" sz="1800" dirty="0" smtClean="0">
              <a:sym typeface="+mn-ea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kumimoji="0" lang="ru-RU" sz="1800" i="0" u="none" strike="noStrike" cap="none" normalizeH="0" dirty="0" smtClean="0">
                <a:solidFill>
                  <a:schemeClr val="tx1"/>
                </a:solidFill>
                <a:latin typeface="Arial" panose="020B0604020202020204" pitchFamily="34" charset="0"/>
              </a:rPr>
              <a:t>Частично открытый</a:t>
            </a:r>
            <a:endParaRPr kumimoji="0" lang="ru-RU" sz="1800" i="0" u="none" strike="noStrike" cap="none" normalizeH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r>
              <a:rPr kumimoji="0" lang="ru-RU" altLang="en-US" sz="1800" i="0" u="none" strike="noStrike" kern="1200" cap="none" normalizeH="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Открытый</a:t>
            </a:r>
            <a:endParaRPr kumimoji="0" lang="ru-RU" altLang="en-US" sz="1800" i="0" u="none" strike="noStrike" kern="1200" cap="none" normalizeH="0" baseline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31"/>
          <p:cNvSpPr txBox="1"/>
          <p:nvPr/>
        </p:nvSpPr>
        <p:spPr>
          <a:xfrm>
            <a:off x="107950" y="5870575"/>
            <a:ext cx="8775065" cy="830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Arial" panose="020B0604020202020204" pitchFamily="34" charset="0"/>
                <a:sym typeface="+mn-ea"/>
              </a:rPr>
              <a:t>Дидактические единицы</a:t>
            </a:r>
            <a:r>
              <a:rPr lang="ru-RU" altLang="en-US" sz="1800" dirty="0" smtClean="0">
                <a:sym typeface="+mn-ea"/>
              </a:rPr>
              <a:t> — научные разделы, в пределах которых рассматривается проблемная ситуация задания</a:t>
            </a:r>
            <a:endParaRPr lang="ru-RU" altLang="en-US" sz="1800" dirty="0" smtClean="0">
              <a:sym typeface="+mn-ea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ü"/>
            </a:pPr>
            <a:endParaRPr kumimoji="0" lang="en-US" sz="1800" i="0" u="none" strike="noStrike" kern="1200" cap="none" normalizeH="0" baseline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204210" y="3573145"/>
            <a:ext cx="2003425" cy="360045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</a:pPr>
            <a:endParaRPr kumimoji="0" lang="en-GB" alt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/>
          <p:cNvCxnSpPr/>
          <p:nvPr/>
        </p:nvCxnSpPr>
        <p:spPr>
          <a:xfrm>
            <a:off x="0" y="610872"/>
            <a:ext cx="89774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20950" y="53340"/>
            <a:ext cx="59118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Решаем задания вместе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" y="1"/>
            <a:ext cx="1679734" cy="59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4"/>
          <a:srcRect l="19734" t="21406" r="52696" b="15511"/>
          <a:stretch>
            <a:fillRect/>
          </a:stretch>
        </p:blipFill>
        <p:spPr>
          <a:xfrm>
            <a:off x="195580" y="1176020"/>
            <a:ext cx="4006215" cy="515683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rcRect l="50516" t="23065" r="22651" b="35028"/>
          <a:stretch>
            <a:fillRect/>
          </a:stretch>
        </p:blipFill>
        <p:spPr>
          <a:xfrm>
            <a:off x="4472305" y="1577975"/>
            <a:ext cx="4213225" cy="370141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/>
          <p:cNvCxnSpPr/>
          <p:nvPr/>
        </p:nvCxnSpPr>
        <p:spPr>
          <a:xfrm>
            <a:off x="0" y="610872"/>
            <a:ext cx="89774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20950" y="53340"/>
            <a:ext cx="59118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Решаем задания вместе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" y="1"/>
            <a:ext cx="1679734" cy="59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Замещающее содержимое 13"/>
          <p:cNvPicPr>
            <a:picLocks noChangeAspect="1"/>
          </p:cNvPicPr>
          <p:nvPr>
            <p:ph idx="1"/>
          </p:nvPr>
        </p:nvPicPr>
        <p:blipFill>
          <a:blip r:embed="rId4"/>
          <a:srcRect l="9885" t="23946" r="17362" b="18403"/>
          <a:stretch>
            <a:fillRect/>
          </a:stretch>
        </p:blipFill>
        <p:spPr>
          <a:xfrm>
            <a:off x="95885" y="687705"/>
            <a:ext cx="5140960" cy="2291715"/>
          </a:xfrm>
          <a:prstGeom prst="rect">
            <a:avLst/>
          </a:prstGeom>
          <a:ln>
            <a:noFill/>
          </a:ln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5"/>
          <a:srcRect l="14682" t="43583" r="13443" b="27111"/>
          <a:stretch>
            <a:fillRect/>
          </a:stretch>
        </p:blipFill>
        <p:spPr>
          <a:xfrm>
            <a:off x="47625" y="2979420"/>
            <a:ext cx="5237480" cy="1201420"/>
          </a:xfrm>
          <a:prstGeom prst="rect">
            <a:avLst/>
          </a:prstGeom>
        </p:spPr>
      </p:pic>
      <p:sp>
        <p:nvSpPr>
          <p:cNvPr id="18" name="Текстовое поле 17"/>
          <p:cNvSpPr txBox="1"/>
          <p:nvPr/>
        </p:nvSpPr>
        <p:spPr>
          <a:xfrm>
            <a:off x="102870" y="740410"/>
            <a:ext cx="5260975" cy="369125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6"/>
          <a:srcRect l="35354" t="23630" r="14385" b="13120"/>
          <a:stretch>
            <a:fillRect/>
          </a:stretch>
        </p:blipFill>
        <p:spPr>
          <a:xfrm>
            <a:off x="2790825" y="2341880"/>
            <a:ext cx="6127750" cy="433768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610872"/>
            <a:ext cx="89774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20950" y="53340"/>
            <a:ext cx="59118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Решаем задания вместе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" y="1"/>
            <a:ext cx="1679734" cy="59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Замещающее содержимое 2"/>
          <p:cNvPicPr>
            <a:picLocks noChangeAspect="1"/>
          </p:cNvPicPr>
          <p:nvPr>
            <p:ph idx="1"/>
          </p:nvPr>
        </p:nvPicPr>
        <p:blipFill>
          <a:blip r:embed="rId4"/>
          <a:srcRect l="12114" t="24377" r="27166" b="13387"/>
          <a:stretch>
            <a:fillRect/>
          </a:stretch>
        </p:blipFill>
        <p:spPr>
          <a:xfrm>
            <a:off x="12065" y="712470"/>
            <a:ext cx="6424930" cy="370459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rcRect l="30948" t="28454" r="29073" b="12694"/>
          <a:stretch>
            <a:fillRect/>
          </a:stretch>
        </p:blipFill>
        <p:spPr>
          <a:xfrm>
            <a:off x="3449320" y="2036445"/>
            <a:ext cx="5528310" cy="457771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610872"/>
            <a:ext cx="89774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20950" y="53340"/>
            <a:ext cx="59118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Решаем задания вместе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" y="1"/>
            <a:ext cx="1679734" cy="59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4"/>
          <a:srcRect l="12877" t="46949" r="27220" b="35256"/>
          <a:stretch>
            <a:fillRect/>
          </a:stretch>
        </p:blipFill>
        <p:spPr>
          <a:xfrm>
            <a:off x="130810" y="920115"/>
            <a:ext cx="8032115" cy="134239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grpSp>
        <p:nvGrpSpPr>
          <p:cNvPr id="12" name="Группа 11"/>
          <p:cNvGrpSpPr/>
          <p:nvPr/>
        </p:nvGrpSpPr>
        <p:grpSpPr>
          <a:xfrm>
            <a:off x="3007995" y="1983105"/>
            <a:ext cx="5260340" cy="4667250"/>
            <a:chOff x="1204" y="2906"/>
            <a:chExt cx="8378" cy="7514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205" y="3124"/>
              <a:ext cx="8306" cy="7297"/>
              <a:chOff x="178" y="4137"/>
              <a:chExt cx="8280" cy="7402"/>
            </a:xfrm>
          </p:grpSpPr>
          <p:pic>
            <p:nvPicPr>
              <p:cNvPr id="8" name="Изображение 7"/>
              <p:cNvPicPr>
                <a:picLocks noChangeAspect="1"/>
              </p:cNvPicPr>
              <p:nvPr/>
            </p:nvPicPr>
            <p:blipFill>
              <a:blip r:embed="rId5"/>
              <a:srcRect l="36339" t="29935" r="14385" b="16889"/>
              <a:stretch>
                <a:fillRect/>
              </a:stretch>
            </p:blipFill>
            <p:spPr>
              <a:xfrm>
                <a:off x="178" y="6593"/>
                <a:ext cx="8280" cy="494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" name="Изображение 5"/>
              <p:cNvPicPr>
                <a:picLocks noChangeAspect="1"/>
              </p:cNvPicPr>
              <p:nvPr/>
            </p:nvPicPr>
            <p:blipFill>
              <a:blip r:embed="rId6"/>
              <a:srcRect l="28307" t="54852" r="22339" b="17176"/>
              <a:stretch>
                <a:fillRect/>
              </a:stretch>
            </p:blipFill>
            <p:spPr>
              <a:xfrm>
                <a:off x="178" y="4137"/>
                <a:ext cx="8279" cy="263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1" name="Прямоугольник 10"/>
            <p:cNvSpPr/>
            <p:nvPr/>
          </p:nvSpPr>
          <p:spPr>
            <a:xfrm>
              <a:off x="1204" y="2906"/>
              <a:ext cx="8378" cy="7484"/>
            </a:xfrm>
            <a:prstGeom prst="rect">
              <a:avLst/>
            </a:prstGeom>
            <a:noFill/>
            <a:ln w="63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6" charset="0"/>
                <a:buNone/>
              </a:pPr>
              <a:endParaRPr kumimoji="0" lang="en-GB" altLang="ru-RU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0" y="819150"/>
            <a:ext cx="9144000" cy="1588"/>
          </a:xfrm>
          <a:prstGeom prst="line">
            <a:avLst/>
          </a:prstGeom>
          <a:noFill/>
          <a:ln w="12600">
            <a:solidFill>
              <a:srgbClr val="4F81BD"/>
            </a:solidFill>
            <a:rou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CustomShape 21"/>
          <p:cNvSpPr/>
          <p:nvPr/>
        </p:nvSpPr>
        <p:spPr>
          <a:xfrm>
            <a:off x="3564000" y="1194480"/>
            <a:ext cx="5472360" cy="389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«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Функциональная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грамотность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—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способность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человека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использовать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приобретаемые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в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течение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жизни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знания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для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решения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широкого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диапазона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жизненных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задач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в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различных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сферах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человеческой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деятельности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,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общения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и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социальных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отношений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» </a:t>
            </a:r>
            <a:endParaRPr lang="en-US" sz="2400" b="0" strike="noStrike" spc="-1" dirty="0">
              <a:latin typeface="Arial" panose="020B0604020202020204"/>
            </a:endParaRPr>
          </a:p>
        </p:txBody>
      </p:sp>
      <p:pic>
        <p:nvPicPr>
          <p:cNvPr id="10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48320" y="1124640"/>
            <a:ext cx="3227040" cy="4552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ustomShape 22"/>
          <p:cNvSpPr/>
          <p:nvPr/>
        </p:nvSpPr>
        <p:spPr>
          <a:xfrm>
            <a:off x="4971600" y="5256000"/>
            <a:ext cx="3816000" cy="1218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i="1" strike="noStrike" spc="-1">
                <a:solidFill>
                  <a:srgbClr val="345DAE"/>
                </a:solidFill>
                <a:latin typeface="Arial" panose="020B0604020202020204"/>
                <a:ea typeface="Arial" panose="020B0604020202020204"/>
              </a:rPr>
              <a:t>Алексей Алексеевич Леонтьев, </a:t>
            </a:r>
            <a:r>
              <a:rPr lang="en-US" sz="1400" b="0" i="1" strike="noStrike" spc="-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советский и российский лингвист, </a:t>
            </a:r>
            <a:endParaRPr lang="en-US" sz="1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1400" b="0" i="1" strike="noStrike" spc="-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психолог, доктор психологических наук и доктор филологических наук, действительный член РАО</a:t>
            </a:r>
            <a:r>
              <a:rPr lang="en-US" sz="1400" b="0" i="1" strike="noStrike" spc="-1" baseline="3000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sz="1400" b="0" i="1" strike="noStrike" spc="-1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и АПСН </a:t>
            </a:r>
            <a:endParaRPr lang="en-US" sz="1400" b="0" strike="noStrike" spc="-1">
              <a:latin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3420" y="131474"/>
            <a:ext cx="64255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spc="-4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ФУНКЦИОНАЛЬНАЯ ГРАМОТНОСТЬ</a:t>
            </a:r>
            <a:endParaRPr lang="ru-RU" sz="2800" b="1" spc="-4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19" name="Слайд think-cell" r:id="rId2" imgW="9525" imgH="9525" progId="TCLayout.ActiveDocument.1">
                  <p:embed/>
                </p:oleObj>
              </mc:Choice>
              <mc:Fallback>
                <p:oleObj name="Слайд think-cell" r:id="rId2" imgW="9525" imgH="9525" progId="TCLayout.ActiveDocument.1">
                  <p:embed/>
                  <p:pic>
                    <p:nvPicPr>
                      <p:cNvPr id="0" name="Изображение 11161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38994" y="162605"/>
            <a:ext cx="7300616" cy="760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6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Серия «Функциональная грамотность.</a:t>
            </a:r>
            <a:endParaRPr kumimoji="0" lang="ru-RU" sz="2600" b="1" i="0" u="none" strike="noStrike" kern="1200" cap="none" spc="-40" normalizeH="0" baseline="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6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Учимся </a:t>
            </a:r>
            <a:r>
              <a:rPr kumimoji="0" lang="ru-RU" sz="26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для жизни» </a:t>
            </a:r>
            <a:endParaRPr kumimoji="0" lang="ru-RU" sz="26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75795" y="5237769"/>
            <a:ext cx="2183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8123" y="1207044"/>
            <a:ext cx="7808486" cy="64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Сборники эталонных изданий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299260" y="1844824"/>
            <a:ext cx="487307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Предназначены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для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формирования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и оценки всех аспектов функциональной грамотности, которые изучаются в международном сравнительном исследовании PISA.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Содержат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обучающие и тренировочные задания, охватывающие все содержательные и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компетентностые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аспекты оценки функциональной грамотности по каждой из областей. Приводятся развернутые описания особенностей оценки заданий, рекомендации по использованию системы заданий и их оценки. Все задания построены на основе реальных жизненных ситуаций. 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Могут быть использованы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 обучающих целях педагогами на уроках и во внеурочной деятельности, а также администрацией школы для организации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внутришкольного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мониторинга по оценке функциональной грамотности учащихся 5 и 7 классов.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11421" y="1059404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47971" y="5437824"/>
            <a:ext cx="1974590" cy="8644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Готовятся к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печати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в феврале 2020 года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Номер слайда 8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40" y="133368"/>
            <a:ext cx="1604902" cy="97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3" y="4430001"/>
            <a:ext cx="1380199" cy="1912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65" y="2198864"/>
            <a:ext cx="1482442" cy="205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277" y="2141577"/>
            <a:ext cx="1551651" cy="2149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61" y="4473622"/>
            <a:ext cx="1366291" cy="189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07" y="4495326"/>
            <a:ext cx="1341596" cy="185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8" y="4486653"/>
            <a:ext cx="1367859" cy="189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4" y="2196446"/>
            <a:ext cx="1447622" cy="2005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1" y="2185340"/>
            <a:ext cx="1480010" cy="2050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236478" y="6651116"/>
            <a:ext cx="167903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АО «Издательство "Просвещение"», 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610872"/>
            <a:ext cx="89774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6220" y="712470"/>
            <a:ext cx="746633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Задания для разминки</a:t>
            </a:r>
            <a:endParaRPr kumimoji="0" lang="ru-RU" sz="2400" b="1" i="0" u="none" strike="noStrike" kern="1200" cap="none" spc="-40" normalizeH="0" baseline="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35" y="1412875"/>
            <a:ext cx="5367655" cy="412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6573" y="5820119"/>
            <a:ext cx="858191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6" charset="0"/>
              </a:rPr>
              <a:t>Задание № 1 относится к группе заданий на объяснение явлений и фактов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6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2520950" y="53340"/>
            <a:ext cx="59118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Решаем задания вместе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" y="53340"/>
            <a:ext cx="150812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/>
          <p:cNvCxnSpPr/>
          <p:nvPr/>
        </p:nvCxnSpPr>
        <p:spPr>
          <a:xfrm>
            <a:off x="0" y="610872"/>
            <a:ext cx="89774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6220" y="712470"/>
            <a:ext cx="746633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Задания для разминки</a:t>
            </a:r>
            <a:endParaRPr kumimoji="0" lang="ru-RU" sz="2400" b="1" i="0" u="none" strike="noStrike" kern="1200" cap="none" spc="-40" normalizeH="0" baseline="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2520950" y="53340"/>
            <a:ext cx="59118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Решаем задания вместе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" y="53340"/>
            <a:ext cx="150812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7" y="1202159"/>
            <a:ext cx="6135722" cy="4257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4"/>
          <p:cNvSpPr txBox="1"/>
          <p:nvPr/>
        </p:nvSpPr>
        <p:spPr>
          <a:xfrm>
            <a:off x="426020" y="5943230"/>
            <a:ext cx="826102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Times New Roman" panose="02020603050405020304" pitchFamily="16" charset="0"/>
              </a:rPr>
              <a:t>Задание № 3 относится к группе заданий на исследование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Times New Roman" panose="02020603050405020304" pitchFamily="16" charset="0"/>
            </a:endParaRPr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/>
          <p:cNvCxnSpPr/>
          <p:nvPr/>
        </p:nvCxnSpPr>
        <p:spPr>
          <a:xfrm>
            <a:off x="0" y="610872"/>
            <a:ext cx="89774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6220" y="712470"/>
            <a:ext cx="746633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Задания для разминки</a:t>
            </a:r>
            <a:endParaRPr kumimoji="0" lang="ru-RU" sz="2400" b="1" i="0" u="none" strike="noStrike" kern="1200" cap="none" spc="-40" normalizeH="0" baseline="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2520950" y="53340"/>
            <a:ext cx="59118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Решаем задания вместе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" y="3058795"/>
            <a:ext cx="29813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5689314"/>
            <a:ext cx="4242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Times New Roman" panose="02020603050405020304" pitchFamily="16" charset="0"/>
              </a:rPr>
              <a:t>Задание № 5 и задание № 6 относятся к группе заданий на анализ данных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Times New Roman" panose="02020603050405020304" pitchFamily="16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25818" y="1205062"/>
            <a:ext cx="4734214" cy="4978742"/>
            <a:chOff x="125818" y="1205062"/>
            <a:chExt cx="4734214" cy="4978742"/>
          </a:xfrm>
        </p:grpSpPr>
        <p:pic>
          <p:nvPicPr>
            <p:cNvPr id="4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478" y="1205062"/>
              <a:ext cx="4623554" cy="39825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818" y="5096262"/>
              <a:ext cx="4734214" cy="10875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646930" y="1731645"/>
            <a:ext cx="4038600" cy="372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7784" y="142229"/>
            <a:ext cx="7315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ГЛОБАЛЬНЫЕ КОМПЕТЕНЦИИ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3" y="1219329"/>
            <a:ext cx="2567344" cy="3898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881993" y="1016902"/>
            <a:ext cx="5673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Что такое «глобальные компетенции»?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6293" y="1600201"/>
            <a:ext cx="59547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Способность эффективно действовать индивидуально или в группе в различных ситуациях.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Они включают в себя: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заинтересованность и осведомлённость о глобальных тенденциях развития;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управление поведением;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открытость новому;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эмоциональное восприятие нового.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6293" y="4500251"/>
            <a:ext cx="6053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Какие знания лежат в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основе глобальных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компетенций?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5430" y="5229200"/>
            <a:ext cx="62564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умение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распознавать глобальное и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локальное;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умение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мыслить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глобально, 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действовать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локально;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умение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мыслить аналитически и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критически;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знания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, умения и отношения между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людьми.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" y="0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/>
          <p:cNvCxnSpPr/>
          <p:nvPr/>
        </p:nvCxnSpPr>
        <p:spPr>
          <a:xfrm>
            <a:off x="0" y="610872"/>
            <a:ext cx="89774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20"/>
          <p:cNvSpPr txBox="1"/>
          <p:nvPr/>
        </p:nvSpPr>
        <p:spPr>
          <a:xfrm>
            <a:off x="2520950" y="53340"/>
            <a:ext cx="59118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Решаем задания вместе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" y="53340"/>
            <a:ext cx="150812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 l="19488" t="41270" r="53437" b="20163"/>
          <a:stretch>
            <a:fillRect/>
          </a:stretch>
        </p:blipFill>
        <p:spPr>
          <a:xfrm>
            <a:off x="1174750" y="979170"/>
            <a:ext cx="6628130" cy="531114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610872"/>
            <a:ext cx="89774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20"/>
          <p:cNvSpPr txBox="1"/>
          <p:nvPr/>
        </p:nvSpPr>
        <p:spPr>
          <a:xfrm>
            <a:off x="2520950" y="53340"/>
            <a:ext cx="59118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Решаем задания вместе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" y="3058795"/>
            <a:ext cx="29813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79070" y="836930"/>
            <a:ext cx="6049010" cy="3900805"/>
            <a:chOff x="282" y="1318"/>
            <a:chExt cx="9526" cy="614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91" y="1373"/>
              <a:ext cx="9394" cy="6088"/>
              <a:chOff x="74" y="1280"/>
              <a:chExt cx="9394" cy="5950"/>
            </a:xfrm>
          </p:grpSpPr>
          <p:pic>
            <p:nvPicPr>
              <p:cNvPr id="3" name="Изображение 2"/>
              <p:cNvPicPr>
                <a:picLocks noChangeAspect="1"/>
              </p:cNvPicPr>
              <p:nvPr/>
            </p:nvPicPr>
            <p:blipFill>
              <a:blip r:embed="rId3"/>
              <a:srcRect l="22335" t="79315" r="53576" b="14457"/>
              <a:stretch>
                <a:fillRect/>
              </a:stretch>
            </p:blipFill>
            <p:spPr>
              <a:xfrm>
                <a:off x="161" y="1280"/>
                <a:ext cx="9221" cy="1341"/>
              </a:xfrm>
              <a:prstGeom prst="rect">
                <a:avLst/>
              </a:prstGeom>
            </p:spPr>
          </p:pic>
          <p:pic>
            <p:nvPicPr>
              <p:cNvPr id="4" name="Изображение 3"/>
              <p:cNvPicPr>
                <a:picLocks noChangeAspect="1"/>
              </p:cNvPicPr>
              <p:nvPr/>
            </p:nvPicPr>
            <p:blipFill>
              <a:blip r:embed="rId3"/>
              <a:srcRect l="50505" t="24352" r="24750" b="53315"/>
              <a:stretch>
                <a:fillRect/>
              </a:stretch>
            </p:blipFill>
            <p:spPr>
              <a:xfrm>
                <a:off x="74" y="2460"/>
                <a:ext cx="9395" cy="4770"/>
              </a:xfrm>
              <a:prstGeom prst="rect">
                <a:avLst/>
              </a:prstGeom>
            </p:spPr>
          </p:pic>
        </p:grpSp>
        <p:sp>
          <p:nvSpPr>
            <p:cNvPr id="7" name="Прямоугольник 6"/>
            <p:cNvSpPr/>
            <p:nvPr/>
          </p:nvSpPr>
          <p:spPr>
            <a:xfrm>
              <a:off x="282" y="1318"/>
              <a:ext cx="9526" cy="601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6" charset="0"/>
                <a:buNone/>
              </a:pPr>
              <a:endParaRPr kumimoji="0" lang="en-GB" altLang="ru-RU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9" name="Замещающее содержимое 8"/>
          <p:cNvPicPr>
            <a:picLocks noChangeAspect="1"/>
          </p:cNvPicPr>
          <p:nvPr>
            <p:ph sz="half" idx="2"/>
          </p:nvPr>
        </p:nvPicPr>
        <p:blipFill>
          <a:blip r:embed="rId4"/>
          <a:srcRect l="50865" t="56900" r="25189" b="24123"/>
          <a:stretch>
            <a:fillRect/>
          </a:stretch>
        </p:blipFill>
        <p:spPr>
          <a:xfrm>
            <a:off x="2520950" y="3801110"/>
            <a:ext cx="6433185" cy="286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610872"/>
            <a:ext cx="89774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20"/>
          <p:cNvSpPr txBox="1"/>
          <p:nvPr/>
        </p:nvSpPr>
        <p:spPr>
          <a:xfrm>
            <a:off x="2520950" y="53340"/>
            <a:ext cx="59118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Решаем задания вместе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" y="3058795"/>
            <a:ext cx="29813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 l="50267" t="47148" r="25083" b="25930"/>
          <a:stretch>
            <a:fillRect/>
          </a:stretch>
        </p:blipFill>
        <p:spPr>
          <a:xfrm>
            <a:off x="102235" y="745490"/>
            <a:ext cx="6746875" cy="414528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rcRect l="21818" t="24500" r="52953" b="69954"/>
          <a:stretch>
            <a:fillRect/>
          </a:stretch>
        </p:blipFill>
        <p:spPr>
          <a:xfrm>
            <a:off x="2032635" y="5295900"/>
            <a:ext cx="6565265" cy="1013460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ChangeAspect="1"/>
          </p:cNvPicPr>
          <p:nvPr>
            <p:ph sz="half" idx="2"/>
          </p:nvPr>
        </p:nvPicPr>
        <p:blipFill>
          <a:blip r:embed="rId5"/>
          <a:srcRect l="50979" t="76186" r="25189" b="15120"/>
          <a:stretch>
            <a:fillRect/>
          </a:stretch>
        </p:blipFill>
        <p:spPr>
          <a:xfrm>
            <a:off x="2197735" y="3942715"/>
            <a:ext cx="6235065" cy="1495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610872"/>
            <a:ext cx="89774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20"/>
          <p:cNvSpPr txBox="1"/>
          <p:nvPr/>
        </p:nvSpPr>
        <p:spPr>
          <a:xfrm>
            <a:off x="2520950" y="53340"/>
            <a:ext cx="59118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Решаем задания вместе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" y="3058795"/>
            <a:ext cx="29813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79070" y="836930"/>
            <a:ext cx="6355715" cy="5012055"/>
            <a:chOff x="282" y="1318"/>
            <a:chExt cx="8504" cy="7072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442" y="1438"/>
              <a:ext cx="8303" cy="6952"/>
              <a:chOff x="442" y="1438"/>
              <a:chExt cx="6394" cy="4983"/>
            </a:xfrm>
          </p:grpSpPr>
          <p:pic>
            <p:nvPicPr>
              <p:cNvPr id="4" name="Изображение 3"/>
              <p:cNvPicPr>
                <a:picLocks noChangeAspect="1"/>
              </p:cNvPicPr>
              <p:nvPr/>
            </p:nvPicPr>
            <p:blipFill>
              <a:blip r:embed="rId3"/>
              <a:srcRect l="22073" t="24056" r="53266" b="51657"/>
              <a:stretch>
                <a:fillRect/>
              </a:stretch>
            </p:blipFill>
            <p:spPr>
              <a:xfrm>
                <a:off x="442" y="2879"/>
                <a:ext cx="6394" cy="3542"/>
              </a:xfrm>
              <a:prstGeom prst="rect">
                <a:avLst/>
              </a:prstGeom>
            </p:spPr>
          </p:pic>
          <p:pic>
            <p:nvPicPr>
              <p:cNvPr id="3" name="Изображение 2"/>
              <p:cNvPicPr>
                <a:picLocks noChangeAspect="1"/>
              </p:cNvPicPr>
              <p:nvPr/>
            </p:nvPicPr>
            <p:blipFill>
              <a:blip r:embed="rId4"/>
              <a:srcRect l="50642" t="74646" r="25083" b="14601"/>
              <a:stretch>
                <a:fillRect/>
              </a:stretch>
            </p:blipFill>
            <p:spPr>
              <a:xfrm>
                <a:off x="551" y="1438"/>
                <a:ext cx="6285" cy="1566"/>
              </a:xfrm>
              <a:prstGeom prst="rect">
                <a:avLst/>
              </a:prstGeom>
            </p:spPr>
          </p:pic>
        </p:grpSp>
        <p:sp>
          <p:nvSpPr>
            <p:cNvPr id="7" name="Прямоугольник 6"/>
            <p:cNvSpPr/>
            <p:nvPr/>
          </p:nvSpPr>
          <p:spPr>
            <a:xfrm>
              <a:off x="282" y="1318"/>
              <a:ext cx="8505" cy="703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6" charset="0"/>
                <a:buNone/>
              </a:pPr>
              <a:endParaRPr kumimoji="0" lang="en-GB" altLang="ru-RU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9" name="Замещающее содержимое 8"/>
          <p:cNvPicPr>
            <a:picLocks noChangeAspect="1"/>
          </p:cNvPicPr>
          <p:nvPr>
            <p:ph sz="half" idx="2"/>
          </p:nvPr>
        </p:nvPicPr>
        <p:blipFill>
          <a:blip r:embed="rId5"/>
          <a:srcRect l="22484" t="30940" r="53363" b="40104"/>
          <a:stretch>
            <a:fillRect/>
          </a:stretch>
        </p:blipFill>
        <p:spPr>
          <a:xfrm>
            <a:off x="2930525" y="2534920"/>
            <a:ext cx="5960110" cy="401891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/>
          <p:cNvCxnSpPr/>
          <p:nvPr/>
        </p:nvCxnSpPr>
        <p:spPr>
          <a:xfrm>
            <a:off x="0" y="610872"/>
            <a:ext cx="89774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20"/>
          <p:cNvSpPr txBox="1"/>
          <p:nvPr/>
        </p:nvSpPr>
        <p:spPr>
          <a:xfrm>
            <a:off x="2520950" y="53340"/>
            <a:ext cx="59118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Решаем задания вместе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" y="53340"/>
            <a:ext cx="150812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 l="21990" t="50157" r="53099" b="14148"/>
          <a:stretch>
            <a:fillRect/>
          </a:stretch>
        </p:blipFill>
        <p:spPr>
          <a:xfrm>
            <a:off x="181610" y="857885"/>
            <a:ext cx="5750560" cy="46348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Замещающее содержимое 8"/>
          <p:cNvPicPr>
            <a:picLocks noChangeAspect="1"/>
          </p:cNvPicPr>
          <p:nvPr>
            <p:ph sz="half" idx="2"/>
          </p:nvPr>
        </p:nvPicPr>
        <p:blipFill>
          <a:blip r:embed="rId4"/>
          <a:srcRect l="22484" t="60938" r="53363" b="14966"/>
          <a:stretch>
            <a:fillRect/>
          </a:stretch>
        </p:blipFill>
        <p:spPr>
          <a:xfrm>
            <a:off x="2854325" y="3155315"/>
            <a:ext cx="6123305" cy="343598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7782" y="158117"/>
            <a:ext cx="6501765" cy="4298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spc="-4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КАКИЕ ПРОФЕССИИ БУДУТ ВОСТРЕБОВАНЫ?</a:t>
            </a:r>
            <a:endParaRPr lang="ru-RU" sz="2200" b="1" spc="-4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732082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Пока мы осваиваем профессии юристов, экономистов, слесарей и поваров Илон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Маск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 грезит о полете на марс, 3D-принтеры начинают печатать человеческие органы, а Великобритания инвестирует миллионы фунтов стерлингов в подготовку ассистентов и помощников для роботов.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The New York Times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47965"/>
            <a:ext cx="3475870" cy="274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47965"/>
            <a:ext cx="3927368" cy="2380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09" y="4149080"/>
            <a:ext cx="3426182" cy="2613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" y="0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4" name="Слайд think-cell" r:id="rId2" imgW="9525" imgH="9525" progId="TCLayout.ActiveDocument.1">
                  <p:embed/>
                </p:oleObj>
              </mc:Choice>
              <mc:Fallback>
                <p:oleObj name="Слайд think-cell" r:id="rId2" imgW="9525" imgH="9525" progId="TCLayout.ActiveDocument.1">
                  <p:embed/>
                  <p:pic>
                    <p:nvPicPr>
                      <p:cNvPr id="0" name="Изображение 11264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23159" y="68512"/>
            <a:ext cx="837530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Формирование </a:t>
            </a:r>
            <a:r>
              <a:rPr kumimoji="0" lang="ru-RU" sz="24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функциональной грамотности</a:t>
            </a:r>
            <a:endParaRPr kumimoji="0" lang="ru-RU" sz="24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 образовательной </a:t>
            </a:r>
            <a:r>
              <a:rPr kumimoji="0" lang="ru-RU" sz="24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организации</a:t>
            </a:r>
            <a:endParaRPr kumimoji="0" lang="ru-RU" sz="24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7554" y="1053396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115645" y="1118576"/>
          <a:ext cx="8911827" cy="47844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1066"/>
                <a:gridCol w="6650761"/>
              </a:tblGrid>
              <a:tr h="2418087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Административная деятельность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Внесение изменений в основную образовательную программу:</a:t>
                      </a:r>
                      <a:endParaRPr lang="ru-RU" sz="13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Целевой раздел: планируемые результаты и система оценки их достижения</a:t>
                      </a:r>
                      <a:endParaRPr lang="ru-RU" sz="13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Содержательный раздел: корректировка программ учебных курсов, в том числе интегрированных</a:t>
                      </a:r>
                      <a:endParaRPr lang="ru-RU" sz="13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Организационный: включение соответствующих курсов в часть учебного плана, формируемую участниками образовательных отношений, в план внеурочной деятельности </a:t>
                      </a:r>
                      <a:endParaRPr lang="ru-RU" sz="13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Включение в план методической работы образовательной организации серии семинаров-практикумов,</a:t>
                      </a:r>
                      <a:r>
                        <a:rPr lang="ru-RU" sz="13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направленных на совместную работу всего педагогического коллектива по формированию функциональной грамотности.</a:t>
                      </a:r>
                      <a:endParaRPr lang="ru-RU" sz="1300" baseline="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3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</a:t>
                      </a:r>
                      <a:r>
                        <a:rPr lang="ru-RU" sz="13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внутришкольного</a:t>
                      </a:r>
                      <a:r>
                        <a:rPr lang="ru-RU" sz="13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мониторинга </a:t>
                      </a:r>
                      <a:r>
                        <a:rPr lang="ru-RU" sz="13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сформированности</a:t>
                      </a:r>
                      <a:r>
                        <a:rPr lang="ru-RU" sz="13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функциональной грамотности учащихся с 5 по 9 класс.</a:t>
                      </a:r>
                      <a:endParaRPr lang="ru-RU" sz="13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</a:tr>
              <a:tr h="639138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Урочная деятельность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Решение контекстных</a:t>
                      </a:r>
                      <a:r>
                        <a:rPr lang="ru-RU" sz="13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задач в рамках уроков по всем предметам учебного плана.</a:t>
                      </a:r>
                      <a:endParaRPr lang="ru-RU" sz="13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</a:tr>
              <a:tr h="1329389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Внеурочная деятельность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Проектно-исследовательская работа обучающихся с активным использованием </a:t>
                      </a:r>
                      <a:r>
                        <a:rPr lang="ru-RU" sz="13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метапредметных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3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межпредметных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проектов и исследований. </a:t>
                      </a:r>
                      <a:endParaRPr lang="ru-RU" sz="13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Включение в план внеурочной деятельности образовательной организации  образовательных событий,</a:t>
                      </a:r>
                      <a:r>
                        <a:rPr lang="ru-RU" sz="13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направленных на совместную работу всего педагогического коллектива по формированию функциональной грамотности (межпредметные недели, учебно-исследовательские конференции, межпредметные марафоны</a:t>
                      </a:r>
                      <a:r>
                        <a:rPr lang="en-US" sz="13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т.д.).</a:t>
                      </a:r>
                      <a:endParaRPr lang="ru-RU" sz="13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16086" y="6144280"/>
            <a:ext cx="89118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Закупка учебных пособий возможна в соответствии со статьей 35 Федерального закона от 29.12.2012 № 273-ФЗ «Об образовании в Российской Федерации»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трелка вниз 50"/>
          <p:cNvSpPr/>
          <p:nvPr/>
        </p:nvSpPr>
        <p:spPr>
          <a:xfrm>
            <a:off x="899591" y="5790812"/>
            <a:ext cx="639391" cy="370861"/>
          </a:xfrm>
          <a:prstGeom prst="downArrow">
            <a:avLst>
              <a:gd name="adj1" fmla="val 46570"/>
              <a:gd name="adj2" fmla="val 50000"/>
            </a:avLst>
          </a:prstGeom>
          <a:noFill/>
          <a:ln cmpd="sng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4472C4">
                    <a:lumMod val="75000"/>
                  </a:srgbClr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40" y="133368"/>
            <a:ext cx="1604902" cy="97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4275" name="Line 2"/>
          <p:cNvSpPr>
            <a:spLocks noChangeShapeType="1"/>
          </p:cNvSpPr>
          <p:nvPr/>
        </p:nvSpPr>
        <p:spPr bwMode="auto">
          <a:xfrm>
            <a:off x="0" y="765175"/>
            <a:ext cx="9144000" cy="1588"/>
          </a:xfrm>
          <a:prstGeom prst="line">
            <a:avLst/>
          </a:prstGeom>
          <a:noFill/>
          <a:ln w="12600">
            <a:solidFill>
              <a:srgbClr val="4F81BD"/>
            </a:solidFill>
            <a:rou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4276" name="Rectangle 3"/>
          <p:cNvSpPr>
            <a:spLocks noChangeArrowheads="1"/>
          </p:cNvSpPr>
          <p:nvPr/>
        </p:nvSpPr>
        <p:spPr bwMode="auto">
          <a:xfrm>
            <a:off x="947738" y="-119063"/>
            <a:ext cx="7886700" cy="88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>
              <a:lnSpc>
                <a:spcPct val="90000"/>
              </a:lnSpc>
            </a:pPr>
            <a:r>
              <a:rPr lang="en-US" altLang="ru-RU" sz="4000">
                <a:solidFill>
                  <a:srgbClr val="294790"/>
                </a:solidFill>
                <a:latin typeface="Impact" panose="020B0806030902050204" pitchFamily="32" charset="0"/>
              </a:rPr>
              <a:t>Наш официальный сайт</a:t>
            </a:r>
            <a:endParaRPr lang="en-US" altLang="ru-RU" sz="4000">
              <a:solidFill>
                <a:srgbClr val="294790"/>
              </a:solidFill>
              <a:latin typeface="Impact" panose="020B0806030902050204" pitchFamily="32" charset="0"/>
            </a:endParaRPr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80963" y="798513"/>
            <a:ext cx="8642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ru-RU" sz="3200" b="1">
                <a:solidFill>
                  <a:srgbClr val="2F538E"/>
                </a:solidFill>
                <a:ea typeface="WenQuanYi Micro Hei" charset="0"/>
                <a:cs typeface="Arial" panose="020B0604020202020204" pitchFamily="34" charset="0"/>
              </a:rPr>
              <a:t>https://prosv.ru/</a:t>
            </a:r>
            <a:endParaRPr lang="en-US" altLang="ru-RU" sz="3200" b="1">
              <a:solidFill>
                <a:srgbClr val="2F538E"/>
              </a:solidFill>
              <a:ea typeface="WenQuanYi Micro Hei" charset="0"/>
              <a:cs typeface="Arial" panose="020B0604020202020204" pitchFamily="34" charset="0"/>
            </a:endParaRPr>
          </a:p>
        </p:txBody>
      </p:sp>
      <p:pic>
        <p:nvPicPr>
          <p:cNvPr id="54279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Замещающее содержимое 1"/>
          <p:cNvPicPr>
            <a:picLocks noChangeAspect="1"/>
          </p:cNvPicPr>
          <p:nvPr>
            <p:ph idx="1"/>
          </p:nvPr>
        </p:nvPicPr>
        <p:blipFill>
          <a:blip r:embed="rId4"/>
          <a:srcRect t="11310" r="8285" b="12987"/>
          <a:stretch>
            <a:fillRect/>
          </a:stretch>
        </p:blipFill>
        <p:spPr>
          <a:xfrm>
            <a:off x="114300" y="1809750"/>
            <a:ext cx="8916035" cy="41402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96850"/>
            <a:ext cx="8483600" cy="1143000"/>
          </a:xfrm>
          <a:extLs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720" rIns="45720" bIns="45720"/>
          <a:lstStyle/>
          <a:p>
            <a:pPr eaLnBrk="1"/>
            <a:endParaRPr lang="ru-RU" altLang="ru-RU" smtClean="0"/>
          </a:p>
        </p:txBody>
      </p:sp>
      <p:sp>
        <p:nvSpPr>
          <p:cNvPr id="55299" name="Line 2"/>
          <p:cNvSpPr>
            <a:spLocks noChangeShapeType="1"/>
          </p:cNvSpPr>
          <p:nvPr/>
        </p:nvSpPr>
        <p:spPr bwMode="auto">
          <a:xfrm>
            <a:off x="0" y="765175"/>
            <a:ext cx="9144000" cy="1588"/>
          </a:xfrm>
          <a:prstGeom prst="line">
            <a:avLst/>
          </a:prstGeom>
          <a:noFill/>
          <a:ln w="12600">
            <a:solidFill>
              <a:srgbClr val="4F81BD"/>
            </a:solidFill>
            <a:rou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1881188" y="50800"/>
            <a:ext cx="71643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ru-RU" sz="2200">
                <a:solidFill>
                  <a:srgbClr val="294790"/>
                </a:solidFill>
                <a:latin typeface="Impact" panose="020B0806030902050204" pitchFamily="32" charset="0"/>
              </a:rPr>
              <a:t>Сервисы для педагогов на сайте</a:t>
            </a:r>
            <a:br>
              <a:rPr lang="en-US" altLang="ru-RU" sz="2200">
                <a:solidFill>
                  <a:srgbClr val="294790"/>
                </a:solidFill>
                <a:latin typeface="Impact" panose="020B0806030902050204" pitchFamily="32" charset="0"/>
              </a:rPr>
            </a:br>
            <a:r>
              <a:rPr lang="en-US" altLang="ru-RU" sz="2200">
                <a:solidFill>
                  <a:srgbClr val="294790"/>
                </a:solidFill>
                <a:latin typeface="Impact" panose="020B0806030902050204" pitchFamily="32" charset="0"/>
              </a:rPr>
              <a:t>Группы компаний «Просвещение»  prosv.ru </a:t>
            </a:r>
            <a:br>
              <a:rPr lang="en-US" altLang="ru-RU" sz="2200" b="1">
                <a:solidFill>
                  <a:srgbClr val="294790"/>
                </a:solidFill>
                <a:latin typeface="Impact" panose="020B0806030902050204" pitchFamily="3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ru-RU" sz="2200" b="1">
              <a:solidFill>
                <a:srgbClr val="294790"/>
              </a:solidFill>
              <a:latin typeface="Impact" panose="020B0806030902050204" pitchFamily="3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301" name="Rectangle 4"/>
          <p:cNvSpPr>
            <a:spLocks noChangeArrowheads="1"/>
          </p:cNvSpPr>
          <p:nvPr/>
        </p:nvSpPr>
        <p:spPr bwMode="auto">
          <a:xfrm>
            <a:off x="2098675" y="2146300"/>
            <a:ext cx="549751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ru-RU" sz="2200" b="1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altLang="ru-RU" sz="2200" b="1">
              <a:solidFill>
                <a:srgbClr val="2D2B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302" name="Rectangle 5"/>
          <p:cNvSpPr>
            <a:spLocks noChangeArrowheads="1"/>
          </p:cNvSpPr>
          <p:nvPr/>
        </p:nvSpPr>
        <p:spPr bwMode="auto">
          <a:xfrm>
            <a:off x="201613" y="1820863"/>
            <a:ext cx="1009650" cy="512762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560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000" tIns="81000" rIns="81000" bIns="81000" anchor="ctr"/>
          <a:lstStyle>
            <a:lvl1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ru-RU" sz="1400" b="1">
                <a:solidFill>
                  <a:srgbClr val="FFFFFF"/>
                </a:solidFill>
                <a:latin typeface="Calibri" panose="020F0502020204030204" charset="0"/>
              </a:rPr>
              <a:t>Каталог </a:t>
            </a:r>
            <a:endParaRPr lang="en-US" altLang="ru-RU" sz="1400" b="1">
              <a:solidFill>
                <a:srgbClr val="FFFFFF"/>
              </a:solidFill>
              <a:latin typeface="Calibri" panose="020F0502020204030204" charset="0"/>
            </a:endParaRPr>
          </a:p>
        </p:txBody>
      </p:sp>
      <p:sp>
        <p:nvSpPr>
          <p:cNvPr id="55303" name="Rectangle 6"/>
          <p:cNvSpPr>
            <a:spLocks noChangeArrowheads="1"/>
          </p:cNvSpPr>
          <p:nvPr/>
        </p:nvSpPr>
        <p:spPr bwMode="auto">
          <a:xfrm>
            <a:off x="1320800" y="1820863"/>
            <a:ext cx="1223963" cy="512762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560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000" tIns="81000" rIns="81000" bIns="81000" anchor="ctr"/>
          <a:lstStyle>
            <a:lvl1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ru-RU" sz="1400" b="1">
                <a:solidFill>
                  <a:srgbClr val="FFFFFF"/>
                </a:solidFill>
                <a:latin typeface="Calibri" panose="020F0502020204030204" charset="0"/>
              </a:rPr>
              <a:t>Горячая линия</a:t>
            </a:r>
            <a:endParaRPr lang="en-US" altLang="ru-RU" sz="1400" b="1">
              <a:solidFill>
                <a:srgbClr val="FFFFFF"/>
              </a:solidFill>
              <a:latin typeface="Calibri" panose="020F0502020204030204" charset="0"/>
            </a:endParaRPr>
          </a:p>
        </p:txBody>
      </p:sp>
      <p:sp>
        <p:nvSpPr>
          <p:cNvPr id="55304" name="Rectangle 7"/>
          <p:cNvSpPr>
            <a:spLocks noChangeArrowheads="1"/>
          </p:cNvSpPr>
          <p:nvPr/>
        </p:nvSpPr>
        <p:spPr bwMode="auto">
          <a:xfrm>
            <a:off x="6645275" y="1835150"/>
            <a:ext cx="2254250" cy="498475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560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000" tIns="81000" rIns="81000" bIns="8100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ru-RU" sz="1100" b="1">
                <a:solidFill>
                  <a:srgbClr val="FFFFFF"/>
                </a:solidFill>
                <a:latin typeface="Calibri" panose="020F0502020204030204" charset="0"/>
              </a:rPr>
              <a:t>Материалы для подготовки к участию в международных исследованиях</a:t>
            </a:r>
            <a:endParaRPr lang="en-US" altLang="ru-RU" sz="1100" b="1">
              <a:solidFill>
                <a:srgbClr val="FFFFFF"/>
              </a:solidFill>
              <a:latin typeface="Calibri" panose="020F0502020204030204" charset="0"/>
            </a:endParaRPr>
          </a:p>
        </p:txBody>
      </p:sp>
      <p:sp>
        <p:nvSpPr>
          <p:cNvPr id="55305" name="Rectangle 8"/>
          <p:cNvSpPr>
            <a:spLocks noChangeArrowheads="1"/>
          </p:cNvSpPr>
          <p:nvPr/>
        </p:nvSpPr>
        <p:spPr bwMode="auto">
          <a:xfrm>
            <a:off x="60325" y="3133725"/>
            <a:ext cx="128587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760" tIns="34200" rIns="68760" bIns="3420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altLang="ru-RU" sz="1400" u="sng">
                <a:solidFill>
                  <a:srgbClr val="1F497D"/>
                </a:solidFill>
                <a:latin typeface="Calibri" panose="020F0502020204030204" charset="0"/>
              </a:rPr>
              <a:t>catalog.prosv.ru</a:t>
            </a:r>
            <a:endParaRPr lang="en-US" altLang="ru-RU" sz="1400" u="sng">
              <a:solidFill>
                <a:srgbClr val="1F497D"/>
              </a:solidFill>
              <a:latin typeface="Calibri" panose="020F0502020204030204" charset="0"/>
            </a:endParaRPr>
          </a:p>
        </p:txBody>
      </p:sp>
      <p:pic>
        <p:nvPicPr>
          <p:cNvPr id="55306" name="Picture 9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508250"/>
            <a:ext cx="355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7" name="Rectangle 10"/>
          <p:cNvSpPr>
            <a:spLocks noChangeArrowheads="1"/>
          </p:cNvSpPr>
          <p:nvPr/>
        </p:nvSpPr>
        <p:spPr bwMode="auto">
          <a:xfrm>
            <a:off x="1362075" y="3124200"/>
            <a:ext cx="1370013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760" tIns="34200" rIns="68760" bIns="3420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altLang="ru-RU" sz="1400" u="sng">
                <a:solidFill>
                  <a:srgbClr val="1F497D"/>
                </a:solidFill>
                <a:latin typeface="Calibri" panose="020F0502020204030204" charset="0"/>
              </a:rPr>
              <a:t>vopros@prosv.ru</a:t>
            </a:r>
            <a:endParaRPr lang="en-US" altLang="ru-RU" sz="1400" u="sng">
              <a:solidFill>
                <a:srgbClr val="1F497D"/>
              </a:solidFill>
              <a:latin typeface="Calibri" panose="020F0502020204030204" charset="0"/>
            </a:endParaRPr>
          </a:p>
        </p:txBody>
      </p:sp>
      <p:pic>
        <p:nvPicPr>
          <p:cNvPr id="5530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2405063"/>
            <a:ext cx="7239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7"/>
          <a:stretch>
            <a:fillRect/>
          </a:stretch>
        </p:blipFill>
        <p:spPr bwMode="auto">
          <a:xfrm>
            <a:off x="3143250" y="2428875"/>
            <a:ext cx="6826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62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10" name="Rectangle 13"/>
          <p:cNvSpPr>
            <a:spLocks noChangeArrowheads="1"/>
          </p:cNvSpPr>
          <p:nvPr/>
        </p:nvSpPr>
        <p:spPr bwMode="auto">
          <a:xfrm>
            <a:off x="2701925" y="1820863"/>
            <a:ext cx="1479550" cy="512762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560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000" tIns="81000" rIns="81000" bIns="8100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ru-RU" sz="1400" b="1">
                <a:solidFill>
                  <a:srgbClr val="FFFFFF"/>
                </a:solidFill>
                <a:latin typeface="Calibri" panose="020F0502020204030204" charset="0"/>
              </a:rPr>
              <a:t>Рабочие программы</a:t>
            </a:r>
            <a:endParaRPr lang="en-US" altLang="ru-RU" sz="1400" b="1">
              <a:solidFill>
                <a:srgbClr val="FFFFFF"/>
              </a:solidFill>
              <a:latin typeface="Calibri" panose="020F0502020204030204" charset="0"/>
            </a:endParaRPr>
          </a:p>
        </p:txBody>
      </p:sp>
      <p:sp>
        <p:nvSpPr>
          <p:cNvPr id="55311" name="Rectangle 14"/>
          <p:cNvSpPr>
            <a:spLocks noChangeArrowheads="1"/>
          </p:cNvSpPr>
          <p:nvPr/>
        </p:nvSpPr>
        <p:spPr bwMode="auto">
          <a:xfrm>
            <a:off x="3138488" y="3073400"/>
            <a:ext cx="8826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760" tIns="34200" rIns="68760" bIns="34200">
            <a:spAutoFit/>
          </a:bodyPr>
          <a:lstStyle>
            <a:lvl1pPr eaLnBrk="0"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altLang="ru-RU" u="sng">
                <a:solidFill>
                  <a:srgbClr val="1F497D"/>
                </a:solidFill>
                <a:latin typeface="Calibri" panose="020F0502020204030204" charset="0"/>
              </a:rPr>
              <a:t>prosv.ru</a:t>
            </a:r>
            <a:endParaRPr lang="en-US" altLang="ru-RU" u="sng">
              <a:solidFill>
                <a:srgbClr val="1F497D"/>
              </a:solidFill>
              <a:latin typeface="Calibri" panose="020F0502020204030204" charset="0"/>
            </a:endParaRPr>
          </a:p>
        </p:txBody>
      </p:sp>
      <p:pic>
        <p:nvPicPr>
          <p:cNvPr id="55312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3636963"/>
            <a:ext cx="868362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13" name="Rectangle 16"/>
          <p:cNvSpPr>
            <a:spLocks noChangeArrowheads="1"/>
          </p:cNvSpPr>
          <p:nvPr/>
        </p:nvSpPr>
        <p:spPr bwMode="auto">
          <a:xfrm>
            <a:off x="438150" y="4633913"/>
            <a:ext cx="45720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760" tIns="34200" rIns="68760" bIns="3420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ru-RU" sz="1100" b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vopros@prosv.ru</a:t>
            </a:r>
            <a:endParaRPr lang="en-US" altLang="ru-RU" sz="1100" b="1">
              <a:solidFill>
                <a:srgbClr val="59595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55314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3636963"/>
            <a:ext cx="868363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15" name="Rectangle 18"/>
          <p:cNvSpPr>
            <a:spLocks noChangeArrowheads="1"/>
          </p:cNvSpPr>
          <p:nvPr/>
        </p:nvSpPr>
        <p:spPr bwMode="auto">
          <a:xfrm>
            <a:off x="3835400" y="4621213"/>
            <a:ext cx="1109663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760" tIns="34200" rIns="68760" bIns="3420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ru-RU" sz="1100" b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shop.prosv.ru</a:t>
            </a:r>
            <a:endParaRPr lang="en-US" altLang="ru-RU" sz="1100" b="1">
              <a:solidFill>
                <a:srgbClr val="59595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55316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595688"/>
            <a:ext cx="957263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17" name="Rectangle 20"/>
          <p:cNvSpPr>
            <a:spLocks noChangeArrowheads="1"/>
          </p:cNvSpPr>
          <p:nvPr/>
        </p:nvSpPr>
        <p:spPr bwMode="auto">
          <a:xfrm>
            <a:off x="5503863" y="4595813"/>
            <a:ext cx="13335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760" tIns="34200" rIns="68760" bIns="3420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ru-RU" sz="1100" b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academy.prosv.ru</a:t>
            </a:r>
            <a:endParaRPr lang="en-US" altLang="ru-RU" sz="1100" b="1">
              <a:solidFill>
                <a:srgbClr val="59595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5318" name="Rectangle 21"/>
          <p:cNvSpPr>
            <a:spLocks noChangeArrowheads="1"/>
          </p:cNvSpPr>
          <p:nvPr/>
        </p:nvSpPr>
        <p:spPr bwMode="auto">
          <a:xfrm>
            <a:off x="6519863" y="3071813"/>
            <a:ext cx="250666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760" tIns="34200" rIns="68760" bIns="3420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altLang="ru-RU" u="sng">
                <a:solidFill>
                  <a:srgbClr val="000080"/>
                </a:solidFill>
                <a:latin typeface="Calibri" panose="020F0502020204030204" charset="0"/>
                <a:hlinkClick r:id="rId6"/>
              </a:rPr>
              <a:t>prosv.ru/pages/pisa.html</a:t>
            </a:r>
            <a:r>
              <a:rPr lang="en-US" altLang="ru-RU" sz="1400" b="1">
                <a:solidFill>
                  <a:srgbClr val="215968"/>
                </a:solidFill>
                <a:ea typeface="WenQuanYi Micro Hei" charset="0"/>
                <a:cs typeface="Arial" panose="020B0604020202020204" pitchFamily="34" charset="0"/>
              </a:rPr>
              <a:t> </a:t>
            </a:r>
            <a:endParaRPr lang="en-US" altLang="ru-RU" sz="1400" b="1">
              <a:solidFill>
                <a:srgbClr val="215968"/>
              </a:solidFill>
              <a:ea typeface="WenQuanYi Micro Hei" charset="0"/>
              <a:cs typeface="Arial" panose="020B0604020202020204" pitchFamily="34" charset="0"/>
            </a:endParaRPr>
          </a:p>
        </p:txBody>
      </p:sp>
      <p:sp>
        <p:nvSpPr>
          <p:cNvPr id="55319" name="Rectangle 22"/>
          <p:cNvSpPr>
            <a:spLocks noChangeArrowheads="1"/>
          </p:cNvSpPr>
          <p:nvPr/>
        </p:nvSpPr>
        <p:spPr bwMode="auto">
          <a:xfrm>
            <a:off x="4510088" y="3073400"/>
            <a:ext cx="198596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760" tIns="34200" rIns="68760" bIns="3420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altLang="ru-RU" u="sng">
                <a:solidFill>
                  <a:srgbClr val="1F497D"/>
                </a:solidFill>
                <a:latin typeface="Calibri" panose="020F0502020204030204" charset="0"/>
              </a:rPr>
              <a:t>prosv.ru/reklama/</a:t>
            </a:r>
            <a:endParaRPr lang="en-US" altLang="ru-RU" u="sng">
              <a:solidFill>
                <a:srgbClr val="1F497D"/>
              </a:solidFill>
              <a:latin typeface="Calibri" panose="020F0502020204030204" charset="0"/>
            </a:endParaRPr>
          </a:p>
        </p:txBody>
      </p:sp>
      <p:sp>
        <p:nvSpPr>
          <p:cNvPr id="55320" name="Rectangle 23"/>
          <p:cNvSpPr>
            <a:spLocks noChangeArrowheads="1"/>
          </p:cNvSpPr>
          <p:nvPr/>
        </p:nvSpPr>
        <p:spPr bwMode="auto">
          <a:xfrm>
            <a:off x="4335463" y="1833563"/>
            <a:ext cx="2239962" cy="498475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560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000" tIns="81000" rIns="81000" bIns="8100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ru-RU" sz="1200" b="1">
                <a:solidFill>
                  <a:srgbClr val="FFFFFF"/>
                </a:solidFill>
                <a:latin typeface="Calibri" panose="020F0502020204030204" charset="0"/>
              </a:rPr>
              <a:t>Презентации и рекламные материалы</a:t>
            </a:r>
            <a:endParaRPr lang="en-US" altLang="ru-RU" sz="1200" b="1">
              <a:solidFill>
                <a:srgbClr val="FFFFFF"/>
              </a:solidFill>
              <a:latin typeface="Calibri" panose="020F0502020204030204" charset="0"/>
            </a:endParaRPr>
          </a:p>
        </p:txBody>
      </p:sp>
      <p:pic>
        <p:nvPicPr>
          <p:cNvPr id="55321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2389188"/>
            <a:ext cx="7842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22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2455863"/>
            <a:ext cx="1066800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23" name="Text Box 26"/>
          <p:cNvSpPr txBox="1">
            <a:spLocks noChangeArrowheads="1"/>
          </p:cNvSpPr>
          <p:nvPr/>
        </p:nvSpPr>
        <p:spPr bwMode="auto">
          <a:xfrm>
            <a:off x="6457950" y="4767263"/>
            <a:ext cx="20574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55324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25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26" name="Picture 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96850"/>
            <a:ext cx="8483600" cy="1143000"/>
          </a:xfrm>
          <a:extLs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720" rIns="45720" bIns="45720"/>
          <a:lstStyle/>
          <a:p>
            <a:pPr eaLnBrk="1"/>
            <a:endParaRPr lang="ru-RU" altLang="ru-RU" smtClean="0"/>
          </a:p>
        </p:txBody>
      </p:sp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1882775" y="53975"/>
            <a:ext cx="71278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ru-RU" sz="4400">
                <a:solidFill>
                  <a:srgbClr val="FFFFFF"/>
                </a:solidFill>
                <a:latin typeface="Impact" panose="020B0806030902050204" pitchFamily="32" charset="0"/>
                <a:ea typeface="Helvetica Neue Black Condensed" charset="0"/>
                <a:cs typeface="Helvetica Neue Black Condensed" charset="0"/>
              </a:rPr>
              <a:t>ОСОБЕННОСТИ КУРСА</a:t>
            </a:r>
            <a:endParaRPr lang="en-US" altLang="ru-RU" sz="4400">
              <a:solidFill>
                <a:srgbClr val="FFFFFF"/>
              </a:solidFill>
              <a:latin typeface="Impact" panose="020B0806030902050204" pitchFamily="32" charset="0"/>
              <a:ea typeface="Helvetica Neue Black Condensed" charset="0"/>
              <a:cs typeface="Helvetica Neue Black Condensed" charset="0"/>
            </a:endParaRPr>
          </a:p>
        </p:txBody>
      </p:sp>
      <p:sp>
        <p:nvSpPr>
          <p:cNvPr id="56324" name="Line 3"/>
          <p:cNvSpPr>
            <a:spLocks noChangeShapeType="1"/>
          </p:cNvSpPr>
          <p:nvPr/>
        </p:nvSpPr>
        <p:spPr bwMode="auto">
          <a:xfrm>
            <a:off x="0" y="765175"/>
            <a:ext cx="9144000" cy="1588"/>
          </a:xfrm>
          <a:prstGeom prst="line">
            <a:avLst/>
          </a:prstGeom>
          <a:noFill/>
          <a:ln w="12600">
            <a:solidFill>
              <a:srgbClr val="4F81BD"/>
            </a:solidFill>
            <a:rou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180975" y="5346700"/>
            <a:ext cx="87661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ru-RU" sz="2200" b="1">
                <a:solidFill>
                  <a:srgbClr val="376092"/>
                </a:solidFill>
                <a:ea typeface="WenQuanYi Micro Hei" charset="0"/>
                <a:cs typeface="Arial" panose="020B0604020202020204" pitchFamily="34" charset="0"/>
              </a:rPr>
              <a:t>Ведущий методист ЦМПП Плечова Ольга Гарриевна</a:t>
            </a:r>
            <a:endParaRPr lang="en-US" altLang="ru-RU" sz="2200" b="1">
              <a:solidFill>
                <a:srgbClr val="376092"/>
              </a:solidFill>
              <a:ea typeface="WenQuanYi Micro Hei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</a:pPr>
            <a:r>
              <a:rPr lang="en-US" altLang="ru-RU" sz="2200" b="1">
                <a:solidFill>
                  <a:srgbClr val="376092"/>
                </a:solidFill>
                <a:ea typeface="WenQuanYi Micro Hei" charset="0"/>
                <a:cs typeface="Arial" panose="020B0604020202020204" pitchFamily="34" charset="0"/>
              </a:rPr>
              <a:t>Телефон:+79851708839;</a:t>
            </a:r>
            <a:endParaRPr lang="en-US" altLang="ru-RU" sz="2200" b="1">
              <a:solidFill>
                <a:srgbClr val="376092"/>
              </a:solidFill>
              <a:ea typeface="WenQuanYi Micro Hei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</a:pPr>
            <a:r>
              <a:rPr lang="en-US" altLang="ru-RU" sz="2200" b="1">
                <a:solidFill>
                  <a:srgbClr val="376092"/>
                </a:solidFill>
                <a:ea typeface="WenQuanYi Micro Hei" charset="0"/>
                <a:cs typeface="Arial" panose="020B0604020202020204" pitchFamily="34" charset="0"/>
              </a:rPr>
              <a:t>E-mail: </a:t>
            </a:r>
            <a:r>
              <a:rPr lang="en-US" altLang="ru-RU" sz="2800" b="1" u="sng">
                <a:solidFill>
                  <a:srgbClr val="0000FF"/>
                </a:solidFill>
                <a:latin typeface="Arial Narrow" pitchFamily="32" charset="0"/>
                <a:ea typeface="WenQuanYi Micro Hei" charset="0"/>
                <a:cs typeface="Arial" panose="020B0604020202020204" pitchFamily="34" charset="0"/>
              </a:rPr>
              <a:t>OPlechova@prosv.ru</a:t>
            </a:r>
            <a:endParaRPr lang="en-US" altLang="ru-RU" sz="2800" b="1" u="sng">
              <a:solidFill>
                <a:srgbClr val="0000FF"/>
              </a:solidFill>
              <a:latin typeface="Arial Narrow" pitchFamily="32" charset="0"/>
              <a:ea typeface="WenQuanYi Micro Hei" charset="0"/>
              <a:cs typeface="Arial" panose="020B0604020202020204" pitchFamily="34" charset="0"/>
            </a:endParaRPr>
          </a:p>
        </p:txBody>
      </p:sp>
      <p:sp>
        <p:nvSpPr>
          <p:cNvPr id="56326" name="Rectangle 5"/>
          <p:cNvSpPr>
            <a:spLocks noChangeArrowheads="1"/>
          </p:cNvSpPr>
          <p:nvPr/>
        </p:nvSpPr>
        <p:spPr bwMode="auto">
          <a:xfrm>
            <a:off x="1462088" y="82550"/>
            <a:ext cx="7854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ru-RU" sz="3200">
                <a:solidFill>
                  <a:srgbClr val="0070C0"/>
                </a:solidFill>
                <a:latin typeface="Arial Black" panose="020B0A04020102020204" pitchFamily="32" charset="0"/>
                <a:ea typeface="WenQuanYi Micro Hei" charset="0"/>
                <a:cs typeface="Arial" panose="020B0604020202020204" pitchFamily="34" charset="0"/>
              </a:rPr>
              <a:t>БЛАГОДАРИМ ЗА ВНИМАНИЕ!</a:t>
            </a:r>
            <a:endParaRPr lang="en-US" altLang="ru-RU" sz="3200">
              <a:solidFill>
                <a:srgbClr val="0070C0"/>
              </a:solidFill>
              <a:latin typeface="Arial Black" panose="020B0A04020102020204" pitchFamily="32" charset="0"/>
              <a:ea typeface="WenQuanYi Micro Hei" charset="0"/>
              <a:cs typeface="Arial" panose="020B0604020202020204" pitchFamily="34" charset="0"/>
            </a:endParaRPr>
          </a:p>
        </p:txBody>
      </p:sp>
      <p:pic>
        <p:nvPicPr>
          <p:cNvPr id="56327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700213"/>
            <a:ext cx="8577263" cy="352742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8" name="Rectangle 7"/>
          <p:cNvSpPr>
            <a:spLocks noChangeArrowheads="1"/>
          </p:cNvSpPr>
          <p:nvPr/>
        </p:nvSpPr>
        <p:spPr bwMode="auto">
          <a:xfrm>
            <a:off x="292100" y="974725"/>
            <a:ext cx="84121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Calibri" panose="020F0502020204030204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ru-RU" i="1">
                <a:solidFill>
                  <a:srgbClr val="002060"/>
                </a:solidFill>
                <a:ea typeface="WenQuanYi Micro Hei" charset="0"/>
                <a:cs typeface="Arial" panose="020B0604020202020204" pitchFamily="34" charset="0"/>
              </a:rPr>
              <a:t>В презентации использованы фото и материалы, расположенные в свободном доступе в сети Интернет </a:t>
            </a:r>
            <a:endParaRPr lang="en-US" altLang="ru-RU" i="1">
              <a:solidFill>
                <a:srgbClr val="002060"/>
              </a:solidFill>
              <a:ea typeface="WenQuanYi Micro Hei" charset="0"/>
              <a:cs typeface="Arial" panose="020B0604020202020204" pitchFamily="34" charset="0"/>
            </a:endParaRPr>
          </a:p>
        </p:txBody>
      </p:sp>
      <p:pic>
        <p:nvPicPr>
          <p:cNvPr id="5632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7682" y="155643"/>
            <a:ext cx="6328509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Единая система оценки качества образования</a:t>
            </a:r>
            <a:endParaRPr kumimoji="0" lang="ru-RU" sz="3200" b="1" i="0" u="none" strike="noStrike" kern="1200" cap="none" spc="-40" normalizeH="0" baseline="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1"/>
          <p:cNvSpPr txBox="1"/>
          <p:nvPr/>
        </p:nvSpPr>
        <p:spPr>
          <a:xfrm>
            <a:off x="6623272" y="5534857"/>
            <a:ext cx="2184819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Международные исследования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02648" y="3163953"/>
            <a:ext cx="3102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Национальные исследования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качества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образования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9545" y="2995309"/>
            <a:ext cx="1578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Государственная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итоговая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аттестация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1353" y="5367617"/>
            <a:ext cx="1652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Всероссийские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проверочные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работы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070" y="1282292"/>
            <a:ext cx="3069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Общероссийская оценка по модели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PISA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*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8708" y="6240993"/>
            <a:ext cx="6065669" cy="61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*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Приказ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МИНПРОСВЕЩЕНИЯ N 219, РОСОБРНАДЗОРА приказ N 590, от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06.05.2019</a:t>
            </a:r>
            <a:r>
              <a:rPr lang="ru-RU" sz="900" dirty="0"/>
              <a:t>«Об утверждении методологии и критериев оценки качества общего образования в общеобразовательных организациях на основе практики международных исследований качества.."</a:t>
            </a:r>
            <a:endParaRPr lang="ru-RU" sz="90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554" y="1274490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983936" y="1281840"/>
            <a:ext cx="726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НОВОЕ!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368375" y="1768762"/>
            <a:ext cx="4407536" cy="4343079"/>
            <a:chOff x="3281123" y="1599044"/>
            <a:chExt cx="5676898" cy="4537666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3310533" y="1599044"/>
              <a:ext cx="5450890" cy="4537666"/>
              <a:chOff x="3359020" y="1489057"/>
              <a:chExt cx="5450890" cy="4537666"/>
            </a:xfrm>
          </p:grpSpPr>
          <p:sp>
            <p:nvSpPr>
              <p:cNvPr id="18" name="Полилиния: фигура 81"/>
              <p:cNvSpPr/>
              <p:nvPr/>
            </p:nvSpPr>
            <p:spPr>
              <a:xfrm>
                <a:off x="3359020" y="1490234"/>
                <a:ext cx="5450890" cy="4536489"/>
              </a:xfrm>
              <a:custGeom>
                <a:avLst/>
                <a:gdLst>
                  <a:gd name="connsiteX0" fmla="*/ 1239899 w 2487142"/>
                  <a:gd name="connsiteY0" fmla="*/ 337 h 2322329"/>
                  <a:gd name="connsiteX1" fmla="*/ 1507315 w 2487142"/>
                  <a:gd name="connsiteY1" fmla="*/ 197071 h 2322329"/>
                  <a:gd name="connsiteX2" fmla="*/ 1318646 w 2487142"/>
                  <a:gd name="connsiteY2" fmla="*/ 517080 h 2322329"/>
                  <a:gd name="connsiteX3" fmla="*/ 1318646 w 2487142"/>
                  <a:gd name="connsiteY3" fmla="*/ 895666 h 2322329"/>
                  <a:gd name="connsiteX4" fmla="*/ 1609891 w 2487142"/>
                  <a:gd name="connsiteY4" fmla="*/ 1097930 h 2322329"/>
                  <a:gd name="connsiteX5" fmla="*/ 1962538 w 2487142"/>
                  <a:gd name="connsiteY5" fmla="*/ 950500 h 2322329"/>
                  <a:gd name="connsiteX6" fmla="*/ 2121236 w 2487142"/>
                  <a:gd name="connsiteY6" fmla="*/ 672671 h 2322329"/>
                  <a:gd name="connsiteX7" fmla="*/ 2467867 w 2487142"/>
                  <a:gd name="connsiteY7" fmla="*/ 812594 h 2322329"/>
                  <a:gd name="connsiteX8" fmla="*/ 2325364 w 2487142"/>
                  <a:gd name="connsiteY8" fmla="*/ 1157361 h 2322329"/>
                  <a:gd name="connsiteX9" fmla="*/ 2016716 w 2487142"/>
                  <a:gd name="connsiteY9" fmla="*/ 1071990 h 2322329"/>
                  <a:gd name="connsiteX10" fmla="*/ 1655532 w 2487142"/>
                  <a:gd name="connsiteY10" fmla="*/ 1220404 h 2322329"/>
                  <a:gd name="connsiteX11" fmla="*/ 1663412 w 2487142"/>
                  <a:gd name="connsiteY11" fmla="*/ 1300193 h 2322329"/>
                  <a:gd name="connsiteX12" fmla="*/ 1580340 w 2487142"/>
                  <a:gd name="connsiteY12" fmla="*/ 1547111 h 2322329"/>
                  <a:gd name="connsiteX13" fmla="*/ 1864033 w 2487142"/>
                  <a:gd name="connsiteY13" fmla="*/ 1833760 h 2322329"/>
                  <a:gd name="connsiteX14" fmla="*/ 2185031 w 2487142"/>
                  <a:gd name="connsiteY14" fmla="*/ 1875105 h 2322329"/>
                  <a:gd name="connsiteX15" fmla="*/ 2182647 w 2487142"/>
                  <a:gd name="connsiteY15" fmla="*/ 2246580 h 2322329"/>
                  <a:gd name="connsiteX16" fmla="*/ 1811169 w 2487142"/>
                  <a:gd name="connsiteY16" fmla="*/ 2244196 h 2322329"/>
                  <a:gd name="connsiteX17" fmla="*/ 1771768 w 2487142"/>
                  <a:gd name="connsiteY17" fmla="*/ 1922414 h 2322329"/>
                  <a:gd name="connsiteX18" fmla="*/ 1486761 w 2487142"/>
                  <a:gd name="connsiteY18" fmla="*/ 1637407 h 2322329"/>
                  <a:gd name="connsiteX19" fmla="*/ 1019192 w 2487142"/>
                  <a:gd name="connsiteY19" fmla="*/ 1637407 h 2322329"/>
                  <a:gd name="connsiteX20" fmla="*/ 734185 w 2487142"/>
                  <a:gd name="connsiteY20" fmla="*/ 1922414 h 2322329"/>
                  <a:gd name="connsiteX21" fmla="*/ 734185 w 2487142"/>
                  <a:gd name="connsiteY21" fmla="*/ 2190406 h 2322329"/>
                  <a:gd name="connsiteX22" fmla="*/ 374256 w 2487142"/>
                  <a:gd name="connsiteY22" fmla="*/ 2282343 h 2322329"/>
                  <a:gd name="connsiteX23" fmla="*/ 282318 w 2487142"/>
                  <a:gd name="connsiteY23" fmla="*/ 1922414 h 2322329"/>
                  <a:gd name="connsiteX24" fmla="*/ 642247 w 2487142"/>
                  <a:gd name="connsiteY24" fmla="*/ 1830476 h 2322329"/>
                  <a:gd name="connsiteX25" fmla="*/ 924299 w 2487142"/>
                  <a:gd name="connsiteY25" fmla="*/ 1544813 h 2322329"/>
                  <a:gd name="connsiteX26" fmla="*/ 850749 w 2487142"/>
                  <a:gd name="connsiteY26" fmla="*/ 1216464 h 2322329"/>
                  <a:gd name="connsiteX27" fmla="*/ 487923 w 2487142"/>
                  <a:gd name="connsiteY27" fmla="*/ 1068707 h 2322329"/>
                  <a:gd name="connsiteX28" fmla="*/ 223951 w 2487142"/>
                  <a:gd name="connsiteY28" fmla="*/ 1166473 h 2322329"/>
                  <a:gd name="connsiteX29" fmla="*/ 4696 w 2487142"/>
                  <a:gd name="connsiteY29" fmla="*/ 846683 h 2322329"/>
                  <a:gd name="connsiteX30" fmla="*/ 324488 w 2487142"/>
                  <a:gd name="connsiteY30" fmla="*/ 627425 h 2322329"/>
                  <a:gd name="connsiteX31" fmla="*/ 543743 w 2487142"/>
                  <a:gd name="connsiteY31" fmla="*/ 947217 h 2322329"/>
                  <a:gd name="connsiteX32" fmla="*/ 897703 w 2487142"/>
                  <a:gd name="connsiteY32" fmla="*/ 1095303 h 2322329"/>
                  <a:gd name="connsiteX33" fmla="*/ 1187306 w 2487142"/>
                  <a:gd name="connsiteY33" fmla="*/ 895338 h 2322329"/>
                  <a:gd name="connsiteX34" fmla="*/ 1187306 w 2487142"/>
                  <a:gd name="connsiteY34" fmla="*/ 517080 h 2322329"/>
                  <a:gd name="connsiteX35" fmla="*/ 998637 w 2487142"/>
                  <a:gd name="connsiteY35" fmla="*/ 328411 h 2322329"/>
                  <a:gd name="connsiteX36" fmla="*/ 1187306 w 2487142"/>
                  <a:gd name="connsiteY36" fmla="*/ 8405 h 2322329"/>
                  <a:gd name="connsiteX37" fmla="*/ 1239899 w 2487142"/>
                  <a:gd name="connsiteY37" fmla="*/ 337 h 232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487142" h="2322329">
                    <a:moveTo>
                      <a:pt x="1239899" y="337"/>
                    </a:moveTo>
                    <a:cubicBezTo>
                      <a:pt x="1361920" y="-5871"/>
                      <a:pt x="1475580" y="74165"/>
                      <a:pt x="1507315" y="197071"/>
                    </a:cubicBezTo>
                    <a:cubicBezTo>
                      <a:pt x="1543581" y="337539"/>
                      <a:pt x="1459114" y="480810"/>
                      <a:pt x="1318646" y="517080"/>
                    </a:cubicBezTo>
                    <a:lnTo>
                      <a:pt x="1318646" y="895666"/>
                    </a:lnTo>
                    <a:cubicBezTo>
                      <a:pt x="1441383" y="915420"/>
                      <a:pt x="1548517" y="989820"/>
                      <a:pt x="1609891" y="1097930"/>
                    </a:cubicBezTo>
                    <a:lnTo>
                      <a:pt x="1962538" y="950500"/>
                    </a:lnTo>
                    <a:cubicBezTo>
                      <a:pt x="1947014" y="832754"/>
                      <a:pt x="2011928" y="719113"/>
                      <a:pt x="2121236" y="672671"/>
                    </a:cubicBezTo>
                    <a:cubicBezTo>
                      <a:pt x="2255593" y="615591"/>
                      <a:pt x="2410787" y="678237"/>
                      <a:pt x="2467867" y="812594"/>
                    </a:cubicBezTo>
                    <a:cubicBezTo>
                      <a:pt x="2521874" y="947145"/>
                      <a:pt x="2458608" y="1100206"/>
                      <a:pt x="2325364" y="1157361"/>
                    </a:cubicBezTo>
                    <a:cubicBezTo>
                      <a:pt x="2215025" y="1202158"/>
                      <a:pt x="2088352" y="1167120"/>
                      <a:pt x="2016716" y="1071990"/>
                    </a:cubicBezTo>
                    <a:lnTo>
                      <a:pt x="1655532" y="1220404"/>
                    </a:lnTo>
                    <a:cubicBezTo>
                      <a:pt x="1660818" y="1246669"/>
                      <a:pt x="1663458" y="1273400"/>
                      <a:pt x="1663412" y="1300193"/>
                    </a:cubicBezTo>
                    <a:cubicBezTo>
                      <a:pt x="1663439" y="1389363"/>
                      <a:pt x="1634262" y="1476089"/>
                      <a:pt x="1580340" y="1547111"/>
                    </a:cubicBezTo>
                    <a:lnTo>
                      <a:pt x="1864033" y="1833760"/>
                    </a:lnTo>
                    <a:cubicBezTo>
                      <a:pt x="1967825" y="1772158"/>
                      <a:pt x="2100238" y="1789213"/>
                      <a:pt x="2185031" y="1875105"/>
                    </a:cubicBezTo>
                    <a:cubicBezTo>
                      <a:pt x="2286954" y="1978345"/>
                      <a:pt x="2285886" y="2144660"/>
                      <a:pt x="2182647" y="2246580"/>
                    </a:cubicBezTo>
                    <a:cubicBezTo>
                      <a:pt x="2079407" y="2348503"/>
                      <a:pt x="1913092" y="2347435"/>
                      <a:pt x="1811169" y="2244196"/>
                    </a:cubicBezTo>
                    <a:cubicBezTo>
                      <a:pt x="1727591" y="2157798"/>
                      <a:pt x="1711506" y="2026425"/>
                      <a:pt x="1771768" y="1922414"/>
                    </a:cubicBezTo>
                    <a:lnTo>
                      <a:pt x="1486761" y="1637407"/>
                    </a:lnTo>
                    <a:cubicBezTo>
                      <a:pt x="1346198" y="1735052"/>
                      <a:pt x="1159755" y="1735052"/>
                      <a:pt x="1019192" y="1637407"/>
                    </a:cubicBezTo>
                    <a:lnTo>
                      <a:pt x="734185" y="1922414"/>
                    </a:lnTo>
                    <a:cubicBezTo>
                      <a:pt x="783181" y="2005027"/>
                      <a:pt x="783181" y="2107793"/>
                      <a:pt x="734185" y="2190406"/>
                    </a:cubicBezTo>
                    <a:cubicBezTo>
                      <a:pt x="660182" y="2315185"/>
                      <a:pt x="499038" y="2356347"/>
                      <a:pt x="374256" y="2282343"/>
                    </a:cubicBezTo>
                    <a:cubicBezTo>
                      <a:pt x="249476" y="2208337"/>
                      <a:pt x="208315" y="2047193"/>
                      <a:pt x="282318" y="1922414"/>
                    </a:cubicBezTo>
                    <a:cubicBezTo>
                      <a:pt x="356324" y="1797635"/>
                      <a:pt x="517468" y="1756473"/>
                      <a:pt x="642247" y="1830476"/>
                    </a:cubicBezTo>
                    <a:lnTo>
                      <a:pt x="924299" y="1544813"/>
                    </a:lnTo>
                    <a:cubicBezTo>
                      <a:pt x="853747" y="1451013"/>
                      <a:pt x="826953" y="1331396"/>
                      <a:pt x="850749" y="1216464"/>
                    </a:cubicBezTo>
                    <a:lnTo>
                      <a:pt x="487923" y="1068707"/>
                    </a:lnTo>
                    <a:cubicBezTo>
                      <a:pt x="424654" y="1147425"/>
                      <a:pt x="323233" y="1184992"/>
                      <a:pt x="223951" y="1166473"/>
                    </a:cubicBezTo>
                    <a:cubicBezTo>
                      <a:pt x="75097" y="1138711"/>
                      <a:pt x="-23067" y="995537"/>
                      <a:pt x="4696" y="846683"/>
                    </a:cubicBezTo>
                    <a:cubicBezTo>
                      <a:pt x="32458" y="697829"/>
                      <a:pt x="175631" y="599663"/>
                      <a:pt x="324488" y="627425"/>
                    </a:cubicBezTo>
                    <a:cubicBezTo>
                      <a:pt x="473341" y="655187"/>
                      <a:pt x="571505" y="798363"/>
                      <a:pt x="543743" y="947217"/>
                    </a:cubicBezTo>
                    <a:lnTo>
                      <a:pt x="897703" y="1095303"/>
                    </a:lnTo>
                    <a:cubicBezTo>
                      <a:pt x="959242" y="988477"/>
                      <a:pt x="1065607" y="915035"/>
                      <a:pt x="1187306" y="895338"/>
                    </a:cubicBezTo>
                    <a:lnTo>
                      <a:pt x="1187306" y="517080"/>
                    </a:lnTo>
                    <a:cubicBezTo>
                      <a:pt x="1094781" y="493189"/>
                      <a:pt x="1022528" y="420936"/>
                      <a:pt x="998637" y="328411"/>
                    </a:cubicBezTo>
                    <a:cubicBezTo>
                      <a:pt x="962371" y="187946"/>
                      <a:pt x="1046839" y="44671"/>
                      <a:pt x="1187306" y="8405"/>
                    </a:cubicBezTo>
                    <a:cubicBezTo>
                      <a:pt x="1204865" y="3871"/>
                      <a:pt x="1222467" y="1224"/>
                      <a:pt x="1239899" y="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88000">
                    <a:srgbClr val="2D2B8D"/>
                  </a:gs>
                </a:gsLst>
                <a:lin ang="2400000" scaled="0"/>
              </a:gradFill>
              <a:ln w="32742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266666" y="1489057"/>
                <a:ext cx="1971675" cy="1752600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3281123" y="3133161"/>
              <a:ext cx="1213532" cy="481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Open Sans" panose="020B0606030504020204" pitchFamily="34" charset="0"/>
                  <a:cs typeface="Arial" panose="020B0604020202020204" pitchFamily="34" charset="0"/>
                </a:rPr>
                <a:t>ГИА</a:t>
              </a:r>
              <a:endPara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50600" y="5396710"/>
              <a:ext cx="1213532" cy="481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Open Sans" panose="020B0606030504020204" pitchFamily="34" charset="0"/>
                  <a:cs typeface="Arial" panose="020B0604020202020204" pitchFamily="34" charset="0"/>
                </a:rPr>
                <a:t>ВПР </a:t>
              </a:r>
              <a:endPara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38183" y="3195969"/>
              <a:ext cx="1419838" cy="481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Open Sans" panose="020B0606030504020204" pitchFamily="34" charset="0"/>
                  <a:cs typeface="Arial" panose="020B0604020202020204" pitchFamily="34" charset="0"/>
                </a:rPr>
                <a:t>НИКО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21445" y="5405249"/>
              <a:ext cx="1213532" cy="481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Open Sans" panose="020B0606030504020204" pitchFamily="34" charset="0"/>
                  <a:cs typeface="Arial" panose="020B0604020202020204" pitchFamily="34" charset="0"/>
                </a:rPr>
                <a:t>МИ</a:t>
              </a:r>
              <a:endPara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" y="44624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7682" y="155643"/>
            <a:ext cx="6328509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Естественнонаучная грамотность в ВПР</a:t>
            </a:r>
            <a:endParaRPr kumimoji="0" lang="ru-RU" sz="3200" b="1" i="0" u="none" strike="noStrike" kern="1200" cap="none" spc="-40" normalizeH="0" baseline="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554" y="1274490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" y="44624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4"/>
          <a:srcRect l="6635" t="25380" r="39615" b="14148"/>
          <a:stretch>
            <a:fillRect/>
          </a:stretch>
        </p:blipFill>
        <p:spPr>
          <a:xfrm>
            <a:off x="173990" y="1393825"/>
            <a:ext cx="4168775" cy="2638425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5"/>
          <a:srcRect l="16615" t="25667" r="10688" b="19176"/>
          <a:stretch>
            <a:fillRect/>
          </a:stretch>
        </p:blipFill>
        <p:spPr>
          <a:xfrm>
            <a:off x="2979420" y="4118610"/>
            <a:ext cx="5866765" cy="2503805"/>
          </a:xfrm>
          <a:prstGeom prst="rect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</a:ln>
        </p:spPr>
      </p:pic>
      <p:sp>
        <p:nvSpPr>
          <p:cNvPr id="25" name="object 7"/>
          <p:cNvSpPr txBox="1"/>
          <p:nvPr/>
        </p:nvSpPr>
        <p:spPr>
          <a:xfrm>
            <a:off x="4872037" y="1722437"/>
            <a:ext cx="3454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Arial" panose="020B0604020202020204"/>
                <a:cs typeface="Arial" panose="020B0604020202020204"/>
              </a:rPr>
              <a:t>ВПР. </a:t>
            </a:r>
            <a:r>
              <a:rPr sz="1800" dirty="0">
                <a:latin typeface="Arial" panose="020B0604020202020204"/>
                <a:cs typeface="Arial" panose="020B0604020202020204"/>
              </a:rPr>
              <a:t>8 класс.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Химия.</a:t>
            </a:r>
            <a:r>
              <a:rPr sz="1800" spc="20" dirty="0">
                <a:latin typeface="Arial" panose="020B0604020202020204"/>
                <a:cs typeface="Arial" panose="020B0604020202020204"/>
              </a:rPr>
              <a:t>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Демо-2020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7682" y="155643"/>
            <a:ext cx="6328509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Естественнонаучная грамотность в ВПР</a:t>
            </a:r>
            <a:endParaRPr kumimoji="0" lang="ru-RU" sz="3200" b="1" i="0" u="none" strike="noStrike" kern="1200" cap="none" spc="-40" normalizeH="0" baseline="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554" y="1274490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" y="44624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object 5"/>
          <p:cNvGrpSpPr/>
          <p:nvPr/>
        </p:nvGrpSpPr>
        <p:grpSpPr>
          <a:xfrm>
            <a:off x="186055" y="1443990"/>
            <a:ext cx="4304030" cy="5130800"/>
            <a:chOff x="89535" y="897255"/>
            <a:chExt cx="5139690" cy="5699125"/>
          </a:xfrm>
        </p:grpSpPr>
        <p:sp>
          <p:nvSpPr>
            <p:cNvPr id="6" name="object 6"/>
            <p:cNvSpPr/>
            <p:nvPr/>
          </p:nvSpPr>
          <p:spPr>
            <a:xfrm>
              <a:off x="99060" y="906780"/>
              <a:ext cx="5120640" cy="56799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7" name="object 7"/>
            <p:cNvSpPr/>
            <p:nvPr/>
          </p:nvSpPr>
          <p:spPr>
            <a:xfrm>
              <a:off x="89535" y="897255"/>
              <a:ext cx="5139690" cy="5699125"/>
            </a:xfrm>
            <a:custGeom>
              <a:avLst/>
              <a:gdLst/>
              <a:ahLst/>
              <a:cxnLst/>
              <a:rect l="l" t="t" r="r" b="b"/>
              <a:pathLst>
                <a:path w="5139690" h="5699125">
                  <a:moveTo>
                    <a:pt x="5139690" y="5698998"/>
                  </a:moveTo>
                  <a:lnTo>
                    <a:pt x="0" y="5698998"/>
                  </a:lnTo>
                  <a:lnTo>
                    <a:pt x="0" y="0"/>
                  </a:lnTo>
                  <a:lnTo>
                    <a:pt x="5139690" y="0"/>
                  </a:lnTo>
                  <a:lnTo>
                    <a:pt x="5139690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5689473"/>
                  </a:lnTo>
                  <a:lnTo>
                    <a:pt x="4762" y="5689473"/>
                  </a:lnTo>
                  <a:lnTo>
                    <a:pt x="9525" y="5694235"/>
                  </a:lnTo>
                  <a:lnTo>
                    <a:pt x="5139690" y="5694235"/>
                  </a:lnTo>
                  <a:lnTo>
                    <a:pt x="5139690" y="5698998"/>
                  </a:lnTo>
                  <a:close/>
                </a:path>
                <a:path w="5139690" h="5699125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5139690" h="5699125">
                  <a:moveTo>
                    <a:pt x="5130165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5130165" y="4762"/>
                  </a:lnTo>
                  <a:lnTo>
                    <a:pt x="5130165" y="9525"/>
                  </a:lnTo>
                  <a:close/>
                </a:path>
                <a:path w="5139690" h="5699125">
                  <a:moveTo>
                    <a:pt x="5130165" y="5694235"/>
                  </a:moveTo>
                  <a:lnTo>
                    <a:pt x="5130165" y="4762"/>
                  </a:lnTo>
                  <a:lnTo>
                    <a:pt x="5134927" y="9525"/>
                  </a:lnTo>
                  <a:lnTo>
                    <a:pt x="5139690" y="9525"/>
                  </a:lnTo>
                  <a:lnTo>
                    <a:pt x="5139690" y="5689473"/>
                  </a:lnTo>
                  <a:lnTo>
                    <a:pt x="5134927" y="5689473"/>
                  </a:lnTo>
                  <a:lnTo>
                    <a:pt x="5130165" y="5694235"/>
                  </a:lnTo>
                  <a:close/>
                </a:path>
                <a:path w="5139690" h="5699125">
                  <a:moveTo>
                    <a:pt x="5139690" y="9525"/>
                  </a:moveTo>
                  <a:lnTo>
                    <a:pt x="5134927" y="9525"/>
                  </a:lnTo>
                  <a:lnTo>
                    <a:pt x="5130165" y="4762"/>
                  </a:lnTo>
                  <a:lnTo>
                    <a:pt x="5139690" y="4762"/>
                  </a:lnTo>
                  <a:lnTo>
                    <a:pt x="5139690" y="9525"/>
                  </a:lnTo>
                  <a:close/>
                </a:path>
                <a:path w="5139690" h="5699125">
                  <a:moveTo>
                    <a:pt x="9525" y="5694235"/>
                  </a:moveTo>
                  <a:lnTo>
                    <a:pt x="4762" y="5689473"/>
                  </a:lnTo>
                  <a:lnTo>
                    <a:pt x="9525" y="5689473"/>
                  </a:lnTo>
                  <a:lnTo>
                    <a:pt x="9525" y="5694235"/>
                  </a:lnTo>
                  <a:close/>
                </a:path>
                <a:path w="5139690" h="5699125">
                  <a:moveTo>
                    <a:pt x="5130165" y="5694235"/>
                  </a:moveTo>
                  <a:lnTo>
                    <a:pt x="9525" y="5694235"/>
                  </a:lnTo>
                  <a:lnTo>
                    <a:pt x="9525" y="5689473"/>
                  </a:lnTo>
                  <a:lnTo>
                    <a:pt x="5130165" y="5689473"/>
                  </a:lnTo>
                  <a:lnTo>
                    <a:pt x="5130165" y="5694235"/>
                  </a:lnTo>
                  <a:close/>
                </a:path>
                <a:path w="5139690" h="5699125">
                  <a:moveTo>
                    <a:pt x="5139690" y="5694235"/>
                  </a:moveTo>
                  <a:lnTo>
                    <a:pt x="5130165" y="5694235"/>
                  </a:lnTo>
                  <a:lnTo>
                    <a:pt x="5134927" y="5689473"/>
                  </a:lnTo>
                  <a:lnTo>
                    <a:pt x="5139690" y="5689473"/>
                  </a:lnTo>
                  <a:lnTo>
                    <a:pt x="5139690" y="56942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4" name="object 5"/>
          <p:cNvGrpSpPr/>
          <p:nvPr/>
        </p:nvGrpSpPr>
        <p:grpSpPr>
          <a:xfrm>
            <a:off x="4441190" y="3858895"/>
            <a:ext cx="4338320" cy="2735580"/>
            <a:chOff x="241934" y="1474850"/>
            <a:chExt cx="7148830" cy="4437380"/>
          </a:xfrm>
        </p:grpSpPr>
        <p:sp>
          <p:nvSpPr>
            <p:cNvPr id="8" name="object 6"/>
            <p:cNvSpPr/>
            <p:nvPr/>
          </p:nvSpPr>
          <p:spPr>
            <a:xfrm>
              <a:off x="322134" y="1484375"/>
              <a:ext cx="7005591" cy="43827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9" name="object 7"/>
            <p:cNvSpPr/>
            <p:nvPr/>
          </p:nvSpPr>
          <p:spPr>
            <a:xfrm>
              <a:off x="241934" y="1474850"/>
              <a:ext cx="7148830" cy="4437380"/>
            </a:xfrm>
            <a:custGeom>
              <a:avLst/>
              <a:gdLst/>
              <a:ahLst/>
              <a:cxnLst/>
              <a:rect l="l" t="t" r="r" b="b"/>
              <a:pathLst>
                <a:path w="7148830" h="4437380">
                  <a:moveTo>
                    <a:pt x="7148322" y="4437126"/>
                  </a:moveTo>
                  <a:lnTo>
                    <a:pt x="0" y="4437126"/>
                  </a:lnTo>
                  <a:lnTo>
                    <a:pt x="0" y="0"/>
                  </a:lnTo>
                  <a:lnTo>
                    <a:pt x="7148322" y="0"/>
                  </a:lnTo>
                  <a:lnTo>
                    <a:pt x="7148322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4427600"/>
                  </a:lnTo>
                  <a:lnTo>
                    <a:pt x="4762" y="4427600"/>
                  </a:lnTo>
                  <a:lnTo>
                    <a:pt x="9525" y="4432363"/>
                  </a:lnTo>
                  <a:lnTo>
                    <a:pt x="7148322" y="4432363"/>
                  </a:lnTo>
                  <a:lnTo>
                    <a:pt x="7148322" y="4437126"/>
                  </a:lnTo>
                  <a:close/>
                </a:path>
                <a:path w="7148830" h="4437380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7148830" h="4437380">
                  <a:moveTo>
                    <a:pt x="7138797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7138797" y="4762"/>
                  </a:lnTo>
                  <a:lnTo>
                    <a:pt x="7138797" y="9525"/>
                  </a:lnTo>
                  <a:close/>
                </a:path>
                <a:path w="7148830" h="4437380">
                  <a:moveTo>
                    <a:pt x="7138797" y="4432363"/>
                  </a:moveTo>
                  <a:lnTo>
                    <a:pt x="7138797" y="4762"/>
                  </a:lnTo>
                  <a:lnTo>
                    <a:pt x="7143559" y="9525"/>
                  </a:lnTo>
                  <a:lnTo>
                    <a:pt x="7148322" y="9525"/>
                  </a:lnTo>
                  <a:lnTo>
                    <a:pt x="7148322" y="4427600"/>
                  </a:lnTo>
                  <a:lnTo>
                    <a:pt x="7143559" y="4427600"/>
                  </a:lnTo>
                  <a:lnTo>
                    <a:pt x="7138797" y="4432363"/>
                  </a:lnTo>
                  <a:close/>
                </a:path>
                <a:path w="7148830" h="4437380">
                  <a:moveTo>
                    <a:pt x="7148322" y="9525"/>
                  </a:moveTo>
                  <a:lnTo>
                    <a:pt x="7143559" y="9525"/>
                  </a:lnTo>
                  <a:lnTo>
                    <a:pt x="7138797" y="4762"/>
                  </a:lnTo>
                  <a:lnTo>
                    <a:pt x="7148322" y="4762"/>
                  </a:lnTo>
                  <a:lnTo>
                    <a:pt x="7148322" y="9525"/>
                  </a:lnTo>
                  <a:close/>
                </a:path>
                <a:path w="7148830" h="4437380">
                  <a:moveTo>
                    <a:pt x="9525" y="4432363"/>
                  </a:moveTo>
                  <a:lnTo>
                    <a:pt x="4762" y="4427600"/>
                  </a:lnTo>
                  <a:lnTo>
                    <a:pt x="9525" y="4427600"/>
                  </a:lnTo>
                  <a:lnTo>
                    <a:pt x="9525" y="4432363"/>
                  </a:lnTo>
                  <a:close/>
                </a:path>
                <a:path w="7148830" h="4437380">
                  <a:moveTo>
                    <a:pt x="7138797" y="4432363"/>
                  </a:moveTo>
                  <a:lnTo>
                    <a:pt x="9525" y="4432363"/>
                  </a:lnTo>
                  <a:lnTo>
                    <a:pt x="9525" y="4427600"/>
                  </a:lnTo>
                  <a:lnTo>
                    <a:pt x="7138797" y="4427600"/>
                  </a:lnTo>
                  <a:lnTo>
                    <a:pt x="7138797" y="4432363"/>
                  </a:lnTo>
                  <a:close/>
                </a:path>
                <a:path w="7148830" h="4437380">
                  <a:moveTo>
                    <a:pt x="7148322" y="4432363"/>
                  </a:moveTo>
                  <a:lnTo>
                    <a:pt x="7138797" y="4432363"/>
                  </a:lnTo>
                  <a:lnTo>
                    <a:pt x="7143559" y="4427600"/>
                  </a:lnTo>
                  <a:lnTo>
                    <a:pt x="7148322" y="4427600"/>
                  </a:lnTo>
                  <a:lnTo>
                    <a:pt x="7148322" y="44323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p/>
          </p:txBody>
        </p:sp>
      </p:grpSp>
      <p:sp>
        <p:nvSpPr>
          <p:cNvPr id="11" name="object 4"/>
          <p:cNvSpPr txBox="1"/>
          <p:nvPr/>
        </p:nvSpPr>
        <p:spPr>
          <a:xfrm>
            <a:off x="4957762" y="1997075"/>
            <a:ext cx="35642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Arial" panose="020B0604020202020204"/>
                <a:cs typeface="Arial" panose="020B0604020202020204"/>
              </a:rPr>
              <a:t>ВПР. </a:t>
            </a:r>
            <a:r>
              <a:rPr sz="1800" spc="-70" dirty="0">
                <a:latin typeface="Arial" panose="020B0604020202020204"/>
                <a:cs typeface="Arial" panose="020B0604020202020204"/>
              </a:rPr>
              <a:t>11 </a:t>
            </a:r>
            <a:r>
              <a:rPr sz="1800" dirty="0">
                <a:latin typeface="Arial" panose="020B0604020202020204"/>
                <a:cs typeface="Arial" panose="020B0604020202020204"/>
              </a:rPr>
              <a:t>класс.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Химия.</a:t>
            </a:r>
            <a:r>
              <a:rPr sz="1800" spc="90" dirty="0">
                <a:latin typeface="Arial" panose="020B0604020202020204"/>
                <a:cs typeface="Arial" panose="020B0604020202020204"/>
              </a:rPr>
              <a:t>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Демо-2020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7682" y="155643"/>
            <a:ext cx="6328509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Естественнонаучная грамотность в ГИА</a:t>
            </a:r>
            <a:endParaRPr kumimoji="0" lang="ru-RU" sz="3200" b="1" i="0" u="none" strike="noStrike" kern="1200" cap="none" spc="-40" normalizeH="0" baseline="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554" y="1274490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" y="44624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object 5"/>
          <p:cNvGrpSpPr/>
          <p:nvPr/>
        </p:nvGrpSpPr>
        <p:grpSpPr>
          <a:xfrm>
            <a:off x="107950" y="1456055"/>
            <a:ext cx="6076950" cy="2617470"/>
            <a:chOff x="98678" y="1619630"/>
            <a:chExt cx="8520430" cy="3378200"/>
          </a:xfrm>
        </p:grpSpPr>
        <p:sp>
          <p:nvSpPr>
            <p:cNvPr id="11" name="object 6"/>
            <p:cNvSpPr/>
            <p:nvPr/>
          </p:nvSpPr>
          <p:spPr>
            <a:xfrm>
              <a:off x="380595" y="1719936"/>
              <a:ext cx="8092285" cy="30865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2" name="object 7"/>
            <p:cNvSpPr/>
            <p:nvPr/>
          </p:nvSpPr>
          <p:spPr>
            <a:xfrm>
              <a:off x="98678" y="1619630"/>
              <a:ext cx="8520430" cy="3378200"/>
            </a:xfrm>
            <a:custGeom>
              <a:avLst/>
              <a:gdLst/>
              <a:ahLst/>
              <a:cxnLst/>
              <a:rect l="l" t="t" r="r" b="b"/>
              <a:pathLst>
                <a:path w="8520430" h="3378200">
                  <a:moveTo>
                    <a:pt x="8515159" y="3377946"/>
                  </a:moveTo>
                  <a:lnTo>
                    <a:pt x="4762" y="3377946"/>
                  </a:lnTo>
                  <a:lnTo>
                    <a:pt x="3289" y="3377717"/>
                  </a:lnTo>
                  <a:lnTo>
                    <a:pt x="1968" y="3377031"/>
                  </a:lnTo>
                  <a:lnTo>
                    <a:pt x="914" y="3375977"/>
                  </a:lnTo>
                  <a:lnTo>
                    <a:pt x="228" y="3374656"/>
                  </a:lnTo>
                  <a:lnTo>
                    <a:pt x="0" y="3373183"/>
                  </a:lnTo>
                  <a:lnTo>
                    <a:pt x="0" y="4762"/>
                  </a:lnTo>
                  <a:lnTo>
                    <a:pt x="4762" y="0"/>
                  </a:lnTo>
                  <a:lnTo>
                    <a:pt x="8515159" y="0"/>
                  </a:lnTo>
                  <a:lnTo>
                    <a:pt x="8519922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3368421"/>
                  </a:lnTo>
                  <a:lnTo>
                    <a:pt x="4762" y="3368421"/>
                  </a:lnTo>
                  <a:lnTo>
                    <a:pt x="9525" y="3373183"/>
                  </a:lnTo>
                  <a:lnTo>
                    <a:pt x="8519922" y="3373183"/>
                  </a:lnTo>
                  <a:lnTo>
                    <a:pt x="8519693" y="3374656"/>
                  </a:lnTo>
                  <a:lnTo>
                    <a:pt x="8519007" y="3375977"/>
                  </a:lnTo>
                  <a:lnTo>
                    <a:pt x="8517953" y="3377031"/>
                  </a:lnTo>
                  <a:lnTo>
                    <a:pt x="8516632" y="3377717"/>
                  </a:lnTo>
                  <a:lnTo>
                    <a:pt x="8515159" y="3377946"/>
                  </a:lnTo>
                  <a:close/>
                </a:path>
                <a:path w="8520430" h="3378200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8520430" h="3378200">
                  <a:moveTo>
                    <a:pt x="8510397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8510397" y="4762"/>
                  </a:lnTo>
                  <a:lnTo>
                    <a:pt x="8510397" y="9525"/>
                  </a:lnTo>
                  <a:close/>
                </a:path>
                <a:path w="8520430" h="3378200">
                  <a:moveTo>
                    <a:pt x="8510397" y="3373183"/>
                  </a:moveTo>
                  <a:lnTo>
                    <a:pt x="8510397" y="4762"/>
                  </a:lnTo>
                  <a:lnTo>
                    <a:pt x="8515159" y="9525"/>
                  </a:lnTo>
                  <a:lnTo>
                    <a:pt x="8519922" y="9525"/>
                  </a:lnTo>
                  <a:lnTo>
                    <a:pt x="8519922" y="3368421"/>
                  </a:lnTo>
                  <a:lnTo>
                    <a:pt x="8515159" y="3368421"/>
                  </a:lnTo>
                  <a:lnTo>
                    <a:pt x="8510397" y="3373183"/>
                  </a:lnTo>
                  <a:close/>
                </a:path>
                <a:path w="8520430" h="3378200">
                  <a:moveTo>
                    <a:pt x="8519922" y="9525"/>
                  </a:moveTo>
                  <a:lnTo>
                    <a:pt x="8515159" y="9525"/>
                  </a:lnTo>
                  <a:lnTo>
                    <a:pt x="8510397" y="4762"/>
                  </a:lnTo>
                  <a:lnTo>
                    <a:pt x="8519922" y="4762"/>
                  </a:lnTo>
                  <a:lnTo>
                    <a:pt x="8519922" y="9525"/>
                  </a:lnTo>
                  <a:close/>
                </a:path>
                <a:path w="8520430" h="3378200">
                  <a:moveTo>
                    <a:pt x="9525" y="3373183"/>
                  </a:moveTo>
                  <a:lnTo>
                    <a:pt x="4762" y="3368421"/>
                  </a:lnTo>
                  <a:lnTo>
                    <a:pt x="9525" y="3368421"/>
                  </a:lnTo>
                  <a:lnTo>
                    <a:pt x="9525" y="3373183"/>
                  </a:lnTo>
                  <a:close/>
                </a:path>
                <a:path w="8520430" h="3378200">
                  <a:moveTo>
                    <a:pt x="8510397" y="3373183"/>
                  </a:moveTo>
                  <a:lnTo>
                    <a:pt x="9525" y="3373183"/>
                  </a:lnTo>
                  <a:lnTo>
                    <a:pt x="9525" y="3368421"/>
                  </a:lnTo>
                  <a:lnTo>
                    <a:pt x="8510397" y="3368421"/>
                  </a:lnTo>
                  <a:lnTo>
                    <a:pt x="8510397" y="3373183"/>
                  </a:lnTo>
                  <a:close/>
                </a:path>
                <a:path w="8520430" h="3378200">
                  <a:moveTo>
                    <a:pt x="8519922" y="3373183"/>
                  </a:moveTo>
                  <a:lnTo>
                    <a:pt x="8510397" y="3373183"/>
                  </a:lnTo>
                  <a:lnTo>
                    <a:pt x="8515159" y="3368421"/>
                  </a:lnTo>
                  <a:lnTo>
                    <a:pt x="8519922" y="3368421"/>
                  </a:lnTo>
                  <a:lnTo>
                    <a:pt x="8519922" y="3373183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13" name="object 5"/>
          <p:cNvGrpSpPr/>
          <p:nvPr/>
        </p:nvGrpSpPr>
        <p:grpSpPr>
          <a:xfrm>
            <a:off x="2676525" y="3799840"/>
            <a:ext cx="6310630" cy="2853690"/>
            <a:chOff x="98678" y="1619630"/>
            <a:chExt cx="8733790" cy="3690620"/>
          </a:xfrm>
        </p:grpSpPr>
        <p:sp>
          <p:nvSpPr>
            <p:cNvPr id="14" name="object 6"/>
            <p:cNvSpPr/>
            <p:nvPr/>
          </p:nvSpPr>
          <p:spPr>
            <a:xfrm>
              <a:off x="193117" y="1714041"/>
              <a:ext cx="8586861" cy="35652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5" name="object 7"/>
            <p:cNvSpPr/>
            <p:nvPr/>
          </p:nvSpPr>
          <p:spPr>
            <a:xfrm>
              <a:off x="98678" y="1619630"/>
              <a:ext cx="8733790" cy="3690620"/>
            </a:xfrm>
            <a:custGeom>
              <a:avLst/>
              <a:gdLst/>
              <a:ahLst/>
              <a:cxnLst/>
              <a:rect l="l" t="t" r="r" b="b"/>
              <a:pathLst>
                <a:path w="8733790" h="3690620">
                  <a:moveTo>
                    <a:pt x="8733282" y="3690366"/>
                  </a:moveTo>
                  <a:lnTo>
                    <a:pt x="0" y="3690366"/>
                  </a:lnTo>
                  <a:lnTo>
                    <a:pt x="0" y="0"/>
                  </a:lnTo>
                  <a:lnTo>
                    <a:pt x="8733282" y="0"/>
                  </a:lnTo>
                  <a:lnTo>
                    <a:pt x="8733282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3680841"/>
                  </a:lnTo>
                  <a:lnTo>
                    <a:pt x="4762" y="3680841"/>
                  </a:lnTo>
                  <a:lnTo>
                    <a:pt x="9525" y="3685603"/>
                  </a:lnTo>
                  <a:lnTo>
                    <a:pt x="8733282" y="3685603"/>
                  </a:lnTo>
                  <a:lnTo>
                    <a:pt x="8733282" y="3690366"/>
                  </a:lnTo>
                  <a:close/>
                </a:path>
                <a:path w="8733790" h="3690620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8733790" h="3690620">
                  <a:moveTo>
                    <a:pt x="8723757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8723757" y="4762"/>
                  </a:lnTo>
                  <a:lnTo>
                    <a:pt x="8723757" y="9525"/>
                  </a:lnTo>
                  <a:close/>
                </a:path>
                <a:path w="8733790" h="3690620">
                  <a:moveTo>
                    <a:pt x="8723757" y="3685603"/>
                  </a:moveTo>
                  <a:lnTo>
                    <a:pt x="8723757" y="4762"/>
                  </a:lnTo>
                  <a:lnTo>
                    <a:pt x="8728519" y="9525"/>
                  </a:lnTo>
                  <a:lnTo>
                    <a:pt x="8733282" y="9525"/>
                  </a:lnTo>
                  <a:lnTo>
                    <a:pt x="8733282" y="3680841"/>
                  </a:lnTo>
                  <a:lnTo>
                    <a:pt x="8728519" y="3680841"/>
                  </a:lnTo>
                  <a:lnTo>
                    <a:pt x="8723757" y="3685603"/>
                  </a:lnTo>
                  <a:close/>
                </a:path>
                <a:path w="8733790" h="3690620">
                  <a:moveTo>
                    <a:pt x="8733282" y="9525"/>
                  </a:moveTo>
                  <a:lnTo>
                    <a:pt x="8728519" y="9525"/>
                  </a:lnTo>
                  <a:lnTo>
                    <a:pt x="8723757" y="4762"/>
                  </a:lnTo>
                  <a:lnTo>
                    <a:pt x="8733282" y="4762"/>
                  </a:lnTo>
                  <a:lnTo>
                    <a:pt x="8733282" y="9525"/>
                  </a:lnTo>
                  <a:close/>
                </a:path>
                <a:path w="8733790" h="3690620">
                  <a:moveTo>
                    <a:pt x="9525" y="3685603"/>
                  </a:moveTo>
                  <a:lnTo>
                    <a:pt x="4762" y="3680841"/>
                  </a:lnTo>
                  <a:lnTo>
                    <a:pt x="9525" y="3680841"/>
                  </a:lnTo>
                  <a:lnTo>
                    <a:pt x="9525" y="3685603"/>
                  </a:lnTo>
                  <a:close/>
                </a:path>
                <a:path w="8733790" h="3690620">
                  <a:moveTo>
                    <a:pt x="8723757" y="3685603"/>
                  </a:moveTo>
                  <a:lnTo>
                    <a:pt x="9525" y="3685603"/>
                  </a:lnTo>
                  <a:lnTo>
                    <a:pt x="9525" y="3680841"/>
                  </a:lnTo>
                  <a:lnTo>
                    <a:pt x="8723757" y="3680841"/>
                  </a:lnTo>
                  <a:lnTo>
                    <a:pt x="8723757" y="3685603"/>
                  </a:lnTo>
                  <a:close/>
                </a:path>
                <a:path w="8733790" h="3690620">
                  <a:moveTo>
                    <a:pt x="8733282" y="3685603"/>
                  </a:moveTo>
                  <a:lnTo>
                    <a:pt x="8723757" y="3685603"/>
                  </a:lnTo>
                  <a:lnTo>
                    <a:pt x="8728519" y="3680841"/>
                  </a:lnTo>
                  <a:lnTo>
                    <a:pt x="8733282" y="3680841"/>
                  </a:lnTo>
                  <a:lnTo>
                    <a:pt x="8733282" y="36856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p/>
          </p:txBody>
        </p:sp>
      </p:grpSp>
      <p:sp>
        <p:nvSpPr>
          <p:cNvPr id="16" name="object 4"/>
          <p:cNvSpPr txBox="1"/>
          <p:nvPr/>
        </p:nvSpPr>
        <p:spPr>
          <a:xfrm>
            <a:off x="410210" y="5506085"/>
            <a:ext cx="210756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 panose="020B0604020202020204"/>
                <a:cs typeface="Arial" panose="020B0604020202020204"/>
              </a:rPr>
              <a:t>ЕГЭ. </a:t>
            </a:r>
            <a:r>
              <a:rPr sz="1800" spc="-70" dirty="0">
                <a:latin typeface="Arial" panose="020B0604020202020204"/>
                <a:cs typeface="Arial" panose="020B0604020202020204"/>
              </a:rPr>
              <a:t>11 </a:t>
            </a:r>
            <a:r>
              <a:rPr sz="1800" dirty="0">
                <a:latin typeface="Arial" panose="020B0604020202020204"/>
                <a:cs typeface="Arial" panose="020B0604020202020204"/>
              </a:rPr>
              <a:t>класс.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Химия.</a:t>
            </a:r>
            <a:r>
              <a:rPr sz="1800" spc="15" dirty="0">
                <a:latin typeface="Arial" panose="020B0604020202020204"/>
                <a:cs typeface="Arial" panose="020B0604020202020204"/>
              </a:rPr>
              <a:t>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Демо-2020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7" name="object 4"/>
          <p:cNvSpPr txBox="1"/>
          <p:nvPr/>
        </p:nvSpPr>
        <p:spPr>
          <a:xfrm>
            <a:off x="6414135" y="1946275"/>
            <a:ext cx="210756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5" dirty="0">
                <a:latin typeface="Arial" panose="020B0604020202020204"/>
                <a:cs typeface="Arial" panose="020B0604020202020204"/>
              </a:rPr>
              <a:t>О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ГЭ. </a:t>
            </a:r>
            <a:r>
              <a:rPr lang="ru-RU" sz="1800" spc="-70" dirty="0">
                <a:latin typeface="Arial" panose="020B0604020202020204"/>
                <a:cs typeface="Arial" panose="020B0604020202020204"/>
              </a:rPr>
              <a:t>9</a:t>
            </a:r>
            <a:r>
              <a:rPr sz="1800" spc="-70" dirty="0">
                <a:latin typeface="Arial" panose="020B0604020202020204"/>
                <a:cs typeface="Arial" panose="020B0604020202020204"/>
              </a:rPr>
              <a:t> </a:t>
            </a:r>
            <a:r>
              <a:rPr sz="1800" dirty="0">
                <a:latin typeface="Arial" panose="020B0604020202020204"/>
                <a:cs typeface="Arial" panose="020B0604020202020204"/>
              </a:rPr>
              <a:t>класс.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Химия.</a:t>
            </a:r>
            <a:r>
              <a:rPr sz="1800" spc="15" dirty="0">
                <a:latin typeface="Arial" panose="020B0604020202020204"/>
                <a:cs typeface="Arial" panose="020B0604020202020204"/>
              </a:rPr>
              <a:t>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Демо-2020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373217" y="157596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Общероссийская оценка по </a:t>
            </a:r>
            <a:endParaRPr kumimoji="0" lang="ru-RU" sz="3200" b="1" i="0" u="none" strike="noStrike" kern="1200" cap="none" spc="-40" normalizeH="0" baseline="0" noProof="0" dirty="0" smtClean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модели </a:t>
            </a: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PISA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7554" y="1274490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72"/>
          <p:cNvSpPr txBox="1"/>
          <p:nvPr/>
        </p:nvSpPr>
        <p:spPr>
          <a:xfrm>
            <a:off x="369973" y="1295060"/>
            <a:ext cx="5423023" cy="46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29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Оценка качества образования на основе практики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международных исследований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одзаголовок 2"/>
          <p:cNvSpPr txBox="1"/>
          <p:nvPr/>
        </p:nvSpPr>
        <p:spPr>
          <a:xfrm>
            <a:off x="301030" y="1819307"/>
            <a:ext cx="5499223" cy="276998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marR="0" lvl="0" fontAlgn="auto">
              <a:spcAft>
                <a:spcPts val="0"/>
              </a:spcAft>
              <a:buClrTx/>
              <a:buSzTx/>
              <a:defRPr sz="1200" b="1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 каждом регионе — репрезентативная выборка, от 75 до 150    </a:t>
            </a: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     образовательных организаций</a:t>
            </a: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Срок проведения: сентябрь—октябрь</a:t>
            </a: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Школьники в возрасте от 15 лет и 3 месяцев до 16 лет и 2 месяцев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    (с 7-ого класса)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Оценка проводится на компьютерах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 процессе проведения в аудитории присутствует не менее 2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организаторов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2335" y="4624732"/>
            <a:ext cx="4868154" cy="3995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Как формируются группы субъектов: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одзаголовок 2"/>
          <p:cNvSpPr txBox="1"/>
          <p:nvPr/>
        </p:nvSpPr>
        <p:spPr>
          <a:xfrm>
            <a:off x="236478" y="5088732"/>
            <a:ext cx="5319868" cy="113877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marR="0" lvl="0" fontAlgn="auto">
              <a:spcAft>
                <a:spcPts val="0"/>
              </a:spcAft>
              <a:buClrTx/>
              <a:buSzTx/>
              <a:defRPr sz="1200" b="1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Схожие размеры групп по количеству обучающихся.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Представительство всех федеральных округов.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Представительство «сельских» и «городских» регионов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6585029"/>
            <a:ext cx="48849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 материалам ФЕДЕРАЛЬНОЙ СЛУЖБЫ ПО НАДЗОРУ В СФЕРЕ ОБРАЗОВАНИЯ И НАУКИ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62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4"/>
          <a:srcRect l="46226" t="23450" r="43692" b="21693"/>
          <a:stretch>
            <a:fillRect/>
          </a:stretch>
        </p:blipFill>
        <p:spPr>
          <a:xfrm>
            <a:off x="6717030" y="1416050"/>
            <a:ext cx="1634490" cy="5002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228850" y="127000"/>
            <a:ext cx="55829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-40" normalizeH="0" baseline="0" noProof="0" dirty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Структура измерительных материалов </a:t>
            </a:r>
            <a:r>
              <a:rPr kumimoji="0" lang="en-US" sz="3200" b="1" i="0" u="none" strike="noStrike" kern="1200" cap="none" spc="-40" normalizeH="0" baseline="0" noProof="0" dirty="0" smtClean="0">
                <a:ln>
                  <a:noFill/>
                </a:ln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rPr>
              <a:t>PISA</a:t>
            </a:r>
            <a:endParaRPr kumimoji="0" lang="ru-RU" sz="3200" b="1" i="0" u="none" strike="noStrike" kern="1200" cap="none" spc="-40" normalizeH="0" baseline="0" noProof="0" dirty="0">
              <a:ln>
                <a:noFill/>
              </a:ln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effectLst/>
              <a:uLnTx/>
              <a:uFillTx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17554" y="1274490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Диаграмма 54"/>
          <p:cNvGraphicFramePr/>
          <p:nvPr/>
        </p:nvGraphicFramePr>
        <p:xfrm>
          <a:off x="1196490" y="1400044"/>
          <a:ext cx="6151142" cy="543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8" name="Прямоугольник 47"/>
          <p:cNvSpPr/>
          <p:nvPr/>
        </p:nvSpPr>
        <p:spPr>
          <a:xfrm>
            <a:off x="2393467" y="2146576"/>
            <a:ext cx="20575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Креативное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Мышление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Разрешение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проблем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Глобальные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компетенции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396204" y="2713521"/>
            <a:ext cx="1208504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Читательская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2009, 2018, 2027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4" name="Стрелка: пятиугольник 27"/>
          <p:cNvSpPr/>
          <p:nvPr/>
        </p:nvSpPr>
        <p:spPr>
          <a:xfrm>
            <a:off x="673012" y="1770009"/>
            <a:ext cx="2332956" cy="943512"/>
          </a:xfrm>
          <a:prstGeom prst="homePlate">
            <a:avLst>
              <a:gd name="adj" fmla="val 2876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Ведущий компонент в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2021 г.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3" name="Стрелка: пятиугольник 27"/>
          <p:cNvSpPr/>
          <p:nvPr/>
        </p:nvSpPr>
        <p:spPr>
          <a:xfrm>
            <a:off x="578921" y="4388947"/>
            <a:ext cx="2084064" cy="943512"/>
          </a:xfrm>
          <a:prstGeom prst="homePlate">
            <a:avLst>
              <a:gd name="adj" fmla="val 2876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Ведущий компонент в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2024 г.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Участвуют сегодняшние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пятиклассники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9" name="Стрелка: пятиугольник 27"/>
          <p:cNvSpPr/>
          <p:nvPr/>
        </p:nvSpPr>
        <p:spPr>
          <a:xfrm flipH="1">
            <a:off x="5998687" y="3939779"/>
            <a:ext cx="2501658" cy="943512"/>
          </a:xfrm>
          <a:prstGeom prst="homePlate">
            <a:avLst>
              <a:gd name="adj" fmla="val 2876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Ведущий компонент в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2021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 Участвуют сегодняшние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восьмиклассники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228885" y="4075194"/>
            <a:ext cx="20387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Естественно–научная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2006, 2015, 2024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0540" y="4042203"/>
            <a:ext cx="1348099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Математическая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2003, 2012, 2021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8653" y="5370885"/>
            <a:ext cx="1508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Финансовая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" y="0"/>
            <a:ext cx="20939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1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648176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2.xml><?xml version="1.0" encoding="utf-8"?>
<p:tagLst xmlns:p="http://schemas.openxmlformats.org/presentationml/2006/main">
  <p:tag name="THINKCELLSHAPEDONOTDELETE" val="t8Ksfz2C1qJMSUX3vhOgGvg"/>
</p:tagLst>
</file>

<file path=ppt/tags/tag3.xml><?xml version="1.0" encoding="utf-8"?>
<p:tagLst xmlns:p="http://schemas.openxmlformats.org/presentationml/2006/main">
  <p:tag name="THINKCELLSHAPEDONOTDELETE" val="thinkcellActiveDocDoNotDelete"/>
</p:tagLst>
</file>

<file path=ppt/tags/tag4.xml><?xml version="1.0" encoding="utf-8"?>
<p:tagLst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"/>
      </a:majorFont>
      <a:minorFont>
        <a:latin typeface="Calibri"/>
        <a:ea typeface="Calibri"/>
        <a:cs typeface="Calibr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"/>
      </a:majorFont>
      <a:minorFont>
        <a:latin typeface="Calibri"/>
        <a:ea typeface="Calibri"/>
        <a:cs typeface="Calibr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"/>
      </a:majorFont>
      <a:minorFont>
        <a:latin typeface="Calibri"/>
        <a:ea typeface="Calibri"/>
        <a:cs typeface="Calibr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9868</Words>
  <Application>WPS Presentation</Application>
  <PresentationFormat>Экран (4:3)</PresentationFormat>
  <Paragraphs>407</Paragraphs>
  <Slides>33</Slides>
  <Notes>43</Notes>
  <HiddenSlides>0</HiddenSlides>
  <MMClips>0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33</vt:i4>
      </vt:variant>
    </vt:vector>
  </HeadingPairs>
  <TitlesOfParts>
    <vt:vector size="62" baseType="lpstr">
      <vt:lpstr>Arial</vt:lpstr>
      <vt:lpstr>SimSun</vt:lpstr>
      <vt:lpstr>Wingdings</vt:lpstr>
      <vt:lpstr>Times New Roman</vt:lpstr>
      <vt:lpstr>Calibri</vt:lpstr>
      <vt:lpstr>DejaVu Sans</vt:lpstr>
      <vt:lpstr>Open Sans Light</vt:lpstr>
      <vt:lpstr>Yu Gothic UI Light</vt:lpstr>
      <vt:lpstr>Malgun Gothic Semilight</vt:lpstr>
      <vt:lpstr>Arial</vt:lpstr>
      <vt:lpstr>Open Sans</vt:lpstr>
      <vt:lpstr>Segoe Print</vt:lpstr>
      <vt:lpstr>Calibri</vt:lpstr>
      <vt:lpstr>Microsoft YaHei</vt:lpstr>
      <vt:lpstr/>
      <vt:lpstr>Arial Unicode MS</vt:lpstr>
      <vt:lpstr>Impact</vt:lpstr>
      <vt:lpstr>Wingdings</vt:lpstr>
      <vt:lpstr>Impact</vt:lpstr>
      <vt:lpstr>WenQuanYi Micro Hei</vt:lpstr>
      <vt:lpstr>Helvetica Neue Black Condensed</vt:lpstr>
      <vt:lpstr>Arial Narrow</vt:lpstr>
      <vt:lpstr>Arial Black</vt:lpstr>
      <vt:lpstr>Тема Office</vt:lpstr>
      <vt:lpstr>1_Тема Office</vt:lpstr>
      <vt:lpstr>3_Тема Office</vt:lpstr>
      <vt:lpstr>TCLayout.ActiveDocument.1</vt:lpstr>
      <vt:lpstr>TCLayout.ActiveDocument.1</vt:lpstr>
      <vt:lpstr>TCLayout.ActiveDocument.1</vt:lpstr>
      <vt:lpstr>ГРУППА КОМПАНИЙ «ПРОСВЕЩЕНИЕ»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Линии УМК в составе  Федерального перечня учебников</vt:lpstr>
      <vt:lpstr>Серия «Задачник»</vt:lpstr>
      <vt:lpstr>Ресурсы УМК и учебных пособий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Идрисов Руслан Ринатович</dc:creator>
  <cp:lastModifiedBy>ogple</cp:lastModifiedBy>
  <cp:revision>498</cp:revision>
  <cp:lastPrinted>2113-01-01T00:00:00Z</cp:lastPrinted>
  <dcterms:created xsi:type="dcterms:W3CDTF">2020-02-10T18:11:00Z</dcterms:created>
  <dcterms:modified xsi:type="dcterms:W3CDTF">2020-05-12T06:19:33Z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KSOProductBuildVer">
    <vt:lpwstr>1049-11.2.0.9327</vt:lpwstr>
  </property>
  <property fmtid="{D5CDD505-2E9C-101B-9397-08002B2CF9AE}" pid="6" name="LinksUpToDate">
    <vt:bool>false</vt:bool>
  </property>
  <property fmtid="{D5CDD505-2E9C-101B-9397-08002B2CF9AE}" pid="7" name="MMClips">
    <vt:r8>0</vt:r8>
  </property>
  <property fmtid="{D5CDD505-2E9C-101B-9397-08002B2CF9AE}" pid="8" name="Notes">
    <vt:r8>47</vt:r8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r8>42</vt:r8>
  </property>
</Properties>
</file>