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  <p:sldMasterId id="214748370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9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9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0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3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29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9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7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2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7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38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9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1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68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65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20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5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7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02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1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9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11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66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3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40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46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12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26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70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50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74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51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3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03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69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04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65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111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44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63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34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01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16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85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11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3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43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78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01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74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7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40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22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61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6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3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84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98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55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68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66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2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2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0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1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2984E6-C26C-4587-916D-C8620DA53FD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C509D8-20B1-4589-B02F-F5E9C7A268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tr-online.ru/programmy/moya-shkola-onlin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chebnik.mos.ru/catalogue?types=lesson_templates,composed_documents&amp;subject_ids=5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mmersant.ru/doc/433248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62454"/>
            <a:ext cx="8965324" cy="30585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Удалённое обучение предмету: организация и контроль успешности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(на примере биологии)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2883" y="4319751"/>
            <a:ext cx="9574924" cy="15029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Скворцов Павел Михайлович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кандидат педагогических наук, доцент,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заместитель декана Педагогического факультета ПСТГУ по научной работе,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Почётный работник общего образования РФ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03" y="0"/>
            <a:ext cx="12086897" cy="101950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Ресурсы, о которых говорят «все». ОТР «Моя школа он-</a:t>
            </a:r>
            <a:r>
              <a:rPr lang="ru-RU" sz="3600" b="1" dirty="0" err="1" smtClean="0"/>
              <a:t>лайн</a:t>
            </a:r>
            <a:r>
              <a:rPr lang="ru-RU" sz="3600" b="1" dirty="0" smtClean="0"/>
              <a:t>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>
                <a:hlinkClick r:id="rId2"/>
              </a:rPr>
              <a:t>https://otr-online.ru/programmy/moya-shkola-online/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579" y="1325563"/>
            <a:ext cx="11879317" cy="1974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«Моя школа </a:t>
            </a:r>
            <a:r>
              <a:rPr lang="ru-RU" dirty="0" err="1" smtClean="0"/>
              <a:t>online</a:t>
            </a:r>
            <a:r>
              <a:rPr lang="ru-RU" dirty="0" smtClean="0"/>
              <a:t>» - образовательный проект Министерства просвещения и Общественного телевидения России в помощь школьникам, которым предстоит сдавать экзамены в этом году. Лучшие педагоги России, используя самые передовые знания и методы преподавания, проведут уроки в эфире канала ОТР.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28" y="2789034"/>
            <a:ext cx="6017107" cy="387084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7579" y="3424534"/>
            <a:ext cx="5909442" cy="310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«+» знакомство с методиками работы передовых учителей России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«-» узкая аудитория (либо 9, либо 11)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«-» только подготовка к экзамену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«-» отсутствие обратной связи с учащимися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«-» узкий охват предметов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1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75" y="105103"/>
            <a:ext cx="11952891" cy="12037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Московская электронная школа. Библиотека МЭШ </a:t>
            </a:r>
            <a:r>
              <a:rPr lang="en-US" sz="3200" dirty="0" smtClean="0">
                <a:hlinkClick r:id="rId2"/>
              </a:rPr>
              <a:t>https://uchebnik.mos.ru/catalogue?types=lesson_templates,composed_documents&amp;subject_ids=57</a:t>
            </a:r>
            <a:r>
              <a:rPr lang="ru-RU" sz="32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" y="1418898"/>
            <a:ext cx="11894770" cy="50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36" y="0"/>
            <a:ext cx="11900339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Московская электронная школа. Библиотека МЭШ </a:t>
            </a:r>
            <a:r>
              <a:rPr lang="en-US" sz="3200" dirty="0" smtClean="0"/>
              <a:t>https://uchebnik.mos.ru/catalogue?types=lesson_templates,composed_documents&amp;subject_ids=57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35" y="1325563"/>
            <a:ext cx="11763705" cy="534850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«+» есть доступ к учебникам из ФПУ в формате </a:t>
            </a:r>
            <a:r>
              <a:rPr lang="en-US" dirty="0" smtClean="0"/>
              <a:t>pdf</a:t>
            </a:r>
            <a:r>
              <a:rPr lang="ru-RU" dirty="0" smtClean="0"/>
              <a:t> с возможностью копирования отдельных фрагментов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«+» возможность подобрать короткие (до 10 минут) и информационно ёмкие сюжеты по большей части тем, изучаемых в определённом классе по данному предмету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«+» подсказки по конструированию занятий с использованием гаджетов и при удалённом обучении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«+» возможность вносить исправления в ролики путём наложения своих комментариев по сюжету и вопросов учащихся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«-» сложная и малопонятная логистика размещения материалов по предмету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«-» слабые тесты и отсутствие возможности вносить в них исправления в соответствии со спецификой подготовленности класса по теме</a:t>
            </a:r>
          </a:p>
        </p:txBody>
      </p:sp>
    </p:spTree>
    <p:extLst>
      <p:ext uri="{BB962C8B-B14F-4D97-AF65-F5344CB8AC3E}">
        <p14:creationId xmlns:p14="http://schemas.microsoft.com/office/powerpoint/2010/main" val="25913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48" y="175940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Тестовые системы на </a:t>
            </a:r>
            <a:r>
              <a:rPr lang="en-US" b="1" dirty="0" smtClean="0"/>
              <a:t>on-line</a:t>
            </a:r>
            <a:r>
              <a:rPr lang="ru-RU" b="1" dirty="0" smtClean="0"/>
              <a:t> ресурсах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8" y="6232634"/>
            <a:ext cx="11248698" cy="5580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Многочисленные конструкторы позволяют самостоятельно собирать тестовые задания и другие контрольно-измерительные материалы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3" y="809298"/>
            <a:ext cx="12086757" cy="53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9247" cy="5202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86125"/>
            <a:ext cx="11353800" cy="3571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243" y="7141"/>
            <a:ext cx="2192757" cy="65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5" y="125631"/>
            <a:ext cx="118586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3" y="84082"/>
            <a:ext cx="12068337" cy="5854262"/>
          </a:xfrm>
          <a:prstGeom prst="rect">
            <a:avLst/>
          </a:prstGeom>
          <a:solidFill>
            <a:srgbClr val="8F9AA4"/>
          </a:solidFill>
        </p:spPr>
      </p:pic>
      <p:sp>
        <p:nvSpPr>
          <p:cNvPr id="3" name="Прямоугольник 2"/>
          <p:cNvSpPr/>
          <p:nvPr/>
        </p:nvSpPr>
        <p:spPr>
          <a:xfrm>
            <a:off x="6600497" y="3584029"/>
            <a:ext cx="1072055" cy="2238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59" y="73573"/>
            <a:ext cx="11561379" cy="15450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удалённого обучения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 бы выводы)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3" y="1797269"/>
            <a:ext cx="11866179" cy="45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Формат «20 </a:t>
            </a:r>
            <a:r>
              <a:rPr lang="ru-RU" sz="2400" dirty="0" smtClean="0"/>
              <a:t>минут на всё» </a:t>
            </a:r>
            <a:r>
              <a:rPr lang="ru-RU" sz="2400" dirty="0" smtClean="0"/>
              <a:t>необычен, но очень подходит к «клиповому» мышлению современных учащихся, нужно только </a:t>
            </a:r>
            <a:r>
              <a:rPr lang="ru-RU" sz="2400" dirty="0" smtClean="0"/>
              <a:t>научиться постоянно </a:t>
            </a:r>
            <a:r>
              <a:rPr lang="ru-RU" sz="2400" dirty="0" smtClean="0"/>
              <a:t>«подгружать» информацию небольшими порциями</a:t>
            </a:r>
          </a:p>
          <a:p>
            <a:pPr marL="0" indent="0">
              <a:buNone/>
            </a:pPr>
            <a:r>
              <a:rPr lang="ru-RU" sz="2400" dirty="0" smtClean="0"/>
              <a:t>Домашнее задание не может быть «обильным» («прочитать параграф /  параграфы» – показатель непрофессионального подхода), оно должно стать «ёмким»: найти ответ на вопрос и подтвердить его ссылкой на текст параграфа/видеофрагмент/рисунок </a:t>
            </a:r>
          </a:p>
          <a:p>
            <a:pPr marL="0" indent="0">
              <a:buNone/>
            </a:pPr>
            <a:r>
              <a:rPr lang="ru-RU" sz="2400" dirty="0" smtClean="0"/>
              <a:t>Проверочные/контрольные материалы предполагают многократные попытки (не менее трёх), из которых засчитывается лучший, а в статистику попадают все, чтобы учителю увидеть динамику успеха</a:t>
            </a:r>
          </a:p>
          <a:p>
            <a:pPr marL="0" indent="0">
              <a:buNone/>
            </a:pPr>
            <a:r>
              <a:rPr lang="ru-RU" sz="2400" dirty="0" smtClean="0"/>
              <a:t>Инструменты удалённого обучения многочисленны и не нужно пытаться использовать их все. Желательно выбрать подходящие для себя. В этом случае успех будет обеспечен.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80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59" y="73574"/>
            <a:ext cx="11561379" cy="15134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Особенности удалённого обучения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(ещё один вывод)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3" y="1776249"/>
            <a:ext cx="11866179" cy="4571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Учитель, реализующий удалённое обучение, становится «одиноким».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Очень важна поддержка коллег.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Возрастает роль предметных и профессиональных сообществ: общение с коллегами по предмету и с коллегами вообще, обмен результатами практик – то, что необходимо сейчас учителю.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Работа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- методических объединений,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- ассоциаций учителей-предметников,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- методистов городских методических центров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должна быть </a:t>
            </a:r>
            <a:r>
              <a:rPr lang="ru-RU" sz="2400" b="1" dirty="0" smtClean="0"/>
              <a:t>направлена на учителя</a:t>
            </a:r>
            <a:r>
              <a:rPr lang="ru-RU" sz="2400" dirty="0" smtClean="0"/>
              <a:t>, должна быть </a:t>
            </a:r>
            <a:r>
              <a:rPr lang="ru-RU" sz="2400" b="1" dirty="0" smtClean="0"/>
              <a:t>заметной для него</a:t>
            </a:r>
            <a:r>
              <a:rPr lang="ru-RU" sz="2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она сейчас, в данный момент времени, </a:t>
            </a:r>
            <a:r>
              <a:rPr lang="ru-RU" sz="2400" b="1" dirty="0" smtClean="0"/>
              <a:t>не может быть рутинной, привычной и тем более «контрольно-проверочной»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83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9393" y="3836276"/>
            <a:ext cx="3352800" cy="56755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>С.Л. Соловейчик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6744" y="1439916"/>
            <a:ext cx="11004331" cy="220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/>
              <a:t>Вы блестящий учитель, </a:t>
            </a:r>
            <a:br>
              <a:rPr lang="ru-RU" sz="6600" b="1" dirty="0" smtClean="0"/>
            </a:br>
            <a:r>
              <a:rPr lang="ru-RU" sz="6600" b="1" dirty="0" smtClean="0"/>
              <a:t>у вас прекрасные ученики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6960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6745" y="1096494"/>
            <a:ext cx="106469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Я очень благодарен учителям, тем, кто принял этот вызов. Они все включились и приложили все усилия, чтобы не потерять своих учеников. Это дорогого стоит.</a:t>
            </a:r>
          </a:p>
          <a:p>
            <a:endParaRPr lang="ru-RU" sz="4000" dirty="0" smtClean="0"/>
          </a:p>
          <a:p>
            <a:pPr algn="r"/>
            <a:r>
              <a:rPr lang="ru-RU" sz="2400" b="1" i="1" dirty="0" smtClean="0"/>
              <a:t>С.С. Кравцов (интервью изданию «Коммерсант» 27.04.2020)</a:t>
            </a:r>
          </a:p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https://www.kommersant.ru/doc/4332487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68" y="199697"/>
            <a:ext cx="11666480" cy="14924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Месяц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дистанте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Можно делать первые выводы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7" y="1776248"/>
            <a:ext cx="11866178" cy="449842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Неожиданный переход на дистанционное обучение оказался мощнейшим ударом по сторонникам онлайн-обучения.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Нам говорили:</a:t>
            </a:r>
            <a:r>
              <a:rPr lang="ru-RU" dirty="0" smtClean="0"/>
              <a:t> </a:t>
            </a:r>
            <a:r>
              <a:rPr lang="ru-RU" b="1" dirty="0" err="1" smtClean="0"/>
              <a:t>Дистант</a:t>
            </a:r>
            <a:r>
              <a:rPr lang="ru-RU" b="1" dirty="0" smtClean="0"/>
              <a:t> </a:t>
            </a:r>
            <a:r>
              <a:rPr lang="ru-RU" b="1" dirty="0" smtClean="0"/>
              <a:t>— это легко: взял да и перешёл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 деле: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1) Подготовка онлайн-занятия требует колоссального времени по отбору, анализу и редакции даже «готового» материала; тестовая проверка знаний по многим предметам малоэффективна, значит, нужно читать сканированные письменные работы с экрана, создавать оценочные критерии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2) Классы созданы для работы в кабинете, численность детей не предполагает занятий онлайн хотя бы потому, что количество учащихся не позволяет услышать каждого хотя бы по одному разу за занятие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3) Отсутствие нормального визуального контакта между учителем и учащимися, между самими учащимися во время решения сложного задания, как следствие, невозможность деликатно помочь при затруднениях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67" y="91856"/>
            <a:ext cx="11866178" cy="15897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Месяц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удалёнке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Можно делать первые выводы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7" y="1839310"/>
            <a:ext cx="11866178" cy="44458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Нам говорили:</a:t>
            </a:r>
            <a:r>
              <a:rPr lang="ru-RU" dirty="0" smtClean="0"/>
              <a:t> </a:t>
            </a:r>
            <a:r>
              <a:rPr lang="ru-RU" b="1" dirty="0" smtClean="0"/>
              <a:t>Удалённое обучение </a:t>
            </a:r>
            <a:r>
              <a:rPr lang="ru-RU" b="1" dirty="0" smtClean="0"/>
              <a:t>открывает множество возможностей, которыми вы просто обязаны пользоваться, если вы «современный учитель»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 деле:</a:t>
            </a:r>
            <a:r>
              <a:rPr lang="ru-RU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1) Конкретный ресурс обладает ограниченными возможностями по обучению и не контролирует работу учащегося в определённый момент времени занятия, учитель не понимает, чем «прямо сейчас» занят ребёнок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2) Возможности, предоставляемые большинством ресурсов, направлены на интерес и любопытство, никак не тренируют волевые усилия по обучению «через не хочу» (основу любого успешного обучения)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3) Многообразие возможностей разных ресурсов не позволяет за короткое время оценить их педагогическую целесообразность и использовать эффективно в обучении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6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03" y="91856"/>
            <a:ext cx="10515600" cy="14636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Месяц в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on-line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Можно делать первые выводы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7" y="1881352"/>
            <a:ext cx="11866178" cy="44248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Нам говорили: </a:t>
            </a:r>
            <a:r>
              <a:rPr lang="ru-RU" b="1" dirty="0" smtClean="0"/>
              <a:t>Онлайн освобождает время для развития педагога и повышения его квалификации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 деле: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1) Чтобы освободить время для иной творческой работы, обучение онлайн должно готовиться планомерно, вдумчиво, кропотливо и с ясным пониманием конечного результата. Сейчас  это стресс от борьбы с техникой, попыток сделать онлайн-занятие не менее эффективным, чем в классе, интенсивные поиски лучших форм работы. Они забирают столько сил и энергии, сколько никакой урок никогда не сможет забрать.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2) Экономия времени и сил, затрачиваемых на поездку до школы и обратно, но лишение возможности настроиться с домашних дел на школьные и наоборот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3) Для методической и творческой работы нужно свободное время и спокойная голова, онлайн-образование не предоставляет такой возможности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03" y="91856"/>
            <a:ext cx="10515600" cy="16108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Месяц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удалённого обучения.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Можно делать первые выводы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14" y="1870841"/>
            <a:ext cx="11918731" cy="448791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Нам говорили:</a:t>
            </a:r>
            <a:r>
              <a:rPr lang="ru-RU" dirty="0" smtClean="0"/>
              <a:t> </a:t>
            </a:r>
            <a:r>
              <a:rPr lang="ru-RU" b="1" dirty="0" smtClean="0"/>
              <a:t>Удалённое обучение более эффективно, </a:t>
            </a:r>
            <a:r>
              <a:rPr lang="ru-RU" b="1" dirty="0" smtClean="0"/>
              <a:t>чем традиционное обучение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 деле: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1) </a:t>
            </a:r>
            <a:r>
              <a:rPr lang="ru-RU" dirty="0" smtClean="0"/>
              <a:t>В </a:t>
            </a:r>
            <a:r>
              <a:rPr lang="ru-RU" dirty="0"/>
              <a:t>условиях удалённого обучения </a:t>
            </a:r>
            <a:r>
              <a:rPr lang="ru-RU" dirty="0" smtClean="0"/>
              <a:t>ценность </a:t>
            </a:r>
            <a:r>
              <a:rPr lang="ru-RU" dirty="0" smtClean="0"/>
              <a:t>живого человеческого общения </a:t>
            </a:r>
            <a:r>
              <a:rPr lang="ru-RU" dirty="0" smtClean="0"/>
              <a:t>только </a:t>
            </a:r>
            <a:r>
              <a:rPr lang="ru-RU" dirty="0" smtClean="0"/>
              <a:t>многократно </a:t>
            </a:r>
            <a:r>
              <a:rPr lang="ru-RU" dirty="0" smtClean="0"/>
              <a:t>возрастает: детям </a:t>
            </a:r>
            <a:r>
              <a:rPr lang="ru-RU" dirty="0" smtClean="0"/>
              <a:t>недостает общения, общения на переменах, во время уроков, они реально скучают «в четырёх стенах</a:t>
            </a:r>
            <a:r>
              <a:rPr lang="ru-RU" dirty="0" smtClean="0"/>
              <a:t>» и общение по </a:t>
            </a:r>
            <a:r>
              <a:rPr lang="en-US" dirty="0" smtClean="0"/>
              <a:t>Skype</a:t>
            </a:r>
            <a:r>
              <a:rPr lang="ru-RU" dirty="0" smtClean="0"/>
              <a:t> не очень помогает преодолеть дефицит нормального общения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2) Исследователи, работающие в лабораториях, разбросанных по всему миру, постоянно говорят о том, что онлайн можно эффективно обсуждать текущие технические вопросы, но настоящие прорывы будут тогда, когда все собрались в одной лаборатории и общаются </a:t>
            </a:r>
            <a:r>
              <a:rPr lang="ru-RU" dirty="0" smtClean="0"/>
              <a:t>непосредственно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3) Нейрофизиологи: мозг </a:t>
            </a:r>
            <a:r>
              <a:rPr lang="ru-RU" dirty="0"/>
              <a:t>человека развивается более активно, если идет человеческое общение, </a:t>
            </a:r>
            <a:r>
              <a:rPr lang="ru-RU" dirty="0" smtClean="0"/>
              <a:t>и менее – если происходит просмотр информации с экрана; р</a:t>
            </a:r>
            <a:r>
              <a:rPr lang="ru-RU" dirty="0" smtClean="0"/>
              <a:t>азвитие практических умений и навыков при удалённом обучении осуществляется медленнее и через большее число повторов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03" y="91856"/>
            <a:ext cx="10515600" cy="14952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Месяц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работы в новых условиях.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Можно делать первые выводы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7" y="1776248"/>
            <a:ext cx="11866178" cy="449842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Нам говорят:</a:t>
            </a:r>
            <a:r>
              <a:rPr lang="ru-RU" dirty="0" smtClean="0"/>
              <a:t> </a:t>
            </a:r>
            <a:r>
              <a:rPr lang="ru-RU" b="1" dirty="0" smtClean="0"/>
              <a:t>Учителя просто консервативны и не хотят перестраиваться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На деле:</a:t>
            </a:r>
            <a:r>
              <a:rPr lang="ru-RU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Наша профессия консервативна и стоит на принципе «не навреди!», но учителя открыты всему новому, в противном случае они просто не могли бы работать учителями современных детей.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Та скорость, с которой большинство из учителей перешли на онлайн-формат работы, подтверждает, что они готовы перестроиться.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Но </a:t>
            </a:r>
            <a:r>
              <a:rPr lang="ru-RU" b="1" dirty="0" smtClean="0"/>
              <a:t>учителя не готовы в результате перехода на удалённое обучение потерять больше, чем приобрести.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Поэтому </a:t>
            </a:r>
            <a:r>
              <a:rPr lang="ru-RU" dirty="0" smtClean="0"/>
              <a:t>проанализируем </a:t>
            </a:r>
            <a:r>
              <a:rPr lang="ru-RU" i="1" dirty="0" smtClean="0"/>
              <a:t>некоторые</a:t>
            </a:r>
            <a:r>
              <a:rPr lang="ru-RU" dirty="0" smtClean="0"/>
              <a:t> из имеющихся ресурсов и возможности их эффективного использования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6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31" y="165429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Ресурсы, о которых говорят «все».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Zoom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6623" y="5503281"/>
            <a:ext cx="11834147" cy="848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Ресурс </a:t>
            </a:r>
            <a:r>
              <a:rPr lang="en-US" dirty="0" smtClean="0"/>
              <a:t>Zoom </a:t>
            </a:r>
            <a:r>
              <a:rPr lang="ru-RU" dirty="0" smtClean="0"/>
              <a:t>позволяет запланировать бесплатное занятие длительностью не более 40 мин., что идеально подходит для школьников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4" y="840828"/>
            <a:ext cx="11834147" cy="41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38" y="212725"/>
            <a:ext cx="11112062" cy="6648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«Подводные камни»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Zoom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1224456"/>
            <a:ext cx="11695718" cy="40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1161</Words>
  <Application>Microsoft Office PowerPoint</Application>
  <PresentationFormat>Широкоэкранный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Garamond</vt:lpstr>
      <vt:lpstr>Wingdings 3</vt:lpstr>
      <vt:lpstr>Тема Office</vt:lpstr>
      <vt:lpstr>Натуральные материалы</vt:lpstr>
      <vt:lpstr>Легкий дым</vt:lpstr>
      <vt:lpstr>Ретро</vt:lpstr>
      <vt:lpstr>1_Ретро</vt:lpstr>
      <vt:lpstr>Удалённое обучение предмету: организация и контроль успешности  (на примере биологии)</vt:lpstr>
      <vt:lpstr>Презентация PowerPoint</vt:lpstr>
      <vt:lpstr>Месяц в дистанте.  Можно делать первые выводы</vt:lpstr>
      <vt:lpstr>Месяц «на удалёнке».  Можно делать первые выводы</vt:lpstr>
      <vt:lpstr>Месяц в on-line.  Можно делать первые выводы</vt:lpstr>
      <vt:lpstr>Месяц удалённого обучения.  Можно делать первые выводы</vt:lpstr>
      <vt:lpstr>Месяц работы в новых условиях.  Можно делать первые выводы</vt:lpstr>
      <vt:lpstr>Ресурсы, о которых говорят «все». Zoom</vt:lpstr>
      <vt:lpstr>«Подводные камни» Zoom</vt:lpstr>
      <vt:lpstr>Ресурсы, о которых говорят «все». ОТР «Моя школа он-лайн»  https://otr-online.ru/programmy/moya-shkola-online/ </vt:lpstr>
      <vt:lpstr>Московская электронная школа. Библиотека МЭШ https://uchebnik.mos.ru/catalogue?types=lesson_templates,composed_documents&amp;subject_ids=57 </vt:lpstr>
      <vt:lpstr>Московская электронная школа. Библиотека МЭШ https://uchebnik.mos.ru/catalogue?types=lesson_templates,composed_documents&amp;subject_ids=57 </vt:lpstr>
      <vt:lpstr>Тестовые системы на on-line ресурсах</vt:lpstr>
      <vt:lpstr>Презентация PowerPoint</vt:lpstr>
      <vt:lpstr>Презентация PowerPoint</vt:lpstr>
      <vt:lpstr>Презентация PowerPoint</vt:lpstr>
      <vt:lpstr>Особенности удалённого обучения  (как бы выводы)</vt:lpstr>
      <vt:lpstr>Особенности удалённого обучения  (ещё один вывод)</vt:lpstr>
      <vt:lpstr>С.Л. Соловейчик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Удалённое обучение предмету: организация и контроль успешности  (на примере биологии)</dc:title>
  <dc:creator>Пользователь Windows</dc:creator>
  <cp:lastModifiedBy>Пользователь Windows</cp:lastModifiedBy>
  <cp:revision>34</cp:revision>
  <dcterms:created xsi:type="dcterms:W3CDTF">2020-04-27T20:23:20Z</dcterms:created>
  <dcterms:modified xsi:type="dcterms:W3CDTF">2020-04-28T07:45:10Z</dcterms:modified>
</cp:coreProperties>
</file>