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81" r:id="rId5"/>
    <p:sldId id="283" r:id="rId6"/>
    <p:sldId id="285" r:id="rId7"/>
    <p:sldId id="270" r:id="rId8"/>
    <p:sldId id="277" r:id="rId9"/>
    <p:sldId id="278" r:id="rId10"/>
    <p:sldId id="279" r:id="rId11"/>
    <p:sldId id="280" r:id="rId12"/>
    <p:sldId id="261" r:id="rId13"/>
    <p:sldId id="268" r:id="rId14"/>
    <p:sldId id="269" r:id="rId15"/>
    <p:sldId id="265" r:id="rId16"/>
    <p:sldId id="262" r:id="rId17"/>
    <p:sldId id="263" r:id="rId18"/>
    <p:sldId id="264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2481"/>
    <a:srgbClr val="046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6" autoAdjust="0"/>
    <p:restoredTop sz="94665"/>
  </p:normalViewPr>
  <p:slideViewPr>
    <p:cSldViewPr>
      <p:cViewPr varScale="1">
        <p:scale>
          <a:sx n="99" d="100"/>
          <a:sy n="99" d="100"/>
        </p:scale>
        <p:origin x="90" y="6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24273-6534-476E-A79C-8D1F444DA808}" type="doc">
      <dgm:prSet loTypeId="urn:microsoft.com/office/officeart/2005/8/layout/cycle8" loCatId="cycle" qsTypeId="urn:microsoft.com/office/officeart/2005/8/quickstyle/3d1" qsCatId="3D" csTypeId="urn:microsoft.com/office/officeart/2005/8/colors/accent1_2" csCatId="accent1" phldr="1"/>
      <dgm:spPr/>
    </dgm:pt>
    <dgm:pt modelId="{FF5E25AC-AD5D-44FF-AA81-A79D448FF5B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/>
            <a:t>Ресурс обеспечения комплексной помощи </a:t>
          </a:r>
        </a:p>
      </dgm:t>
    </dgm:pt>
    <dgm:pt modelId="{5003193C-464B-46FF-BB57-91CDD95B00AB}" type="parTrans" cxnId="{699DD040-3048-4D6F-A462-93AB17EDCE74}">
      <dgm:prSet/>
      <dgm:spPr/>
      <dgm:t>
        <a:bodyPr/>
        <a:lstStyle/>
        <a:p>
          <a:endParaRPr lang="ru-RU"/>
        </a:p>
      </dgm:t>
    </dgm:pt>
    <dgm:pt modelId="{C5145FA3-791D-4327-936F-1FE5A7CDB478}" type="sibTrans" cxnId="{699DD040-3048-4D6F-A462-93AB17EDCE74}">
      <dgm:prSet/>
      <dgm:spPr/>
      <dgm:t>
        <a:bodyPr/>
        <a:lstStyle/>
        <a:p>
          <a:endParaRPr lang="ru-RU"/>
        </a:p>
      </dgm:t>
    </dgm:pt>
    <dgm:pt modelId="{4BE47FAD-7B43-45A5-9D2E-B3316555CF35}">
      <dgm:prSet phldrT="[Текст]" custT="1"/>
      <dgm:spPr/>
      <dgm:t>
        <a:bodyPr/>
        <a:lstStyle/>
        <a:p>
          <a:r>
            <a:rPr lang="ru-RU" sz="1400" b="1" dirty="0"/>
            <a:t>Ресурс индивидуализации содержания образования</a:t>
          </a:r>
        </a:p>
      </dgm:t>
    </dgm:pt>
    <dgm:pt modelId="{ECFCBC5D-4463-4E22-BBE6-D8A668E97D22}" type="parTrans" cxnId="{CAAB3961-0F2A-4024-88FF-D45915A67423}">
      <dgm:prSet/>
      <dgm:spPr/>
      <dgm:t>
        <a:bodyPr/>
        <a:lstStyle/>
        <a:p>
          <a:endParaRPr lang="ru-RU"/>
        </a:p>
      </dgm:t>
    </dgm:pt>
    <dgm:pt modelId="{E9F75F48-B00F-4B0A-823F-903AABC5C79A}" type="sibTrans" cxnId="{CAAB3961-0F2A-4024-88FF-D45915A67423}">
      <dgm:prSet/>
      <dgm:spPr/>
      <dgm:t>
        <a:bodyPr/>
        <a:lstStyle/>
        <a:p>
          <a:endParaRPr lang="ru-RU"/>
        </a:p>
      </dgm:t>
    </dgm:pt>
    <dgm:pt modelId="{C9176863-4FE6-49CA-B5A1-D14C887028D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/>
            <a:t>Ресурс создания универсальной образователь</a:t>
          </a:r>
        </a:p>
        <a:p>
          <a:pPr>
            <a:spcAft>
              <a:spcPts val="0"/>
            </a:spcAft>
          </a:pPr>
          <a:r>
            <a:rPr lang="ru-RU" sz="1400" b="1" dirty="0"/>
            <a:t>ной среды</a:t>
          </a:r>
        </a:p>
      </dgm:t>
    </dgm:pt>
    <dgm:pt modelId="{4F1EFBD9-70AF-40B2-AA65-2CB01F04BF44}" type="parTrans" cxnId="{0DB4CCAB-9850-4D08-AFFF-CC4FA0D9F1A6}">
      <dgm:prSet/>
      <dgm:spPr/>
      <dgm:t>
        <a:bodyPr/>
        <a:lstStyle/>
        <a:p>
          <a:endParaRPr lang="ru-RU"/>
        </a:p>
      </dgm:t>
    </dgm:pt>
    <dgm:pt modelId="{42C624DB-FE72-4005-9848-5F5D2CA7E026}" type="sibTrans" cxnId="{0DB4CCAB-9850-4D08-AFFF-CC4FA0D9F1A6}">
      <dgm:prSet/>
      <dgm:spPr/>
      <dgm:t>
        <a:bodyPr/>
        <a:lstStyle/>
        <a:p>
          <a:endParaRPr lang="ru-RU"/>
        </a:p>
      </dgm:t>
    </dgm:pt>
    <dgm:pt modelId="{76944C9E-8EB1-4EDE-B9A2-EE199312BA3B}" type="pres">
      <dgm:prSet presAssocID="{B0124273-6534-476E-A79C-8D1F444DA808}" presName="compositeShape" presStyleCnt="0">
        <dgm:presLayoutVars>
          <dgm:chMax val="7"/>
          <dgm:dir/>
          <dgm:resizeHandles val="exact"/>
        </dgm:presLayoutVars>
      </dgm:prSet>
      <dgm:spPr/>
    </dgm:pt>
    <dgm:pt modelId="{75BDF835-D0E1-4449-B47F-CFC1F086A2A7}" type="pres">
      <dgm:prSet presAssocID="{B0124273-6534-476E-A79C-8D1F444DA808}" presName="wedge1" presStyleLbl="node1" presStyleIdx="0" presStyleCnt="3" custScaleX="119993" custLinFactNeighborX="1348" custLinFactNeighborY="568"/>
      <dgm:spPr/>
      <dgm:t>
        <a:bodyPr/>
        <a:lstStyle/>
        <a:p>
          <a:endParaRPr lang="ru-RU"/>
        </a:p>
      </dgm:t>
    </dgm:pt>
    <dgm:pt modelId="{49C19BDA-1BB8-43D5-8FDF-6AD292ADB3C5}" type="pres">
      <dgm:prSet presAssocID="{B0124273-6534-476E-A79C-8D1F444DA808}" presName="dummy1a" presStyleCnt="0"/>
      <dgm:spPr/>
    </dgm:pt>
    <dgm:pt modelId="{9D3C57BA-1DC6-471F-B5D4-405E67330D6F}" type="pres">
      <dgm:prSet presAssocID="{B0124273-6534-476E-A79C-8D1F444DA808}" presName="dummy1b" presStyleCnt="0"/>
      <dgm:spPr/>
    </dgm:pt>
    <dgm:pt modelId="{52F3A3FC-B35E-4FB4-88F2-D7F8812B67D3}" type="pres">
      <dgm:prSet presAssocID="{B0124273-6534-476E-A79C-8D1F444DA80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47074-27A6-4F17-8AF9-48BE57899797}" type="pres">
      <dgm:prSet presAssocID="{B0124273-6534-476E-A79C-8D1F444DA808}" presName="wedge2" presStyleLbl="node1" presStyleIdx="1" presStyleCnt="3" custScaleY="113294" custLinFactNeighborX="1121" custLinFactNeighborY="-13"/>
      <dgm:spPr/>
      <dgm:t>
        <a:bodyPr/>
        <a:lstStyle/>
        <a:p>
          <a:endParaRPr lang="ru-RU"/>
        </a:p>
      </dgm:t>
    </dgm:pt>
    <dgm:pt modelId="{26972EBE-A1D0-4231-959E-B8C0B79BD321}" type="pres">
      <dgm:prSet presAssocID="{B0124273-6534-476E-A79C-8D1F444DA808}" presName="dummy2a" presStyleCnt="0"/>
      <dgm:spPr/>
    </dgm:pt>
    <dgm:pt modelId="{58A35F3D-DBA9-4508-BC8E-AC115CF71746}" type="pres">
      <dgm:prSet presAssocID="{B0124273-6534-476E-A79C-8D1F444DA808}" presName="dummy2b" presStyleCnt="0"/>
      <dgm:spPr/>
    </dgm:pt>
    <dgm:pt modelId="{D975FC65-D6C9-4ADB-A321-292431E9ECDB}" type="pres">
      <dgm:prSet presAssocID="{B0124273-6534-476E-A79C-8D1F444DA80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80E22-F61A-458A-98AC-F95EFC978945}" type="pres">
      <dgm:prSet presAssocID="{B0124273-6534-476E-A79C-8D1F444DA808}" presName="wedge3" presStyleLbl="node1" presStyleIdx="2" presStyleCnt="3" custScaleX="119048"/>
      <dgm:spPr/>
      <dgm:t>
        <a:bodyPr/>
        <a:lstStyle/>
        <a:p>
          <a:endParaRPr lang="ru-RU"/>
        </a:p>
      </dgm:t>
    </dgm:pt>
    <dgm:pt modelId="{D04F8651-2B66-49C9-8513-137CC4A707DB}" type="pres">
      <dgm:prSet presAssocID="{B0124273-6534-476E-A79C-8D1F444DA808}" presName="dummy3a" presStyleCnt="0"/>
      <dgm:spPr/>
    </dgm:pt>
    <dgm:pt modelId="{5E1A94E0-2981-4947-B3CB-D59D6379AE20}" type="pres">
      <dgm:prSet presAssocID="{B0124273-6534-476E-A79C-8D1F444DA808}" presName="dummy3b" presStyleCnt="0"/>
      <dgm:spPr/>
    </dgm:pt>
    <dgm:pt modelId="{CC2A378D-4E59-41E3-BB53-5D1D17D755A7}" type="pres">
      <dgm:prSet presAssocID="{B0124273-6534-476E-A79C-8D1F444DA80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B6AC0-B9C0-4D90-9C50-CF21F093041C}" type="pres">
      <dgm:prSet presAssocID="{C5145FA3-791D-4327-936F-1FE5A7CDB478}" presName="arrowWedge1" presStyleLbl="fgSibTrans2D1" presStyleIdx="0" presStyleCnt="3" custLinFactNeighborX="7017" custLinFactNeighborY="-978"/>
      <dgm:spPr/>
    </dgm:pt>
    <dgm:pt modelId="{B22720CC-A56A-4818-A348-03C4D16572DD}" type="pres">
      <dgm:prSet presAssocID="{E9F75F48-B00F-4B0A-823F-903AABC5C79A}" presName="arrowWedge2" presStyleLbl="fgSibTrans2D1" presStyleIdx="1" presStyleCnt="3" custLinFactNeighborX="-987" custLinFactNeighborY="6092"/>
      <dgm:spPr/>
    </dgm:pt>
    <dgm:pt modelId="{47CB394B-83B4-4F70-88B2-694578A0D427}" type="pres">
      <dgm:prSet presAssocID="{42C624DB-FE72-4005-9848-5F5D2CA7E026}" presName="arrowWedge3" presStyleLbl="fgSibTrans2D1" presStyleIdx="2" presStyleCnt="3" custScaleX="109599" custLinFactNeighborX="-2612" custLinFactNeighborY="-672"/>
      <dgm:spPr/>
    </dgm:pt>
  </dgm:ptLst>
  <dgm:cxnLst>
    <dgm:cxn modelId="{CAAB3961-0F2A-4024-88FF-D45915A67423}" srcId="{B0124273-6534-476E-A79C-8D1F444DA808}" destId="{4BE47FAD-7B43-45A5-9D2E-B3316555CF35}" srcOrd="1" destOrd="0" parTransId="{ECFCBC5D-4463-4E22-BBE6-D8A668E97D22}" sibTransId="{E9F75F48-B00F-4B0A-823F-903AABC5C79A}"/>
    <dgm:cxn modelId="{16091411-2C32-4A80-9C42-A673B920EA17}" type="presOf" srcId="{C9176863-4FE6-49CA-B5A1-D14C887028D3}" destId="{CC2A378D-4E59-41E3-BB53-5D1D17D755A7}" srcOrd="1" destOrd="0" presId="urn:microsoft.com/office/officeart/2005/8/layout/cycle8"/>
    <dgm:cxn modelId="{6D27E093-A634-420B-8AC2-0FE12240FF6D}" type="presOf" srcId="{FF5E25AC-AD5D-44FF-AA81-A79D448FF5BC}" destId="{75BDF835-D0E1-4449-B47F-CFC1F086A2A7}" srcOrd="0" destOrd="0" presId="urn:microsoft.com/office/officeart/2005/8/layout/cycle8"/>
    <dgm:cxn modelId="{CEEC8CC4-27E7-46B8-9F44-2995A8B27E6D}" type="presOf" srcId="{C9176863-4FE6-49CA-B5A1-D14C887028D3}" destId="{9CB80E22-F61A-458A-98AC-F95EFC978945}" srcOrd="0" destOrd="0" presId="urn:microsoft.com/office/officeart/2005/8/layout/cycle8"/>
    <dgm:cxn modelId="{976BE9E7-C2F3-44AD-A14C-D9608C9CC96E}" type="presOf" srcId="{FF5E25AC-AD5D-44FF-AA81-A79D448FF5BC}" destId="{52F3A3FC-B35E-4FB4-88F2-D7F8812B67D3}" srcOrd="1" destOrd="0" presId="urn:microsoft.com/office/officeart/2005/8/layout/cycle8"/>
    <dgm:cxn modelId="{842CEA4F-1C0E-4C9D-95A3-F769F4D36B4F}" type="presOf" srcId="{B0124273-6534-476E-A79C-8D1F444DA808}" destId="{76944C9E-8EB1-4EDE-B9A2-EE199312BA3B}" srcOrd="0" destOrd="0" presId="urn:microsoft.com/office/officeart/2005/8/layout/cycle8"/>
    <dgm:cxn modelId="{29D6EDF0-D209-4F53-91B2-B5A78FC01281}" type="presOf" srcId="{4BE47FAD-7B43-45A5-9D2E-B3316555CF35}" destId="{2F447074-27A6-4F17-8AF9-48BE57899797}" srcOrd="0" destOrd="0" presId="urn:microsoft.com/office/officeart/2005/8/layout/cycle8"/>
    <dgm:cxn modelId="{699DD040-3048-4D6F-A462-93AB17EDCE74}" srcId="{B0124273-6534-476E-A79C-8D1F444DA808}" destId="{FF5E25AC-AD5D-44FF-AA81-A79D448FF5BC}" srcOrd="0" destOrd="0" parTransId="{5003193C-464B-46FF-BB57-91CDD95B00AB}" sibTransId="{C5145FA3-791D-4327-936F-1FE5A7CDB478}"/>
    <dgm:cxn modelId="{AEE96717-B84E-48CE-BF5C-5CA35E38213B}" type="presOf" srcId="{4BE47FAD-7B43-45A5-9D2E-B3316555CF35}" destId="{D975FC65-D6C9-4ADB-A321-292431E9ECDB}" srcOrd="1" destOrd="0" presId="urn:microsoft.com/office/officeart/2005/8/layout/cycle8"/>
    <dgm:cxn modelId="{0DB4CCAB-9850-4D08-AFFF-CC4FA0D9F1A6}" srcId="{B0124273-6534-476E-A79C-8D1F444DA808}" destId="{C9176863-4FE6-49CA-B5A1-D14C887028D3}" srcOrd="2" destOrd="0" parTransId="{4F1EFBD9-70AF-40B2-AA65-2CB01F04BF44}" sibTransId="{42C624DB-FE72-4005-9848-5F5D2CA7E026}"/>
    <dgm:cxn modelId="{B35B6222-D6D1-488B-AAD8-3D75E4F33900}" type="presParOf" srcId="{76944C9E-8EB1-4EDE-B9A2-EE199312BA3B}" destId="{75BDF835-D0E1-4449-B47F-CFC1F086A2A7}" srcOrd="0" destOrd="0" presId="urn:microsoft.com/office/officeart/2005/8/layout/cycle8"/>
    <dgm:cxn modelId="{547188BE-7159-40D6-8025-08DB5BCE5069}" type="presParOf" srcId="{76944C9E-8EB1-4EDE-B9A2-EE199312BA3B}" destId="{49C19BDA-1BB8-43D5-8FDF-6AD292ADB3C5}" srcOrd="1" destOrd="0" presId="urn:microsoft.com/office/officeart/2005/8/layout/cycle8"/>
    <dgm:cxn modelId="{0921ECCE-47CA-4789-92D9-33E14F7B63E5}" type="presParOf" srcId="{76944C9E-8EB1-4EDE-B9A2-EE199312BA3B}" destId="{9D3C57BA-1DC6-471F-B5D4-405E67330D6F}" srcOrd="2" destOrd="0" presId="urn:microsoft.com/office/officeart/2005/8/layout/cycle8"/>
    <dgm:cxn modelId="{62FE098D-1651-40E1-BE6A-FB1CDD5EE3BA}" type="presParOf" srcId="{76944C9E-8EB1-4EDE-B9A2-EE199312BA3B}" destId="{52F3A3FC-B35E-4FB4-88F2-D7F8812B67D3}" srcOrd="3" destOrd="0" presId="urn:microsoft.com/office/officeart/2005/8/layout/cycle8"/>
    <dgm:cxn modelId="{EAE1DFE5-FE58-42BD-A8CC-3A2C4FCD8033}" type="presParOf" srcId="{76944C9E-8EB1-4EDE-B9A2-EE199312BA3B}" destId="{2F447074-27A6-4F17-8AF9-48BE57899797}" srcOrd="4" destOrd="0" presId="urn:microsoft.com/office/officeart/2005/8/layout/cycle8"/>
    <dgm:cxn modelId="{0693D642-990B-42D2-9B42-2B23DFCF2964}" type="presParOf" srcId="{76944C9E-8EB1-4EDE-B9A2-EE199312BA3B}" destId="{26972EBE-A1D0-4231-959E-B8C0B79BD321}" srcOrd="5" destOrd="0" presId="urn:microsoft.com/office/officeart/2005/8/layout/cycle8"/>
    <dgm:cxn modelId="{4CA1521B-42A2-40F9-BFA2-88AC675B6A97}" type="presParOf" srcId="{76944C9E-8EB1-4EDE-B9A2-EE199312BA3B}" destId="{58A35F3D-DBA9-4508-BC8E-AC115CF71746}" srcOrd="6" destOrd="0" presId="urn:microsoft.com/office/officeart/2005/8/layout/cycle8"/>
    <dgm:cxn modelId="{E66A9D20-62A7-46DA-BC3D-1567A895209E}" type="presParOf" srcId="{76944C9E-8EB1-4EDE-B9A2-EE199312BA3B}" destId="{D975FC65-D6C9-4ADB-A321-292431E9ECDB}" srcOrd="7" destOrd="0" presId="urn:microsoft.com/office/officeart/2005/8/layout/cycle8"/>
    <dgm:cxn modelId="{F7761485-1E49-4705-9347-A8AF30235CEE}" type="presParOf" srcId="{76944C9E-8EB1-4EDE-B9A2-EE199312BA3B}" destId="{9CB80E22-F61A-458A-98AC-F95EFC978945}" srcOrd="8" destOrd="0" presId="urn:microsoft.com/office/officeart/2005/8/layout/cycle8"/>
    <dgm:cxn modelId="{CB072159-1C36-4E1A-88C7-D16245DFC326}" type="presParOf" srcId="{76944C9E-8EB1-4EDE-B9A2-EE199312BA3B}" destId="{D04F8651-2B66-49C9-8513-137CC4A707DB}" srcOrd="9" destOrd="0" presId="urn:microsoft.com/office/officeart/2005/8/layout/cycle8"/>
    <dgm:cxn modelId="{ED5045CD-8B60-4E45-BAC8-143433EB4E74}" type="presParOf" srcId="{76944C9E-8EB1-4EDE-B9A2-EE199312BA3B}" destId="{5E1A94E0-2981-4947-B3CB-D59D6379AE20}" srcOrd="10" destOrd="0" presId="urn:microsoft.com/office/officeart/2005/8/layout/cycle8"/>
    <dgm:cxn modelId="{9603C519-434C-4F9D-8B87-D72401E69669}" type="presParOf" srcId="{76944C9E-8EB1-4EDE-B9A2-EE199312BA3B}" destId="{CC2A378D-4E59-41E3-BB53-5D1D17D755A7}" srcOrd="11" destOrd="0" presId="urn:microsoft.com/office/officeart/2005/8/layout/cycle8"/>
    <dgm:cxn modelId="{34CECE2D-A702-41D8-81A2-4EC2BDC43902}" type="presParOf" srcId="{76944C9E-8EB1-4EDE-B9A2-EE199312BA3B}" destId="{AA5B6AC0-B9C0-4D90-9C50-CF21F093041C}" srcOrd="12" destOrd="0" presId="urn:microsoft.com/office/officeart/2005/8/layout/cycle8"/>
    <dgm:cxn modelId="{E4147F33-8EAD-4E2F-AC32-68214ACE967B}" type="presParOf" srcId="{76944C9E-8EB1-4EDE-B9A2-EE199312BA3B}" destId="{B22720CC-A56A-4818-A348-03C4D16572DD}" srcOrd="13" destOrd="0" presId="urn:microsoft.com/office/officeart/2005/8/layout/cycle8"/>
    <dgm:cxn modelId="{1042BEF4-1B74-4320-9660-F5EE46F9A555}" type="presParOf" srcId="{76944C9E-8EB1-4EDE-B9A2-EE199312BA3B}" destId="{47CB394B-83B4-4F70-88B2-694578A0D42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99C072-EFAC-4720-A1A7-6A314236B148}" type="doc">
      <dgm:prSet loTypeId="urn:microsoft.com/office/officeart/2005/8/layout/cycle3" loCatId="cycle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BB49DEE-F86C-43D5-94FC-12DC33E86CED}">
      <dgm:prSet phldrT="[Текст]" custT="1"/>
      <dgm:spPr/>
      <dgm:t>
        <a:bodyPr/>
        <a:lstStyle/>
        <a:p>
          <a:pPr algn="ctr"/>
          <a:r>
            <a:rPr lang="ru-RU" sz="800" dirty="0" smtClean="0"/>
            <a:t>УЧИТЕЛЬ</a:t>
          </a:r>
        </a:p>
      </dgm:t>
    </dgm:pt>
    <dgm:pt modelId="{9B0BE0AA-0590-4C72-BD1D-2B8CD232911D}" type="parTrans" cxnId="{ED4A1D53-679E-49A9-88CC-F5F4F1CF49DD}">
      <dgm:prSet/>
      <dgm:spPr/>
      <dgm:t>
        <a:bodyPr/>
        <a:lstStyle/>
        <a:p>
          <a:endParaRPr lang="ru-RU"/>
        </a:p>
      </dgm:t>
    </dgm:pt>
    <dgm:pt modelId="{DA628D50-3500-45CC-97A5-A4384CE5135E}" type="sibTrans" cxnId="{ED4A1D53-679E-49A9-88CC-F5F4F1CF49DD}">
      <dgm:prSet/>
      <dgm:spPr/>
      <dgm:t>
        <a:bodyPr/>
        <a:lstStyle/>
        <a:p>
          <a:endParaRPr lang="ru-RU"/>
        </a:p>
      </dgm:t>
    </dgm:pt>
    <dgm:pt modelId="{6DF5F211-FB8B-46C0-B202-6C85FA2B988E}">
      <dgm:prSet phldrT="[Текст]" custT="1"/>
      <dgm:spPr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800" dirty="0" smtClean="0"/>
            <a:t>СПЕЦИАЛИСТЫ ШКОЛЬНОГО КОНСИЛИУМА</a:t>
          </a:r>
        </a:p>
      </dgm:t>
    </dgm:pt>
    <dgm:pt modelId="{4C1708D0-BEFD-4424-9DD7-D6746BC4CC00}" type="parTrans" cxnId="{2655F223-F9A2-4166-8CFB-BE99F4CD1E36}">
      <dgm:prSet/>
      <dgm:spPr/>
      <dgm:t>
        <a:bodyPr/>
        <a:lstStyle/>
        <a:p>
          <a:endParaRPr lang="ru-RU"/>
        </a:p>
      </dgm:t>
    </dgm:pt>
    <dgm:pt modelId="{37955B33-6C5B-47F3-8780-6B4C03B2A449}" type="sibTrans" cxnId="{2655F223-F9A2-4166-8CFB-BE99F4CD1E36}">
      <dgm:prSet/>
      <dgm:spPr/>
      <dgm:t>
        <a:bodyPr/>
        <a:lstStyle/>
        <a:p>
          <a:endParaRPr lang="ru-RU"/>
        </a:p>
      </dgm:t>
    </dgm:pt>
    <dgm:pt modelId="{3C657851-1623-41BA-8280-68399FD7531F}">
      <dgm:prSet phldrT="[Текст]" custT="1"/>
      <dgm:spPr/>
      <dgm:t>
        <a:bodyPr/>
        <a:lstStyle/>
        <a:p>
          <a:pPr algn="ctr"/>
          <a:r>
            <a:rPr lang="ru-RU" sz="800" dirty="0" smtClean="0"/>
            <a:t>СПЕЦИАЛИСТЫ ШКОЛЬНОЙ СЛУЖБЫ СОПРОВОЖДЕНИЯ</a:t>
          </a:r>
        </a:p>
      </dgm:t>
    </dgm:pt>
    <dgm:pt modelId="{A982D334-83A1-4D1C-94BB-FF3AB21DD9D1}" type="parTrans" cxnId="{200E538C-EA14-404D-ABDD-F7E13F1B9726}">
      <dgm:prSet/>
      <dgm:spPr/>
      <dgm:t>
        <a:bodyPr/>
        <a:lstStyle/>
        <a:p>
          <a:endParaRPr lang="ru-RU"/>
        </a:p>
      </dgm:t>
    </dgm:pt>
    <dgm:pt modelId="{E4358CE1-2B0C-4BC5-989E-90E8855EB1FA}" type="sibTrans" cxnId="{200E538C-EA14-404D-ABDD-F7E13F1B9726}">
      <dgm:prSet/>
      <dgm:spPr/>
      <dgm:t>
        <a:bodyPr/>
        <a:lstStyle/>
        <a:p>
          <a:endParaRPr lang="ru-RU"/>
        </a:p>
      </dgm:t>
    </dgm:pt>
    <dgm:pt modelId="{1E210C38-4B51-41D1-83A6-10F158AAF9F7}">
      <dgm:prSet phldrT="[Текст]" custT="1"/>
      <dgm:spPr/>
      <dgm:t>
        <a:bodyPr/>
        <a:lstStyle/>
        <a:p>
          <a:pPr algn="ctr"/>
          <a:r>
            <a:rPr lang="ru-RU" sz="800" b="1" dirty="0" smtClean="0">
              <a:solidFill>
                <a:srgbClr val="7030A0"/>
              </a:solidFill>
            </a:rPr>
            <a:t>РОДИТЕЛИ</a:t>
          </a:r>
        </a:p>
      </dgm:t>
    </dgm:pt>
    <dgm:pt modelId="{6E12E5F4-73B5-4976-B687-63E1849D84F4}" type="parTrans" cxnId="{85ECF28E-EB05-436A-9E0D-4C5CD3283086}">
      <dgm:prSet/>
      <dgm:spPr/>
      <dgm:t>
        <a:bodyPr/>
        <a:lstStyle/>
        <a:p>
          <a:endParaRPr lang="ru-RU"/>
        </a:p>
      </dgm:t>
    </dgm:pt>
    <dgm:pt modelId="{322273BF-9815-4C32-B55B-5039A36E4B4D}" type="sibTrans" cxnId="{85ECF28E-EB05-436A-9E0D-4C5CD3283086}">
      <dgm:prSet/>
      <dgm:spPr/>
      <dgm:t>
        <a:bodyPr/>
        <a:lstStyle/>
        <a:p>
          <a:endParaRPr lang="ru-RU"/>
        </a:p>
      </dgm:t>
    </dgm:pt>
    <dgm:pt modelId="{08EBC1E2-E285-4939-930A-207BA12776E6}" type="pres">
      <dgm:prSet presAssocID="{2299C072-EFAC-4720-A1A7-6A314236B1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3B56E4-D4EA-4643-89D7-FEE4F388562E}" type="pres">
      <dgm:prSet presAssocID="{2299C072-EFAC-4720-A1A7-6A314236B148}" presName="cycle" presStyleCnt="0"/>
      <dgm:spPr/>
    </dgm:pt>
    <dgm:pt modelId="{7E49C82F-A8E4-4913-91F4-3DBF87180C56}" type="pres">
      <dgm:prSet presAssocID="{0BB49DEE-F86C-43D5-94FC-12DC33E86CED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2B129-CAB7-4191-A889-3F11920C26C3}" type="pres">
      <dgm:prSet presAssocID="{DA628D50-3500-45CC-97A5-A4384CE5135E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A1E4F3C4-C112-44A6-8B49-53C27977656B}" type="pres">
      <dgm:prSet presAssocID="{6DF5F211-FB8B-46C0-B202-6C85FA2B988E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3F139-B30C-4C98-8A3A-0B0E6D234531}" type="pres">
      <dgm:prSet presAssocID="{3C657851-1623-41BA-8280-68399FD7531F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1B2A7-99F1-4FAE-B9B9-9D1B034A29EA}" type="pres">
      <dgm:prSet presAssocID="{1E210C38-4B51-41D1-83A6-10F158AAF9F7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C3AFC6-DF60-4AC6-857C-C19FE6C5AE84}" type="presOf" srcId="{DA628D50-3500-45CC-97A5-A4384CE5135E}" destId="{9242B129-CAB7-4191-A889-3F11920C26C3}" srcOrd="0" destOrd="0" presId="urn:microsoft.com/office/officeart/2005/8/layout/cycle3"/>
    <dgm:cxn modelId="{85ECF28E-EB05-436A-9E0D-4C5CD3283086}" srcId="{2299C072-EFAC-4720-A1A7-6A314236B148}" destId="{1E210C38-4B51-41D1-83A6-10F158AAF9F7}" srcOrd="3" destOrd="0" parTransId="{6E12E5F4-73B5-4976-B687-63E1849D84F4}" sibTransId="{322273BF-9815-4C32-B55B-5039A36E4B4D}"/>
    <dgm:cxn modelId="{ED4A1D53-679E-49A9-88CC-F5F4F1CF49DD}" srcId="{2299C072-EFAC-4720-A1A7-6A314236B148}" destId="{0BB49DEE-F86C-43D5-94FC-12DC33E86CED}" srcOrd="0" destOrd="0" parTransId="{9B0BE0AA-0590-4C72-BD1D-2B8CD232911D}" sibTransId="{DA628D50-3500-45CC-97A5-A4384CE5135E}"/>
    <dgm:cxn modelId="{2655F223-F9A2-4166-8CFB-BE99F4CD1E36}" srcId="{2299C072-EFAC-4720-A1A7-6A314236B148}" destId="{6DF5F211-FB8B-46C0-B202-6C85FA2B988E}" srcOrd="1" destOrd="0" parTransId="{4C1708D0-BEFD-4424-9DD7-D6746BC4CC00}" sibTransId="{37955B33-6C5B-47F3-8780-6B4C03B2A449}"/>
    <dgm:cxn modelId="{8CC72345-D279-4039-B550-A98C4DD95EC9}" type="presOf" srcId="{3C657851-1623-41BA-8280-68399FD7531F}" destId="{74C3F139-B30C-4C98-8A3A-0B0E6D234531}" srcOrd="0" destOrd="0" presId="urn:microsoft.com/office/officeart/2005/8/layout/cycle3"/>
    <dgm:cxn modelId="{990180FA-1EB0-4749-AF0E-00D4399FF9C5}" type="presOf" srcId="{6DF5F211-FB8B-46C0-B202-6C85FA2B988E}" destId="{A1E4F3C4-C112-44A6-8B49-53C27977656B}" srcOrd="0" destOrd="0" presId="urn:microsoft.com/office/officeart/2005/8/layout/cycle3"/>
    <dgm:cxn modelId="{CC756DD1-5C3F-4A0F-96AE-DAE086C6A12D}" type="presOf" srcId="{2299C072-EFAC-4720-A1A7-6A314236B148}" destId="{08EBC1E2-E285-4939-930A-207BA12776E6}" srcOrd="0" destOrd="0" presId="urn:microsoft.com/office/officeart/2005/8/layout/cycle3"/>
    <dgm:cxn modelId="{200E538C-EA14-404D-ABDD-F7E13F1B9726}" srcId="{2299C072-EFAC-4720-A1A7-6A314236B148}" destId="{3C657851-1623-41BA-8280-68399FD7531F}" srcOrd="2" destOrd="0" parTransId="{A982D334-83A1-4D1C-94BB-FF3AB21DD9D1}" sibTransId="{E4358CE1-2B0C-4BC5-989E-90E8855EB1FA}"/>
    <dgm:cxn modelId="{DDDE0066-2C5D-4D45-85BB-D3D542060C39}" type="presOf" srcId="{1E210C38-4B51-41D1-83A6-10F158AAF9F7}" destId="{3891B2A7-99F1-4FAE-B9B9-9D1B034A29EA}" srcOrd="0" destOrd="0" presId="urn:microsoft.com/office/officeart/2005/8/layout/cycle3"/>
    <dgm:cxn modelId="{0EAB3962-0AC6-4A7C-AD8A-59CE1B7138F3}" type="presOf" srcId="{0BB49DEE-F86C-43D5-94FC-12DC33E86CED}" destId="{7E49C82F-A8E4-4913-91F4-3DBF87180C56}" srcOrd="0" destOrd="0" presId="urn:microsoft.com/office/officeart/2005/8/layout/cycle3"/>
    <dgm:cxn modelId="{27DC660B-C26B-4310-9C3D-3EFBEB2BA87E}" type="presParOf" srcId="{08EBC1E2-E285-4939-930A-207BA12776E6}" destId="{1C3B56E4-D4EA-4643-89D7-FEE4F388562E}" srcOrd="0" destOrd="0" presId="urn:microsoft.com/office/officeart/2005/8/layout/cycle3"/>
    <dgm:cxn modelId="{9AA0FEBC-EF47-459E-9DAE-34DAFDEE041D}" type="presParOf" srcId="{1C3B56E4-D4EA-4643-89D7-FEE4F388562E}" destId="{7E49C82F-A8E4-4913-91F4-3DBF87180C56}" srcOrd="0" destOrd="0" presId="urn:microsoft.com/office/officeart/2005/8/layout/cycle3"/>
    <dgm:cxn modelId="{1E8A9E0F-76FC-4BF1-8D6D-3F228768EBD9}" type="presParOf" srcId="{1C3B56E4-D4EA-4643-89D7-FEE4F388562E}" destId="{9242B129-CAB7-4191-A889-3F11920C26C3}" srcOrd="1" destOrd="0" presId="urn:microsoft.com/office/officeart/2005/8/layout/cycle3"/>
    <dgm:cxn modelId="{E027675D-3447-43DA-8808-A525F390C150}" type="presParOf" srcId="{1C3B56E4-D4EA-4643-89D7-FEE4F388562E}" destId="{A1E4F3C4-C112-44A6-8B49-53C27977656B}" srcOrd="2" destOrd="0" presId="urn:microsoft.com/office/officeart/2005/8/layout/cycle3"/>
    <dgm:cxn modelId="{9F28AEB3-9CCA-4F2D-AD79-913F3F87E9C2}" type="presParOf" srcId="{1C3B56E4-D4EA-4643-89D7-FEE4F388562E}" destId="{74C3F139-B30C-4C98-8A3A-0B0E6D234531}" srcOrd="3" destOrd="0" presId="urn:microsoft.com/office/officeart/2005/8/layout/cycle3"/>
    <dgm:cxn modelId="{625CB95B-5395-40F5-9A55-FBFB23B172EB}" type="presParOf" srcId="{1C3B56E4-D4EA-4643-89D7-FEE4F388562E}" destId="{3891B2A7-99F1-4FAE-B9B9-9D1B034A29EA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6806D9-119E-4548-96D0-FF8C0541661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FFD0255-9A0C-4449-8C87-3E398CC86FF2}">
      <dgm:prSet phldrT="[Текст]" custT="1"/>
      <dgm:spPr/>
      <dgm:t>
        <a:bodyPr/>
        <a:lstStyle/>
        <a:p>
          <a:r>
            <a:rPr lang="ru-RU" sz="800" b="0" dirty="0" smtClean="0">
              <a:latin typeface="+mn-lt"/>
              <a:cs typeface="Arial" panose="020B0604020202020204" pitchFamily="34" charset="0"/>
            </a:rPr>
            <a:t>ОБУЧАЮЩИЕСЯ </a:t>
          </a:r>
          <a:r>
            <a:rPr lang="ru-RU" sz="800" b="0" u="sng" dirty="0" smtClean="0">
              <a:latin typeface="+mn-lt"/>
              <a:cs typeface="Arial" panose="020B0604020202020204" pitchFamily="34" charset="0"/>
            </a:rPr>
            <a:t>С ТРУДНОСТЯМИ В ОСВОЕНИИ </a:t>
          </a:r>
          <a:r>
            <a:rPr lang="ru-RU" sz="800" b="0" dirty="0" smtClean="0">
              <a:latin typeface="+mn-lt"/>
              <a:cs typeface="Arial" panose="020B0604020202020204" pitchFamily="34" charset="0"/>
            </a:rPr>
            <a:t>ОСНОВНЫХ ОБРАЗОВАТЕЛЬНЫХ ПРОГРАММ, В РАЗВИТИИ И СОЦИАЛЬНОЙ АДАПТАЦИИ</a:t>
          </a:r>
          <a:endParaRPr lang="ru-RU" sz="800" b="0" dirty="0">
            <a:latin typeface="+mn-lt"/>
            <a:cs typeface="Arial" panose="020B0604020202020204" pitchFamily="34" charset="0"/>
          </a:endParaRPr>
        </a:p>
      </dgm:t>
    </dgm:pt>
    <dgm:pt modelId="{40482BCA-8B95-4CCC-9F3F-84DD65D19933}" type="parTrans" cxnId="{1892F12F-2E1C-48CC-8817-65096CB77490}">
      <dgm:prSet/>
      <dgm:spPr/>
      <dgm:t>
        <a:bodyPr/>
        <a:lstStyle/>
        <a:p>
          <a:endParaRPr lang="ru-RU"/>
        </a:p>
      </dgm:t>
    </dgm:pt>
    <dgm:pt modelId="{3EE6B228-C28B-4C1F-8E6D-5F2397B1D4EF}" type="sibTrans" cxnId="{1892F12F-2E1C-48CC-8817-65096CB77490}">
      <dgm:prSet/>
      <dgm:spPr/>
      <dgm:t>
        <a:bodyPr/>
        <a:lstStyle/>
        <a:p>
          <a:endParaRPr lang="ru-RU"/>
        </a:p>
      </dgm:t>
    </dgm:pt>
    <dgm:pt modelId="{BFA75C6B-936E-4062-86E9-CBD3495480B9}">
      <dgm:prSet phldrT="[Текст]" custT="1"/>
      <dgm:spPr/>
      <dgm:t>
        <a:bodyPr/>
        <a:lstStyle/>
        <a:p>
          <a:r>
            <a:rPr lang="ru-RU" sz="800" b="0" dirty="0" smtClean="0">
              <a:latin typeface="+mn-lt"/>
              <a:cs typeface="Arial" panose="020B0604020202020204" pitchFamily="34" charset="0"/>
            </a:rPr>
            <a:t>ОБУЧАЮЩИЕСЯ </a:t>
          </a:r>
          <a:r>
            <a:rPr lang="ru-RU" sz="800" b="0" u="sng" dirty="0" smtClean="0">
              <a:latin typeface="+mn-lt"/>
              <a:cs typeface="Arial" panose="020B0604020202020204" pitchFamily="34" charset="0"/>
            </a:rPr>
            <a:t>С ОВЗ</a:t>
          </a:r>
          <a:endParaRPr lang="ru-RU" sz="800" b="0" u="sng" dirty="0">
            <a:latin typeface="+mn-lt"/>
            <a:cs typeface="Arial" panose="020B0604020202020204" pitchFamily="34" charset="0"/>
          </a:endParaRPr>
        </a:p>
      </dgm:t>
    </dgm:pt>
    <dgm:pt modelId="{F36DDE91-209B-4ADF-8136-1033DC315A32}" type="parTrans" cxnId="{7E5F299B-5120-4954-8407-4B508594DE53}">
      <dgm:prSet/>
      <dgm:spPr/>
      <dgm:t>
        <a:bodyPr/>
        <a:lstStyle/>
        <a:p>
          <a:endParaRPr lang="ru-RU"/>
        </a:p>
      </dgm:t>
    </dgm:pt>
    <dgm:pt modelId="{1506D030-837E-4496-B757-E705AD95A3F6}" type="sibTrans" cxnId="{7E5F299B-5120-4954-8407-4B508594DE53}">
      <dgm:prSet/>
      <dgm:spPr/>
      <dgm:t>
        <a:bodyPr/>
        <a:lstStyle/>
        <a:p>
          <a:endParaRPr lang="ru-RU"/>
        </a:p>
      </dgm:t>
    </dgm:pt>
    <dgm:pt modelId="{B9CE0B57-78F2-413B-8062-3BCA5DE5C640}">
      <dgm:prSet custT="1"/>
      <dgm:spPr/>
      <dgm:t>
        <a:bodyPr/>
        <a:lstStyle/>
        <a:p>
          <a:r>
            <a:rPr lang="ru-RU" sz="800" b="1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ПРЕДОСТАВЛЕНИЕ</a:t>
          </a:r>
          <a:r>
            <a:rPr lang="ru-RU" sz="800" b="0" dirty="0" smtClean="0">
              <a:latin typeface="+mn-lt"/>
              <a:cs typeface="Arial" panose="020B0604020202020204" pitchFamily="34" charset="0"/>
            </a:rPr>
            <a:t> ПСИХОЛОГО-ПЕДАГОГИЧЕСКОЙ, МЕДИЦИНСКОЙ И СОЦИАЛЬНОЙ </a:t>
          </a:r>
          <a:r>
            <a:rPr lang="ru-RU" sz="800" b="1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ПОМОЩИ</a:t>
          </a:r>
          <a:r>
            <a:rPr lang="ru-RU" sz="800" b="0" dirty="0" smtClean="0">
              <a:latin typeface="+mn-lt"/>
              <a:cs typeface="Arial" panose="020B0604020202020204" pitchFamily="34" charset="0"/>
            </a:rPr>
            <a:t> НА ОСНОВАНИИ РЕКОМЕНДАЦИИ </a:t>
          </a:r>
          <a:r>
            <a:rPr lang="ru-RU" sz="800" b="1" dirty="0" smtClean="0">
              <a:latin typeface="+mn-lt"/>
              <a:cs typeface="Arial" panose="020B0604020202020204" pitchFamily="34" charset="0"/>
            </a:rPr>
            <a:t>ПП КОНСИЛИУМА</a:t>
          </a:r>
          <a:r>
            <a:rPr lang="ru-RU" sz="800" b="0" dirty="0" smtClean="0">
              <a:latin typeface="+mn-lt"/>
              <a:cs typeface="Arial" panose="020B0604020202020204" pitchFamily="34" charset="0"/>
            </a:rPr>
            <a:t> ОО (СТ.42 273-ФЗ)</a:t>
          </a:r>
          <a:endParaRPr lang="ru-RU" sz="800" b="0" dirty="0">
            <a:latin typeface="+mn-lt"/>
            <a:cs typeface="Arial" panose="020B0604020202020204" pitchFamily="34" charset="0"/>
          </a:endParaRPr>
        </a:p>
      </dgm:t>
    </dgm:pt>
    <dgm:pt modelId="{6B813129-0784-46A7-875C-04E6FE77D09E}" type="parTrans" cxnId="{526BEB76-0C64-4860-8B90-C14087EF0320}">
      <dgm:prSet/>
      <dgm:spPr/>
      <dgm:t>
        <a:bodyPr/>
        <a:lstStyle/>
        <a:p>
          <a:endParaRPr lang="ru-RU"/>
        </a:p>
      </dgm:t>
    </dgm:pt>
    <dgm:pt modelId="{755084F5-C3AE-4818-AF29-FE0143D7490D}" type="sibTrans" cxnId="{526BEB76-0C64-4860-8B90-C14087EF0320}">
      <dgm:prSet/>
      <dgm:spPr/>
      <dgm:t>
        <a:bodyPr/>
        <a:lstStyle/>
        <a:p>
          <a:endParaRPr lang="ru-RU"/>
        </a:p>
      </dgm:t>
    </dgm:pt>
    <dgm:pt modelId="{2AFBE749-841F-48F8-BBFF-FD5B19F07A82}">
      <dgm:prSet custT="1"/>
      <dgm:spPr/>
      <dgm:t>
        <a:bodyPr/>
        <a:lstStyle/>
        <a:p>
          <a:r>
            <a:rPr lang="ru-RU" sz="800" b="1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СОЗДАНИЕ</a:t>
          </a:r>
          <a:r>
            <a:rPr lang="ru-RU" sz="800" b="0" dirty="0" smtClean="0">
              <a:latin typeface="+mn-lt"/>
              <a:cs typeface="Arial" panose="020B0604020202020204" pitchFamily="34" charset="0"/>
            </a:rPr>
            <a:t> </a:t>
          </a:r>
          <a:r>
            <a:rPr lang="ru-RU" sz="800" b="1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СПЕЦИАЛЬНЫХ УСЛОВИЙ </a:t>
          </a:r>
          <a:r>
            <a:rPr lang="ru-RU" sz="800" b="0" dirty="0" smtClean="0">
              <a:latin typeface="+mn-lt"/>
              <a:cs typeface="Arial" panose="020B0604020202020204" pitchFamily="34" charset="0"/>
            </a:rPr>
            <a:t>ОБУЧЕНИЯ, ВОСПИТАНИЯ, РАЗВИТИЯ НА ОСНОВАНИИ РЕКОМЕНДАЦИИ </a:t>
          </a:r>
          <a:r>
            <a:rPr lang="ru-RU" sz="800" b="1" dirty="0" smtClean="0">
              <a:latin typeface="+mn-lt"/>
              <a:cs typeface="Arial" panose="020B0604020202020204" pitchFamily="34" charset="0"/>
            </a:rPr>
            <a:t>ПМП КОМИССИИ</a:t>
          </a:r>
          <a:r>
            <a:rPr lang="ru-RU" sz="800" b="0" dirty="0" smtClean="0">
              <a:latin typeface="+mn-lt"/>
              <a:cs typeface="Arial" panose="020B0604020202020204" pitchFamily="34" charset="0"/>
            </a:rPr>
            <a:t> (СТ.79 273-ФЗ)</a:t>
          </a:r>
          <a:endParaRPr lang="ru-RU" sz="800" b="0" dirty="0">
            <a:latin typeface="+mn-lt"/>
            <a:cs typeface="Arial" panose="020B0604020202020204" pitchFamily="34" charset="0"/>
          </a:endParaRPr>
        </a:p>
      </dgm:t>
    </dgm:pt>
    <dgm:pt modelId="{8040EB3C-AE05-48A4-ABA8-E43F2B0F0234}" type="parTrans" cxnId="{2EBDF0FE-D128-45EF-B57F-C7D079358001}">
      <dgm:prSet/>
      <dgm:spPr/>
      <dgm:t>
        <a:bodyPr/>
        <a:lstStyle/>
        <a:p>
          <a:endParaRPr lang="ru-RU"/>
        </a:p>
      </dgm:t>
    </dgm:pt>
    <dgm:pt modelId="{2367A368-F295-4721-A9CC-8B982A5193BD}" type="sibTrans" cxnId="{2EBDF0FE-D128-45EF-B57F-C7D079358001}">
      <dgm:prSet/>
      <dgm:spPr/>
      <dgm:t>
        <a:bodyPr/>
        <a:lstStyle/>
        <a:p>
          <a:endParaRPr lang="ru-RU"/>
        </a:p>
      </dgm:t>
    </dgm:pt>
    <dgm:pt modelId="{3D554571-A947-475F-BD10-B9E1A984E82F}" type="pres">
      <dgm:prSet presAssocID="{816806D9-119E-4548-96D0-FF8C054166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D1AC0D-42FD-422C-A522-F46D1468CCA6}" type="pres">
      <dgm:prSet presAssocID="{DFFD0255-9A0C-4449-8C87-3E398CC86FF2}" presName="parentLin" presStyleCnt="0"/>
      <dgm:spPr/>
      <dgm:t>
        <a:bodyPr/>
        <a:lstStyle/>
        <a:p>
          <a:endParaRPr lang="ru-RU"/>
        </a:p>
      </dgm:t>
    </dgm:pt>
    <dgm:pt modelId="{8BABF64D-1FDC-40E9-AA74-6CC25C83BC0D}" type="pres">
      <dgm:prSet presAssocID="{DFFD0255-9A0C-4449-8C87-3E398CC86FF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3618348-0B8C-44B5-8D8C-DFF3D168C24C}" type="pres">
      <dgm:prSet presAssocID="{DFFD0255-9A0C-4449-8C87-3E398CC86FF2}" presName="parentText" presStyleLbl="node1" presStyleIdx="0" presStyleCnt="2" custLinFactNeighborX="4650" custLinFactNeighborY="10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3B1D3-DE2E-42B9-AEF0-0DCEB7C33257}" type="pres">
      <dgm:prSet presAssocID="{DFFD0255-9A0C-4449-8C87-3E398CC86FF2}" presName="negativeSpace" presStyleCnt="0"/>
      <dgm:spPr/>
      <dgm:t>
        <a:bodyPr/>
        <a:lstStyle/>
        <a:p>
          <a:endParaRPr lang="ru-RU"/>
        </a:p>
      </dgm:t>
    </dgm:pt>
    <dgm:pt modelId="{C895BFA6-6167-4A3A-80C4-41AE646B0BDA}" type="pres">
      <dgm:prSet presAssocID="{DFFD0255-9A0C-4449-8C87-3E398CC86FF2}" presName="childText" presStyleLbl="conFgAcc1" presStyleIdx="0" presStyleCnt="2" custLinFactNeighborX="-193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15F4E-56D1-4D02-B7A3-D81FEBFC0941}" type="pres">
      <dgm:prSet presAssocID="{3EE6B228-C28B-4C1F-8E6D-5F2397B1D4EF}" presName="spaceBetweenRectangles" presStyleCnt="0"/>
      <dgm:spPr/>
      <dgm:t>
        <a:bodyPr/>
        <a:lstStyle/>
        <a:p>
          <a:endParaRPr lang="ru-RU"/>
        </a:p>
      </dgm:t>
    </dgm:pt>
    <dgm:pt modelId="{855458ED-C6B7-4181-B246-AB7D4E5EA002}" type="pres">
      <dgm:prSet presAssocID="{BFA75C6B-936E-4062-86E9-CBD3495480B9}" presName="parentLin" presStyleCnt="0"/>
      <dgm:spPr/>
      <dgm:t>
        <a:bodyPr/>
        <a:lstStyle/>
        <a:p>
          <a:endParaRPr lang="ru-RU"/>
        </a:p>
      </dgm:t>
    </dgm:pt>
    <dgm:pt modelId="{0C9F60B7-AB54-4371-BB77-92BDAE5F4155}" type="pres">
      <dgm:prSet presAssocID="{BFA75C6B-936E-4062-86E9-CBD3495480B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1A43B33-07A1-4678-AD0A-E1FA09D879B6}" type="pres">
      <dgm:prSet presAssocID="{BFA75C6B-936E-4062-86E9-CBD3495480B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894AE-1DA3-4202-BF92-7154397F6336}" type="pres">
      <dgm:prSet presAssocID="{BFA75C6B-936E-4062-86E9-CBD3495480B9}" presName="negativeSpace" presStyleCnt="0"/>
      <dgm:spPr/>
      <dgm:t>
        <a:bodyPr/>
        <a:lstStyle/>
        <a:p>
          <a:endParaRPr lang="ru-RU"/>
        </a:p>
      </dgm:t>
    </dgm:pt>
    <dgm:pt modelId="{80703658-E8FF-4023-82E1-BAEC1191AF1D}" type="pres">
      <dgm:prSet presAssocID="{BFA75C6B-936E-4062-86E9-CBD3495480B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92F12F-2E1C-48CC-8817-65096CB77490}" srcId="{816806D9-119E-4548-96D0-FF8C0541661F}" destId="{DFFD0255-9A0C-4449-8C87-3E398CC86FF2}" srcOrd="0" destOrd="0" parTransId="{40482BCA-8B95-4CCC-9F3F-84DD65D19933}" sibTransId="{3EE6B228-C28B-4C1F-8E6D-5F2397B1D4EF}"/>
    <dgm:cxn modelId="{7E5F299B-5120-4954-8407-4B508594DE53}" srcId="{816806D9-119E-4548-96D0-FF8C0541661F}" destId="{BFA75C6B-936E-4062-86E9-CBD3495480B9}" srcOrd="1" destOrd="0" parTransId="{F36DDE91-209B-4ADF-8136-1033DC315A32}" sibTransId="{1506D030-837E-4496-B757-E705AD95A3F6}"/>
    <dgm:cxn modelId="{E5781F56-BDBB-4849-9CF1-9DC1DA528F87}" type="presOf" srcId="{BFA75C6B-936E-4062-86E9-CBD3495480B9}" destId="{0C9F60B7-AB54-4371-BB77-92BDAE5F4155}" srcOrd="0" destOrd="0" presId="urn:microsoft.com/office/officeart/2005/8/layout/list1"/>
    <dgm:cxn modelId="{20F4413F-C6B8-460E-9C6C-8EA5C9BA19C7}" type="presOf" srcId="{816806D9-119E-4548-96D0-FF8C0541661F}" destId="{3D554571-A947-475F-BD10-B9E1A984E82F}" srcOrd="0" destOrd="0" presId="urn:microsoft.com/office/officeart/2005/8/layout/list1"/>
    <dgm:cxn modelId="{64A24ABA-1C2B-4935-B475-423AC6FB2174}" type="presOf" srcId="{B9CE0B57-78F2-413B-8062-3BCA5DE5C640}" destId="{C895BFA6-6167-4A3A-80C4-41AE646B0BDA}" srcOrd="0" destOrd="0" presId="urn:microsoft.com/office/officeart/2005/8/layout/list1"/>
    <dgm:cxn modelId="{526BEB76-0C64-4860-8B90-C14087EF0320}" srcId="{DFFD0255-9A0C-4449-8C87-3E398CC86FF2}" destId="{B9CE0B57-78F2-413B-8062-3BCA5DE5C640}" srcOrd="0" destOrd="0" parTransId="{6B813129-0784-46A7-875C-04E6FE77D09E}" sibTransId="{755084F5-C3AE-4818-AF29-FE0143D7490D}"/>
    <dgm:cxn modelId="{10C90587-7A79-45A9-8C2C-CF216C003483}" type="presOf" srcId="{BFA75C6B-936E-4062-86E9-CBD3495480B9}" destId="{A1A43B33-07A1-4678-AD0A-E1FA09D879B6}" srcOrd="1" destOrd="0" presId="urn:microsoft.com/office/officeart/2005/8/layout/list1"/>
    <dgm:cxn modelId="{03481D26-8D66-487A-8136-713C02C82AD2}" type="presOf" srcId="{DFFD0255-9A0C-4449-8C87-3E398CC86FF2}" destId="{E3618348-0B8C-44B5-8D8C-DFF3D168C24C}" srcOrd="1" destOrd="0" presId="urn:microsoft.com/office/officeart/2005/8/layout/list1"/>
    <dgm:cxn modelId="{79EA41C0-3330-4E27-8B7B-E0F4961373F1}" type="presOf" srcId="{2AFBE749-841F-48F8-BBFF-FD5B19F07A82}" destId="{80703658-E8FF-4023-82E1-BAEC1191AF1D}" srcOrd="0" destOrd="0" presId="urn:microsoft.com/office/officeart/2005/8/layout/list1"/>
    <dgm:cxn modelId="{2EBDF0FE-D128-45EF-B57F-C7D079358001}" srcId="{BFA75C6B-936E-4062-86E9-CBD3495480B9}" destId="{2AFBE749-841F-48F8-BBFF-FD5B19F07A82}" srcOrd="0" destOrd="0" parTransId="{8040EB3C-AE05-48A4-ABA8-E43F2B0F0234}" sibTransId="{2367A368-F295-4721-A9CC-8B982A5193BD}"/>
    <dgm:cxn modelId="{BAD4C958-E1BB-43B3-A2A3-110C4205990B}" type="presOf" srcId="{DFFD0255-9A0C-4449-8C87-3E398CC86FF2}" destId="{8BABF64D-1FDC-40E9-AA74-6CC25C83BC0D}" srcOrd="0" destOrd="0" presId="urn:microsoft.com/office/officeart/2005/8/layout/list1"/>
    <dgm:cxn modelId="{E5977D6C-234E-421C-BAAF-D75ED04AAB64}" type="presParOf" srcId="{3D554571-A947-475F-BD10-B9E1A984E82F}" destId="{75D1AC0D-42FD-422C-A522-F46D1468CCA6}" srcOrd="0" destOrd="0" presId="urn:microsoft.com/office/officeart/2005/8/layout/list1"/>
    <dgm:cxn modelId="{795D43EF-3FB9-4616-B2F6-904803A0531B}" type="presParOf" srcId="{75D1AC0D-42FD-422C-A522-F46D1468CCA6}" destId="{8BABF64D-1FDC-40E9-AA74-6CC25C83BC0D}" srcOrd="0" destOrd="0" presId="urn:microsoft.com/office/officeart/2005/8/layout/list1"/>
    <dgm:cxn modelId="{E2E2A472-D23E-49BE-86D6-556CE8A4C5BD}" type="presParOf" srcId="{75D1AC0D-42FD-422C-A522-F46D1468CCA6}" destId="{E3618348-0B8C-44B5-8D8C-DFF3D168C24C}" srcOrd="1" destOrd="0" presId="urn:microsoft.com/office/officeart/2005/8/layout/list1"/>
    <dgm:cxn modelId="{1DA185D1-D8D4-4836-B5B3-438BCC517A76}" type="presParOf" srcId="{3D554571-A947-475F-BD10-B9E1A984E82F}" destId="{6F23B1D3-DE2E-42B9-AEF0-0DCEB7C33257}" srcOrd="1" destOrd="0" presId="urn:microsoft.com/office/officeart/2005/8/layout/list1"/>
    <dgm:cxn modelId="{7D6B1708-5212-4443-856D-300E4686C6C2}" type="presParOf" srcId="{3D554571-A947-475F-BD10-B9E1A984E82F}" destId="{C895BFA6-6167-4A3A-80C4-41AE646B0BDA}" srcOrd="2" destOrd="0" presId="urn:microsoft.com/office/officeart/2005/8/layout/list1"/>
    <dgm:cxn modelId="{0258216A-4C12-469A-871C-D80E9A8DD371}" type="presParOf" srcId="{3D554571-A947-475F-BD10-B9E1A984E82F}" destId="{C4315F4E-56D1-4D02-B7A3-D81FEBFC0941}" srcOrd="3" destOrd="0" presId="urn:microsoft.com/office/officeart/2005/8/layout/list1"/>
    <dgm:cxn modelId="{92A15AA3-172A-4CF6-B6B9-A16941BA6948}" type="presParOf" srcId="{3D554571-A947-475F-BD10-B9E1A984E82F}" destId="{855458ED-C6B7-4181-B246-AB7D4E5EA002}" srcOrd="4" destOrd="0" presId="urn:microsoft.com/office/officeart/2005/8/layout/list1"/>
    <dgm:cxn modelId="{DC5E797F-B3FE-4BC1-9526-B48A0E65E09D}" type="presParOf" srcId="{855458ED-C6B7-4181-B246-AB7D4E5EA002}" destId="{0C9F60B7-AB54-4371-BB77-92BDAE5F4155}" srcOrd="0" destOrd="0" presId="urn:microsoft.com/office/officeart/2005/8/layout/list1"/>
    <dgm:cxn modelId="{5D542955-5F35-4FC5-95EF-872B3B2B7788}" type="presParOf" srcId="{855458ED-C6B7-4181-B246-AB7D4E5EA002}" destId="{A1A43B33-07A1-4678-AD0A-E1FA09D879B6}" srcOrd="1" destOrd="0" presId="urn:microsoft.com/office/officeart/2005/8/layout/list1"/>
    <dgm:cxn modelId="{F4F7913B-7E85-4954-B52E-1784CFF4B0DB}" type="presParOf" srcId="{3D554571-A947-475F-BD10-B9E1A984E82F}" destId="{EDA894AE-1DA3-4202-BF92-7154397F6336}" srcOrd="5" destOrd="0" presId="urn:microsoft.com/office/officeart/2005/8/layout/list1"/>
    <dgm:cxn modelId="{A315AF36-B69B-4B6B-B0D4-B939EC207208}" type="presParOf" srcId="{3D554571-A947-475F-BD10-B9E1A984E82F}" destId="{80703658-E8FF-4023-82E1-BAEC1191AF1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834056-45E1-4E35-8BDD-B7BB635288BA}" type="doc">
      <dgm:prSet loTypeId="urn:microsoft.com/office/officeart/2005/8/layout/process1" loCatId="process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D346C31-1370-4625-A19B-C7AF1287C3DA}">
      <dgm:prSet phldrT="[Текст]" custT="1"/>
      <dgm:spPr/>
      <dgm:t>
        <a:bodyPr/>
        <a:lstStyle/>
        <a:p>
          <a:pPr algn="ctr"/>
          <a:r>
            <a:rPr lang="ru-RU" sz="700" b="0" u="none" dirty="0" smtClean="0">
              <a:cs typeface="Arial" charset="0"/>
            </a:rPr>
            <a:t>ИСПОЛЬЗОВАНИЕ СПЕЦИАЛЬНЫХ ОБРАЗОВАТЕЛЬНЫХ ПРОГРАММ</a:t>
          </a:r>
          <a:endParaRPr lang="ru-RU" sz="700" b="0" u="none" dirty="0"/>
        </a:p>
      </dgm:t>
    </dgm:pt>
    <dgm:pt modelId="{B1BC4334-B6AE-41CC-A48B-BEA28200F44C}" type="parTrans" cxnId="{8E94190B-FEC8-4F91-A521-386CD58E656A}">
      <dgm:prSet/>
      <dgm:spPr/>
      <dgm:t>
        <a:bodyPr/>
        <a:lstStyle/>
        <a:p>
          <a:endParaRPr lang="ru-RU"/>
        </a:p>
      </dgm:t>
    </dgm:pt>
    <dgm:pt modelId="{70B1BF17-9FE3-49B0-B71D-E6B2E5834EF8}" type="sibTrans" cxnId="{8E94190B-FEC8-4F91-A521-386CD58E656A}">
      <dgm:prSet/>
      <dgm:spPr/>
      <dgm:t>
        <a:bodyPr/>
        <a:lstStyle/>
        <a:p>
          <a:endParaRPr lang="ru-RU"/>
        </a:p>
      </dgm:t>
    </dgm:pt>
    <dgm:pt modelId="{0A855B8D-AFED-4DB3-8975-EAB657DA4488}">
      <dgm:prSet phldrT="[Текст]" custT="1"/>
      <dgm:spPr/>
      <dgm:t>
        <a:bodyPr/>
        <a:lstStyle/>
        <a:p>
          <a:pPr algn="ctr"/>
          <a:r>
            <a:rPr lang="ru-RU" sz="700" b="0" dirty="0" smtClean="0">
              <a:cs typeface="Arial" charset="0"/>
            </a:rPr>
            <a:t>ИСПОЛЬЗОВАНИЕ СПЕЦИАЛЬНЫХ УЧЕБНИКОВ, </a:t>
          </a:r>
          <a:r>
            <a:rPr lang="ru-RU" sz="700" b="0" u="none" dirty="0" smtClean="0">
              <a:cs typeface="Arial" charset="0"/>
            </a:rPr>
            <a:t>УЧЕБНЫХ ПОСОБИЙ И ДИДАКТИЧЕСКИХ МАТЕРИАЛОВ</a:t>
          </a:r>
          <a:endParaRPr lang="ru-RU" sz="700" b="0" u="none" dirty="0"/>
        </a:p>
      </dgm:t>
    </dgm:pt>
    <dgm:pt modelId="{6B9BBBA6-7BDF-4438-9B3A-FB83583A28D4}" type="parTrans" cxnId="{C854A817-7D91-40A0-8278-0C17556BCEEB}">
      <dgm:prSet/>
      <dgm:spPr/>
      <dgm:t>
        <a:bodyPr/>
        <a:lstStyle/>
        <a:p>
          <a:endParaRPr lang="ru-RU"/>
        </a:p>
      </dgm:t>
    </dgm:pt>
    <dgm:pt modelId="{3C174843-63C6-490D-8D4A-52BE5711671D}" type="sibTrans" cxnId="{C854A817-7D91-40A0-8278-0C17556BCEEB}">
      <dgm:prSet/>
      <dgm:spPr/>
      <dgm:t>
        <a:bodyPr/>
        <a:lstStyle/>
        <a:p>
          <a:endParaRPr lang="ru-RU"/>
        </a:p>
      </dgm:t>
    </dgm:pt>
    <dgm:pt modelId="{A7F83406-C6A2-411C-B47E-885676AAFD19}">
      <dgm:prSet phldrT="[Текст]" custT="1"/>
      <dgm:spPr/>
      <dgm:t>
        <a:bodyPr/>
        <a:lstStyle/>
        <a:p>
          <a:pPr algn="ctr"/>
          <a:r>
            <a:rPr lang="ru-RU" sz="700" b="0" dirty="0" smtClean="0">
              <a:cs typeface="Arial" charset="0"/>
            </a:rPr>
            <a:t>ПРЕДОСТАВЛЕНИЕ УСЛУГ АССИСТЕНТА (ПОМОЩНИКА)</a:t>
          </a:r>
          <a:endParaRPr lang="ru-RU" sz="700" b="0" dirty="0"/>
        </a:p>
      </dgm:t>
    </dgm:pt>
    <dgm:pt modelId="{3889BC1A-1DBA-4F22-BEFE-695A20D52BBC}" type="parTrans" cxnId="{6DF683E3-623C-4D5A-88FB-3F3772DBBAB2}">
      <dgm:prSet/>
      <dgm:spPr/>
      <dgm:t>
        <a:bodyPr/>
        <a:lstStyle/>
        <a:p>
          <a:endParaRPr lang="ru-RU"/>
        </a:p>
      </dgm:t>
    </dgm:pt>
    <dgm:pt modelId="{20826474-04DE-4A02-AFA7-7700521488DE}" type="sibTrans" cxnId="{6DF683E3-623C-4D5A-88FB-3F3772DBBAB2}">
      <dgm:prSet/>
      <dgm:spPr/>
      <dgm:t>
        <a:bodyPr/>
        <a:lstStyle/>
        <a:p>
          <a:endParaRPr lang="ru-RU"/>
        </a:p>
      </dgm:t>
    </dgm:pt>
    <dgm:pt modelId="{45D24304-9440-448E-AB49-E112665163EF}">
      <dgm:prSet custT="1"/>
      <dgm:spPr/>
      <dgm:t>
        <a:bodyPr/>
        <a:lstStyle/>
        <a:p>
          <a:pPr algn="ctr"/>
          <a:r>
            <a:rPr lang="ru-RU" sz="700" b="0" u="none" dirty="0" smtClean="0">
              <a:cs typeface="Arial" charset="0"/>
            </a:rPr>
            <a:t>ИСПОЛЬЗОВАНИЕ СПЕЦИАЛЬНЫХ ТЕХНИЧЕСКИХ СРЕДСТВ ОБУЧЕНИЯ </a:t>
          </a:r>
          <a:endParaRPr lang="ru-RU" sz="700" b="0" u="none" dirty="0"/>
        </a:p>
      </dgm:t>
    </dgm:pt>
    <dgm:pt modelId="{2DB98CB7-4A8F-4F0C-97A2-F02C9B6BC2B0}" type="parTrans" cxnId="{CA3E68C9-EA4E-42E4-BF48-E1C6217A3607}">
      <dgm:prSet/>
      <dgm:spPr/>
      <dgm:t>
        <a:bodyPr/>
        <a:lstStyle/>
        <a:p>
          <a:endParaRPr lang="ru-RU"/>
        </a:p>
      </dgm:t>
    </dgm:pt>
    <dgm:pt modelId="{4BEFB877-1ED7-4854-91B2-96D4D6D044F4}" type="sibTrans" cxnId="{CA3E68C9-EA4E-42E4-BF48-E1C6217A3607}">
      <dgm:prSet/>
      <dgm:spPr/>
      <dgm:t>
        <a:bodyPr/>
        <a:lstStyle/>
        <a:p>
          <a:endParaRPr lang="ru-RU"/>
        </a:p>
      </dgm:t>
    </dgm:pt>
    <dgm:pt modelId="{2A2161FF-E39B-421E-8053-113C47CD4373}">
      <dgm:prSet custT="1"/>
      <dgm:spPr/>
      <dgm:t>
        <a:bodyPr/>
        <a:lstStyle/>
        <a:p>
          <a:pPr algn="ctr"/>
          <a:r>
            <a:rPr lang="ru-RU" sz="700" b="0" u="none" dirty="0" smtClean="0">
              <a:cs typeface="Arial" charset="0"/>
            </a:rPr>
            <a:t>ПРОВЕДЕНИЕ ГРУППОВЫХ И ИНДИВИДУАЛЬНЫХ КОРРЕКЦИОННЫХ ЗАНЯТИЙ</a:t>
          </a:r>
          <a:endParaRPr lang="ru-RU" sz="700" b="0" u="none" dirty="0"/>
        </a:p>
      </dgm:t>
    </dgm:pt>
    <dgm:pt modelId="{0C26F04F-3144-40FE-BEED-0D8A52C4F1AC}" type="parTrans" cxnId="{3E7936D7-1796-4F42-9D00-4103A910AADE}">
      <dgm:prSet/>
      <dgm:spPr/>
      <dgm:t>
        <a:bodyPr/>
        <a:lstStyle/>
        <a:p>
          <a:endParaRPr lang="ru-RU"/>
        </a:p>
      </dgm:t>
    </dgm:pt>
    <dgm:pt modelId="{46AC3F10-957A-442D-914B-53DD5AD0C080}" type="sibTrans" cxnId="{3E7936D7-1796-4F42-9D00-4103A910AADE}">
      <dgm:prSet/>
      <dgm:spPr/>
      <dgm:t>
        <a:bodyPr/>
        <a:lstStyle/>
        <a:p>
          <a:endParaRPr lang="ru-RU"/>
        </a:p>
      </dgm:t>
    </dgm:pt>
    <dgm:pt modelId="{11F31CBA-3D21-48BE-BB47-FB6B15BE1110}">
      <dgm:prSet custT="1"/>
      <dgm:spPr/>
      <dgm:t>
        <a:bodyPr/>
        <a:lstStyle/>
        <a:p>
          <a:pPr algn="ctr"/>
          <a:r>
            <a:rPr lang="ru-RU" sz="700" b="0" dirty="0" smtClean="0">
              <a:cs typeface="Arial" charset="0"/>
            </a:rPr>
            <a:t>ОБЕСПЕЧЕНИЕ ДОСТУПА В ЗДАНИЯ</a:t>
          </a:r>
          <a:endParaRPr lang="ru-RU" sz="700" b="0" dirty="0"/>
        </a:p>
      </dgm:t>
    </dgm:pt>
    <dgm:pt modelId="{E1513628-FC65-4B5D-8D0B-C78A5AE2727E}" type="parTrans" cxnId="{E52C1A8F-4E04-4B6F-85F3-A060A588E5F4}">
      <dgm:prSet/>
      <dgm:spPr/>
      <dgm:t>
        <a:bodyPr/>
        <a:lstStyle/>
        <a:p>
          <a:endParaRPr lang="ru-RU"/>
        </a:p>
      </dgm:t>
    </dgm:pt>
    <dgm:pt modelId="{5F91B14C-A098-4EEF-B13A-8322689EB242}" type="sibTrans" cxnId="{E52C1A8F-4E04-4B6F-85F3-A060A588E5F4}">
      <dgm:prSet/>
      <dgm:spPr/>
      <dgm:t>
        <a:bodyPr/>
        <a:lstStyle/>
        <a:p>
          <a:endParaRPr lang="ru-RU"/>
        </a:p>
      </dgm:t>
    </dgm:pt>
    <dgm:pt modelId="{F9BEF56D-60F3-4C50-85EB-61C7BFC40D8E}" type="pres">
      <dgm:prSet presAssocID="{63834056-45E1-4E35-8BDD-B7BB635288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6874E1-9FC9-4B54-B51A-A5FD2226E1CE}" type="pres">
      <dgm:prSet presAssocID="{BD346C31-1370-4625-A19B-C7AF1287C3D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016B2-E2AB-4DDC-B992-EB93505BECFC}" type="pres">
      <dgm:prSet presAssocID="{70B1BF17-9FE3-49B0-B71D-E6B2E5834EF8}" presName="sibTrans" presStyleLbl="sibTrans2D1" presStyleIdx="0" presStyleCnt="5"/>
      <dgm:spPr/>
      <dgm:t>
        <a:bodyPr/>
        <a:lstStyle/>
        <a:p>
          <a:endParaRPr lang="ru-RU"/>
        </a:p>
      </dgm:t>
    </dgm:pt>
    <dgm:pt modelId="{A5C2C0A7-E547-41EB-A2D2-5B490C05929F}" type="pres">
      <dgm:prSet presAssocID="{70B1BF17-9FE3-49B0-B71D-E6B2E5834EF8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A676747-EFC9-40AB-B301-3ABB0529CAC1}" type="pres">
      <dgm:prSet presAssocID="{0A855B8D-AFED-4DB3-8975-EAB657DA448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5673D-D510-4C1B-A950-66055BDE2CD7}" type="pres">
      <dgm:prSet presAssocID="{3C174843-63C6-490D-8D4A-52BE5711671D}" presName="sibTrans" presStyleLbl="sibTrans2D1" presStyleIdx="1" presStyleCnt="5"/>
      <dgm:spPr/>
      <dgm:t>
        <a:bodyPr/>
        <a:lstStyle/>
        <a:p>
          <a:endParaRPr lang="ru-RU"/>
        </a:p>
      </dgm:t>
    </dgm:pt>
    <dgm:pt modelId="{F07571B8-BD65-4E28-95FC-14E1CE1CAC16}" type="pres">
      <dgm:prSet presAssocID="{3C174843-63C6-490D-8D4A-52BE5711671D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C4F351C-5863-48F8-A0C6-1E3F83087BBB}" type="pres">
      <dgm:prSet presAssocID="{45D24304-9440-448E-AB49-E112665163E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873E3-9C2C-4B99-8991-D4264D788D2C}" type="pres">
      <dgm:prSet presAssocID="{4BEFB877-1ED7-4854-91B2-96D4D6D044F4}" presName="sibTrans" presStyleLbl="sibTrans2D1" presStyleIdx="2" presStyleCnt="5"/>
      <dgm:spPr/>
      <dgm:t>
        <a:bodyPr/>
        <a:lstStyle/>
        <a:p>
          <a:endParaRPr lang="ru-RU"/>
        </a:p>
      </dgm:t>
    </dgm:pt>
    <dgm:pt modelId="{7E38BF8B-030B-40C6-8EC7-98ABCABB685B}" type="pres">
      <dgm:prSet presAssocID="{4BEFB877-1ED7-4854-91B2-96D4D6D044F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74162A3A-536D-479E-AAA0-B8AD5DF5F690}" type="pres">
      <dgm:prSet presAssocID="{A7F83406-C6A2-411C-B47E-885676AAFD1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9DC1C-3E96-4100-92A7-A4127CD3AE89}" type="pres">
      <dgm:prSet presAssocID="{20826474-04DE-4A02-AFA7-7700521488DE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7BA7B10-9A11-41B8-8703-3B3B937E8C90}" type="pres">
      <dgm:prSet presAssocID="{20826474-04DE-4A02-AFA7-7700521488DE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16D0420-1B05-4AE7-98DB-B68D426B0579}" type="pres">
      <dgm:prSet presAssocID="{2A2161FF-E39B-421E-8053-113C47CD437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80DBB-8E07-46F2-8120-4C45A3EAFDA8}" type="pres">
      <dgm:prSet presAssocID="{46AC3F10-957A-442D-914B-53DD5AD0C080}" presName="sibTrans" presStyleLbl="sibTrans2D1" presStyleIdx="4" presStyleCnt="5"/>
      <dgm:spPr/>
      <dgm:t>
        <a:bodyPr/>
        <a:lstStyle/>
        <a:p>
          <a:endParaRPr lang="ru-RU"/>
        </a:p>
      </dgm:t>
    </dgm:pt>
    <dgm:pt modelId="{A78445A3-AF1A-4DED-9F1A-5D4F3F4B913F}" type="pres">
      <dgm:prSet presAssocID="{46AC3F10-957A-442D-914B-53DD5AD0C080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BEDEE12C-6D3C-4D7C-B298-A36EA7CD27EB}" type="pres">
      <dgm:prSet presAssocID="{11F31CBA-3D21-48BE-BB47-FB6B15BE111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EA9D51-26FD-4850-920A-EF5E41CEE2FC}" type="presOf" srcId="{0A855B8D-AFED-4DB3-8975-EAB657DA4488}" destId="{CA676747-EFC9-40AB-B301-3ABB0529CAC1}" srcOrd="0" destOrd="0" presId="urn:microsoft.com/office/officeart/2005/8/layout/process1"/>
    <dgm:cxn modelId="{6822B74A-DBCE-436B-944D-A185A16BA9A9}" type="presOf" srcId="{70B1BF17-9FE3-49B0-B71D-E6B2E5834EF8}" destId="{A5C2C0A7-E547-41EB-A2D2-5B490C05929F}" srcOrd="1" destOrd="0" presId="urn:microsoft.com/office/officeart/2005/8/layout/process1"/>
    <dgm:cxn modelId="{CA3E68C9-EA4E-42E4-BF48-E1C6217A3607}" srcId="{63834056-45E1-4E35-8BDD-B7BB635288BA}" destId="{45D24304-9440-448E-AB49-E112665163EF}" srcOrd="2" destOrd="0" parTransId="{2DB98CB7-4A8F-4F0C-97A2-F02C9B6BC2B0}" sibTransId="{4BEFB877-1ED7-4854-91B2-96D4D6D044F4}"/>
    <dgm:cxn modelId="{6E770AD5-1C51-47D9-AB76-02E45865E25C}" type="presOf" srcId="{20826474-04DE-4A02-AFA7-7700521488DE}" destId="{4C19DC1C-3E96-4100-92A7-A4127CD3AE89}" srcOrd="0" destOrd="0" presId="urn:microsoft.com/office/officeart/2005/8/layout/process1"/>
    <dgm:cxn modelId="{499AC6EF-38FB-44D7-AABC-F8AF1CD5FC10}" type="presOf" srcId="{45D24304-9440-448E-AB49-E112665163EF}" destId="{CC4F351C-5863-48F8-A0C6-1E3F83087BBB}" srcOrd="0" destOrd="0" presId="urn:microsoft.com/office/officeart/2005/8/layout/process1"/>
    <dgm:cxn modelId="{A853C651-216E-4C3F-80EC-436E9758F2A1}" type="presOf" srcId="{BD346C31-1370-4625-A19B-C7AF1287C3DA}" destId="{026874E1-9FC9-4B54-B51A-A5FD2226E1CE}" srcOrd="0" destOrd="0" presId="urn:microsoft.com/office/officeart/2005/8/layout/process1"/>
    <dgm:cxn modelId="{DC11EDC2-8625-49A4-AB57-25C39715E894}" type="presOf" srcId="{4BEFB877-1ED7-4854-91B2-96D4D6D044F4}" destId="{7E38BF8B-030B-40C6-8EC7-98ABCABB685B}" srcOrd="1" destOrd="0" presId="urn:microsoft.com/office/officeart/2005/8/layout/process1"/>
    <dgm:cxn modelId="{A9073A73-8C68-458C-93AD-E40B157A0754}" type="presOf" srcId="{11F31CBA-3D21-48BE-BB47-FB6B15BE1110}" destId="{BEDEE12C-6D3C-4D7C-B298-A36EA7CD27EB}" srcOrd="0" destOrd="0" presId="urn:microsoft.com/office/officeart/2005/8/layout/process1"/>
    <dgm:cxn modelId="{3E7936D7-1796-4F42-9D00-4103A910AADE}" srcId="{63834056-45E1-4E35-8BDD-B7BB635288BA}" destId="{2A2161FF-E39B-421E-8053-113C47CD4373}" srcOrd="4" destOrd="0" parTransId="{0C26F04F-3144-40FE-BEED-0D8A52C4F1AC}" sibTransId="{46AC3F10-957A-442D-914B-53DD5AD0C080}"/>
    <dgm:cxn modelId="{1FAB3FAC-B91D-4F1D-B40C-B4DAF6524D5A}" type="presOf" srcId="{A7F83406-C6A2-411C-B47E-885676AAFD19}" destId="{74162A3A-536D-479E-AAA0-B8AD5DF5F690}" srcOrd="0" destOrd="0" presId="urn:microsoft.com/office/officeart/2005/8/layout/process1"/>
    <dgm:cxn modelId="{C854A817-7D91-40A0-8278-0C17556BCEEB}" srcId="{63834056-45E1-4E35-8BDD-B7BB635288BA}" destId="{0A855B8D-AFED-4DB3-8975-EAB657DA4488}" srcOrd="1" destOrd="0" parTransId="{6B9BBBA6-7BDF-4438-9B3A-FB83583A28D4}" sibTransId="{3C174843-63C6-490D-8D4A-52BE5711671D}"/>
    <dgm:cxn modelId="{41247F81-A410-4993-B0FF-FD4AC03454C8}" type="presOf" srcId="{70B1BF17-9FE3-49B0-B71D-E6B2E5834EF8}" destId="{03B016B2-E2AB-4DDC-B992-EB93505BECFC}" srcOrd="0" destOrd="0" presId="urn:microsoft.com/office/officeart/2005/8/layout/process1"/>
    <dgm:cxn modelId="{1E7412D9-A5AE-4468-A80D-23EC98E4B51F}" type="presOf" srcId="{63834056-45E1-4E35-8BDD-B7BB635288BA}" destId="{F9BEF56D-60F3-4C50-85EB-61C7BFC40D8E}" srcOrd="0" destOrd="0" presId="urn:microsoft.com/office/officeart/2005/8/layout/process1"/>
    <dgm:cxn modelId="{8E94190B-FEC8-4F91-A521-386CD58E656A}" srcId="{63834056-45E1-4E35-8BDD-B7BB635288BA}" destId="{BD346C31-1370-4625-A19B-C7AF1287C3DA}" srcOrd="0" destOrd="0" parTransId="{B1BC4334-B6AE-41CC-A48B-BEA28200F44C}" sibTransId="{70B1BF17-9FE3-49B0-B71D-E6B2E5834EF8}"/>
    <dgm:cxn modelId="{8E3E45BA-6AEA-44D5-9382-3CEC14D27F8E}" type="presOf" srcId="{20826474-04DE-4A02-AFA7-7700521488DE}" destId="{A7BA7B10-9A11-41B8-8703-3B3B937E8C90}" srcOrd="1" destOrd="0" presId="urn:microsoft.com/office/officeart/2005/8/layout/process1"/>
    <dgm:cxn modelId="{32807C47-7D15-4012-A2E3-4CF7D4304615}" type="presOf" srcId="{3C174843-63C6-490D-8D4A-52BE5711671D}" destId="{1FE5673D-D510-4C1B-A950-66055BDE2CD7}" srcOrd="0" destOrd="0" presId="urn:microsoft.com/office/officeart/2005/8/layout/process1"/>
    <dgm:cxn modelId="{E55C64B7-A76D-41F9-89BA-9ED4160B8C89}" type="presOf" srcId="{3C174843-63C6-490D-8D4A-52BE5711671D}" destId="{F07571B8-BD65-4E28-95FC-14E1CE1CAC16}" srcOrd="1" destOrd="0" presId="urn:microsoft.com/office/officeart/2005/8/layout/process1"/>
    <dgm:cxn modelId="{ACF707FF-E811-4E10-8096-E1CE901C9158}" type="presOf" srcId="{46AC3F10-957A-442D-914B-53DD5AD0C080}" destId="{A78445A3-AF1A-4DED-9F1A-5D4F3F4B913F}" srcOrd="1" destOrd="0" presId="urn:microsoft.com/office/officeart/2005/8/layout/process1"/>
    <dgm:cxn modelId="{E52C1A8F-4E04-4B6F-85F3-A060A588E5F4}" srcId="{63834056-45E1-4E35-8BDD-B7BB635288BA}" destId="{11F31CBA-3D21-48BE-BB47-FB6B15BE1110}" srcOrd="5" destOrd="0" parTransId="{E1513628-FC65-4B5D-8D0B-C78A5AE2727E}" sibTransId="{5F91B14C-A098-4EEF-B13A-8322689EB242}"/>
    <dgm:cxn modelId="{73845A28-8A24-4B25-AC5F-6CBD705E7303}" type="presOf" srcId="{2A2161FF-E39B-421E-8053-113C47CD4373}" destId="{F16D0420-1B05-4AE7-98DB-B68D426B0579}" srcOrd="0" destOrd="0" presId="urn:microsoft.com/office/officeart/2005/8/layout/process1"/>
    <dgm:cxn modelId="{ABEFD50A-A120-4AA3-904F-855A417EA6C2}" type="presOf" srcId="{4BEFB877-1ED7-4854-91B2-96D4D6D044F4}" destId="{01F873E3-9C2C-4B99-8991-D4264D788D2C}" srcOrd="0" destOrd="0" presId="urn:microsoft.com/office/officeart/2005/8/layout/process1"/>
    <dgm:cxn modelId="{6DF683E3-623C-4D5A-88FB-3F3772DBBAB2}" srcId="{63834056-45E1-4E35-8BDD-B7BB635288BA}" destId="{A7F83406-C6A2-411C-B47E-885676AAFD19}" srcOrd="3" destOrd="0" parTransId="{3889BC1A-1DBA-4F22-BEFE-695A20D52BBC}" sibTransId="{20826474-04DE-4A02-AFA7-7700521488DE}"/>
    <dgm:cxn modelId="{4CB37A30-D4AE-4980-BAFB-CA81BD3C4BFE}" type="presOf" srcId="{46AC3F10-957A-442D-914B-53DD5AD0C080}" destId="{C1180DBB-8E07-46F2-8120-4C45A3EAFDA8}" srcOrd="0" destOrd="0" presId="urn:microsoft.com/office/officeart/2005/8/layout/process1"/>
    <dgm:cxn modelId="{CA6C1CD5-1A93-4145-8908-271DA33859B5}" type="presParOf" srcId="{F9BEF56D-60F3-4C50-85EB-61C7BFC40D8E}" destId="{026874E1-9FC9-4B54-B51A-A5FD2226E1CE}" srcOrd="0" destOrd="0" presId="urn:microsoft.com/office/officeart/2005/8/layout/process1"/>
    <dgm:cxn modelId="{593C9972-769E-4994-A28E-50B9AD43ABB2}" type="presParOf" srcId="{F9BEF56D-60F3-4C50-85EB-61C7BFC40D8E}" destId="{03B016B2-E2AB-4DDC-B992-EB93505BECFC}" srcOrd="1" destOrd="0" presId="urn:microsoft.com/office/officeart/2005/8/layout/process1"/>
    <dgm:cxn modelId="{8432B6A4-99A2-4BD1-96E8-7F61772E7203}" type="presParOf" srcId="{03B016B2-E2AB-4DDC-B992-EB93505BECFC}" destId="{A5C2C0A7-E547-41EB-A2D2-5B490C05929F}" srcOrd="0" destOrd="0" presId="urn:microsoft.com/office/officeart/2005/8/layout/process1"/>
    <dgm:cxn modelId="{488601BB-B255-498B-A598-4D8286DF76BF}" type="presParOf" srcId="{F9BEF56D-60F3-4C50-85EB-61C7BFC40D8E}" destId="{CA676747-EFC9-40AB-B301-3ABB0529CAC1}" srcOrd="2" destOrd="0" presId="urn:microsoft.com/office/officeart/2005/8/layout/process1"/>
    <dgm:cxn modelId="{AA1A11FF-39A7-4774-809C-A898E1A5F3A8}" type="presParOf" srcId="{F9BEF56D-60F3-4C50-85EB-61C7BFC40D8E}" destId="{1FE5673D-D510-4C1B-A950-66055BDE2CD7}" srcOrd="3" destOrd="0" presId="urn:microsoft.com/office/officeart/2005/8/layout/process1"/>
    <dgm:cxn modelId="{2FAE14CC-60B9-400B-A764-ECF36BA31687}" type="presParOf" srcId="{1FE5673D-D510-4C1B-A950-66055BDE2CD7}" destId="{F07571B8-BD65-4E28-95FC-14E1CE1CAC16}" srcOrd="0" destOrd="0" presId="urn:microsoft.com/office/officeart/2005/8/layout/process1"/>
    <dgm:cxn modelId="{DDB2B6C4-7EA3-4D09-BA43-B9153581A339}" type="presParOf" srcId="{F9BEF56D-60F3-4C50-85EB-61C7BFC40D8E}" destId="{CC4F351C-5863-48F8-A0C6-1E3F83087BBB}" srcOrd="4" destOrd="0" presId="urn:microsoft.com/office/officeart/2005/8/layout/process1"/>
    <dgm:cxn modelId="{285AC11A-EFAD-4AD3-93D1-9BAF63853803}" type="presParOf" srcId="{F9BEF56D-60F3-4C50-85EB-61C7BFC40D8E}" destId="{01F873E3-9C2C-4B99-8991-D4264D788D2C}" srcOrd="5" destOrd="0" presId="urn:microsoft.com/office/officeart/2005/8/layout/process1"/>
    <dgm:cxn modelId="{9EEAD327-5FD6-4813-92AC-BDB224657BB0}" type="presParOf" srcId="{01F873E3-9C2C-4B99-8991-D4264D788D2C}" destId="{7E38BF8B-030B-40C6-8EC7-98ABCABB685B}" srcOrd="0" destOrd="0" presId="urn:microsoft.com/office/officeart/2005/8/layout/process1"/>
    <dgm:cxn modelId="{5D6462A5-9A98-484C-9652-8B6198F0758B}" type="presParOf" srcId="{F9BEF56D-60F3-4C50-85EB-61C7BFC40D8E}" destId="{74162A3A-536D-479E-AAA0-B8AD5DF5F690}" srcOrd="6" destOrd="0" presId="urn:microsoft.com/office/officeart/2005/8/layout/process1"/>
    <dgm:cxn modelId="{C5BE8232-E080-48E6-8E6F-B32D837642FD}" type="presParOf" srcId="{F9BEF56D-60F3-4C50-85EB-61C7BFC40D8E}" destId="{4C19DC1C-3E96-4100-92A7-A4127CD3AE89}" srcOrd="7" destOrd="0" presId="urn:microsoft.com/office/officeart/2005/8/layout/process1"/>
    <dgm:cxn modelId="{F379CD48-F808-420D-B175-9997752D01A1}" type="presParOf" srcId="{4C19DC1C-3E96-4100-92A7-A4127CD3AE89}" destId="{A7BA7B10-9A11-41B8-8703-3B3B937E8C90}" srcOrd="0" destOrd="0" presId="urn:microsoft.com/office/officeart/2005/8/layout/process1"/>
    <dgm:cxn modelId="{6B196012-26DE-46BA-8EFB-DDFEF4D27870}" type="presParOf" srcId="{F9BEF56D-60F3-4C50-85EB-61C7BFC40D8E}" destId="{F16D0420-1B05-4AE7-98DB-B68D426B0579}" srcOrd="8" destOrd="0" presId="urn:microsoft.com/office/officeart/2005/8/layout/process1"/>
    <dgm:cxn modelId="{D6D4C80F-6A7E-42F5-B66C-BA51327EFB99}" type="presParOf" srcId="{F9BEF56D-60F3-4C50-85EB-61C7BFC40D8E}" destId="{C1180DBB-8E07-46F2-8120-4C45A3EAFDA8}" srcOrd="9" destOrd="0" presId="urn:microsoft.com/office/officeart/2005/8/layout/process1"/>
    <dgm:cxn modelId="{0361CB29-CC2E-4735-9C9D-AE40F62BADBF}" type="presParOf" srcId="{C1180DBB-8E07-46F2-8120-4C45A3EAFDA8}" destId="{A78445A3-AF1A-4DED-9F1A-5D4F3F4B913F}" srcOrd="0" destOrd="0" presId="urn:microsoft.com/office/officeart/2005/8/layout/process1"/>
    <dgm:cxn modelId="{F43635EC-9EFD-4DED-8568-CCA006A47B11}" type="presParOf" srcId="{F9BEF56D-60F3-4C50-85EB-61C7BFC40D8E}" destId="{BEDEE12C-6D3C-4D7C-B298-A36EA7CD27EB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834056-45E1-4E35-8BDD-B7BB635288BA}" type="doc">
      <dgm:prSet loTypeId="urn:microsoft.com/office/officeart/2005/8/layout/process1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D346C31-1370-4625-A19B-C7AF1287C3DA}">
      <dgm:prSet phldrT="[Текст]" custT="1"/>
      <dgm:spPr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700" b="0" u="none" dirty="0" smtClean="0">
              <a:cs typeface="Arial" charset="0"/>
            </a:rPr>
            <a:t>ПРОВЕДЕНИЕ ГРУППОВЫХ И (ИЛИ) ИНДИВИДУАЛЬНЫХ КОРРЕКЦИОННЫХ, КОМПЕНСИРУЮЩИХ ЗАНЯТИЙ</a:t>
          </a:r>
          <a:endParaRPr lang="ru-RU" sz="700" b="0" u="none" dirty="0"/>
        </a:p>
      </dgm:t>
    </dgm:pt>
    <dgm:pt modelId="{B1BC4334-B6AE-41CC-A48B-BEA28200F44C}" type="parTrans" cxnId="{8E94190B-FEC8-4F91-A521-386CD58E656A}">
      <dgm:prSet/>
      <dgm:spPr/>
      <dgm:t>
        <a:bodyPr/>
        <a:lstStyle/>
        <a:p>
          <a:endParaRPr lang="ru-RU"/>
        </a:p>
      </dgm:t>
    </dgm:pt>
    <dgm:pt modelId="{70B1BF17-9FE3-49B0-B71D-E6B2E5834EF8}" type="sibTrans" cxnId="{8E94190B-FEC8-4F91-A521-386CD58E656A}">
      <dgm:prSet/>
      <dgm:spPr/>
      <dgm:t>
        <a:bodyPr/>
        <a:lstStyle/>
        <a:p>
          <a:endParaRPr lang="ru-RU"/>
        </a:p>
      </dgm:t>
    </dgm:pt>
    <dgm:pt modelId="{0A855B8D-AFED-4DB3-8975-EAB657DA4488}">
      <dgm:prSet phldrT="[Текст]" custT="1"/>
      <dgm:spPr/>
      <dgm:t>
        <a:bodyPr/>
        <a:lstStyle/>
        <a:p>
          <a:pPr algn="ctr"/>
          <a:r>
            <a:rPr lang="ru-RU" sz="700" b="0" dirty="0" smtClean="0">
              <a:cs typeface="Arial" charset="0"/>
            </a:rPr>
            <a:t>РАЗРАБОТКА ИНДИВИДУАЛЬНОГО УЧЕБНОГО ПЛАНА ООП</a:t>
          </a:r>
          <a:endParaRPr lang="ru-RU" sz="700" b="0" u="none" dirty="0"/>
        </a:p>
      </dgm:t>
    </dgm:pt>
    <dgm:pt modelId="{6B9BBBA6-7BDF-4438-9B3A-FB83583A28D4}" type="parTrans" cxnId="{C854A817-7D91-40A0-8278-0C17556BCEEB}">
      <dgm:prSet/>
      <dgm:spPr/>
      <dgm:t>
        <a:bodyPr/>
        <a:lstStyle/>
        <a:p>
          <a:endParaRPr lang="ru-RU"/>
        </a:p>
      </dgm:t>
    </dgm:pt>
    <dgm:pt modelId="{3C174843-63C6-490D-8D4A-52BE5711671D}" type="sibTrans" cxnId="{C854A817-7D91-40A0-8278-0C17556BCEEB}">
      <dgm:prSet/>
      <dgm:spPr/>
      <dgm:t>
        <a:bodyPr/>
        <a:lstStyle/>
        <a:p>
          <a:endParaRPr lang="ru-RU"/>
        </a:p>
      </dgm:t>
    </dgm:pt>
    <dgm:pt modelId="{A7F83406-C6A2-411C-B47E-885676AAFD19}">
      <dgm:prSet phldrT="[Текст]" custT="1"/>
      <dgm:spPr/>
      <dgm:t>
        <a:bodyPr/>
        <a:lstStyle/>
        <a:p>
          <a:pPr algn="ctr"/>
          <a:r>
            <a:rPr lang="ru-RU" sz="700" b="0" dirty="0" smtClean="0">
              <a:cs typeface="Arial" charset="0"/>
            </a:rPr>
            <a:t>ПРОФИЛАКТИКА АСОЦИАЛЬНОГО (ДЕВИАНТНОГО) ПОВЕДЕНИЯ</a:t>
          </a:r>
          <a:endParaRPr lang="ru-RU" sz="700" b="0" dirty="0"/>
        </a:p>
      </dgm:t>
    </dgm:pt>
    <dgm:pt modelId="{3889BC1A-1DBA-4F22-BEFE-695A20D52BBC}" type="parTrans" cxnId="{6DF683E3-623C-4D5A-88FB-3F3772DBBAB2}">
      <dgm:prSet/>
      <dgm:spPr/>
      <dgm:t>
        <a:bodyPr/>
        <a:lstStyle/>
        <a:p>
          <a:endParaRPr lang="ru-RU"/>
        </a:p>
      </dgm:t>
    </dgm:pt>
    <dgm:pt modelId="{20826474-04DE-4A02-AFA7-7700521488DE}" type="sibTrans" cxnId="{6DF683E3-623C-4D5A-88FB-3F3772DBBAB2}">
      <dgm:prSet/>
      <dgm:spPr/>
      <dgm:t>
        <a:bodyPr/>
        <a:lstStyle/>
        <a:p>
          <a:endParaRPr lang="ru-RU"/>
        </a:p>
      </dgm:t>
    </dgm:pt>
    <dgm:pt modelId="{45D24304-9440-448E-AB49-E112665163EF}">
      <dgm:prSet custT="1"/>
      <dgm:spPr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700" b="0" u="none" dirty="0" smtClean="0">
              <a:cs typeface="Arial" charset="0"/>
            </a:rPr>
            <a:t>АДАПТАЦИЯ УЧЕБНЫХ И КОНТРОЛЬНО-ИЗМЕРИТЕЛЬНЫХ МАТЕРИАЛОВ</a:t>
          </a:r>
          <a:endParaRPr lang="ru-RU" sz="700" b="0" u="none" dirty="0"/>
        </a:p>
      </dgm:t>
    </dgm:pt>
    <dgm:pt modelId="{2DB98CB7-4A8F-4F0C-97A2-F02C9B6BC2B0}" type="parTrans" cxnId="{CA3E68C9-EA4E-42E4-BF48-E1C6217A3607}">
      <dgm:prSet/>
      <dgm:spPr/>
      <dgm:t>
        <a:bodyPr/>
        <a:lstStyle/>
        <a:p>
          <a:endParaRPr lang="ru-RU"/>
        </a:p>
      </dgm:t>
    </dgm:pt>
    <dgm:pt modelId="{4BEFB877-1ED7-4854-91B2-96D4D6D044F4}" type="sibTrans" cxnId="{CA3E68C9-EA4E-42E4-BF48-E1C6217A3607}">
      <dgm:prSet/>
      <dgm:spPr/>
      <dgm:t>
        <a:bodyPr/>
        <a:lstStyle/>
        <a:p>
          <a:endParaRPr lang="ru-RU"/>
        </a:p>
      </dgm:t>
    </dgm:pt>
    <dgm:pt modelId="{1A41CBA7-61EF-4ECC-A75C-CF29EDC1C1C2}" type="pres">
      <dgm:prSet presAssocID="{63834056-45E1-4E35-8BDD-B7BB635288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19356-49FC-47FB-8B6F-C34B917ED41D}" type="pres">
      <dgm:prSet presAssocID="{BD346C31-1370-4625-A19B-C7AF1287C3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BD4B7-FBB1-4598-AA4B-6C694CDF4302}" type="pres">
      <dgm:prSet presAssocID="{70B1BF17-9FE3-49B0-B71D-E6B2E5834EF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D08FFCD-3D94-4BE5-BFE6-46A2676192FB}" type="pres">
      <dgm:prSet presAssocID="{70B1BF17-9FE3-49B0-B71D-E6B2E5834EF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17FC465-EF52-4B3E-BF58-D46E530AEB5C}" type="pres">
      <dgm:prSet presAssocID="{0A855B8D-AFED-4DB3-8975-EAB657DA448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1F8FE-6DCD-49F7-86D1-F172D62E04AA}" type="pres">
      <dgm:prSet presAssocID="{3C174843-63C6-490D-8D4A-52BE5711671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D996129-74BD-4A94-A081-25F1A73692B5}" type="pres">
      <dgm:prSet presAssocID="{3C174843-63C6-490D-8D4A-52BE5711671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ACBB30C-FF99-4941-A68D-030F23C6881C}" type="pres">
      <dgm:prSet presAssocID="{45D24304-9440-448E-AB49-E112665163E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87D46-DC2E-4BED-A99A-6EF7FBF1CEA7}" type="pres">
      <dgm:prSet presAssocID="{4BEFB877-1ED7-4854-91B2-96D4D6D044F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CECEAF87-1901-4C48-A75B-70FB8817B543}" type="pres">
      <dgm:prSet presAssocID="{4BEFB877-1ED7-4854-91B2-96D4D6D044F4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5BC2B18D-4970-4768-BE25-27E05FE1CEBE}" type="pres">
      <dgm:prSet presAssocID="{A7F83406-C6A2-411C-B47E-885676AAFD1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93D71D-D450-4CD5-B186-130F78533C1B}" type="presOf" srcId="{3C174843-63C6-490D-8D4A-52BE5711671D}" destId="{8D996129-74BD-4A94-A081-25F1A73692B5}" srcOrd="1" destOrd="0" presId="urn:microsoft.com/office/officeart/2005/8/layout/process1"/>
    <dgm:cxn modelId="{CA3E68C9-EA4E-42E4-BF48-E1C6217A3607}" srcId="{63834056-45E1-4E35-8BDD-B7BB635288BA}" destId="{45D24304-9440-448E-AB49-E112665163EF}" srcOrd="2" destOrd="0" parTransId="{2DB98CB7-4A8F-4F0C-97A2-F02C9B6BC2B0}" sibTransId="{4BEFB877-1ED7-4854-91B2-96D4D6D044F4}"/>
    <dgm:cxn modelId="{7879EE10-C280-4C6D-9B6D-A499018F9C20}" type="presOf" srcId="{45D24304-9440-448E-AB49-E112665163EF}" destId="{FACBB30C-FF99-4941-A68D-030F23C6881C}" srcOrd="0" destOrd="0" presId="urn:microsoft.com/office/officeart/2005/8/layout/process1"/>
    <dgm:cxn modelId="{C854A817-7D91-40A0-8278-0C17556BCEEB}" srcId="{63834056-45E1-4E35-8BDD-B7BB635288BA}" destId="{0A855B8D-AFED-4DB3-8975-EAB657DA4488}" srcOrd="1" destOrd="0" parTransId="{6B9BBBA6-7BDF-4438-9B3A-FB83583A28D4}" sibTransId="{3C174843-63C6-490D-8D4A-52BE5711671D}"/>
    <dgm:cxn modelId="{FD9C09E5-5591-42FB-A352-E5EF2C7AD9C5}" type="presOf" srcId="{3C174843-63C6-490D-8D4A-52BE5711671D}" destId="{CB81F8FE-6DCD-49F7-86D1-F172D62E04AA}" srcOrd="0" destOrd="0" presId="urn:microsoft.com/office/officeart/2005/8/layout/process1"/>
    <dgm:cxn modelId="{8E94190B-FEC8-4F91-A521-386CD58E656A}" srcId="{63834056-45E1-4E35-8BDD-B7BB635288BA}" destId="{BD346C31-1370-4625-A19B-C7AF1287C3DA}" srcOrd="0" destOrd="0" parTransId="{B1BC4334-B6AE-41CC-A48B-BEA28200F44C}" sibTransId="{70B1BF17-9FE3-49B0-B71D-E6B2E5834EF8}"/>
    <dgm:cxn modelId="{99822619-A95D-4DB0-8B93-93E430B79C97}" type="presOf" srcId="{A7F83406-C6A2-411C-B47E-885676AAFD19}" destId="{5BC2B18D-4970-4768-BE25-27E05FE1CEBE}" srcOrd="0" destOrd="0" presId="urn:microsoft.com/office/officeart/2005/8/layout/process1"/>
    <dgm:cxn modelId="{426271A7-6E7C-4263-B59E-8E1CF463FFBE}" type="presOf" srcId="{70B1BF17-9FE3-49B0-B71D-E6B2E5834EF8}" destId="{6D08FFCD-3D94-4BE5-BFE6-46A2676192FB}" srcOrd="1" destOrd="0" presId="urn:microsoft.com/office/officeart/2005/8/layout/process1"/>
    <dgm:cxn modelId="{5BCEC61E-C308-4D51-BB7A-B903ABF978C8}" type="presOf" srcId="{4BEFB877-1ED7-4854-91B2-96D4D6D044F4}" destId="{CECEAF87-1901-4C48-A75B-70FB8817B543}" srcOrd="1" destOrd="0" presId="urn:microsoft.com/office/officeart/2005/8/layout/process1"/>
    <dgm:cxn modelId="{6952B734-7E90-4FDB-9883-C3477F65008B}" type="presOf" srcId="{0A855B8D-AFED-4DB3-8975-EAB657DA4488}" destId="{217FC465-EF52-4B3E-BF58-D46E530AEB5C}" srcOrd="0" destOrd="0" presId="urn:microsoft.com/office/officeart/2005/8/layout/process1"/>
    <dgm:cxn modelId="{6DF683E3-623C-4D5A-88FB-3F3772DBBAB2}" srcId="{63834056-45E1-4E35-8BDD-B7BB635288BA}" destId="{A7F83406-C6A2-411C-B47E-885676AAFD19}" srcOrd="3" destOrd="0" parTransId="{3889BC1A-1DBA-4F22-BEFE-695A20D52BBC}" sibTransId="{20826474-04DE-4A02-AFA7-7700521488DE}"/>
    <dgm:cxn modelId="{BC0FDAC3-3C62-430D-A47B-8684519B42B7}" type="presOf" srcId="{4BEFB877-1ED7-4854-91B2-96D4D6D044F4}" destId="{5D787D46-DC2E-4BED-A99A-6EF7FBF1CEA7}" srcOrd="0" destOrd="0" presId="urn:microsoft.com/office/officeart/2005/8/layout/process1"/>
    <dgm:cxn modelId="{23C29EF5-9751-4437-A205-07CE6FCE65DD}" type="presOf" srcId="{63834056-45E1-4E35-8BDD-B7BB635288BA}" destId="{1A41CBA7-61EF-4ECC-A75C-CF29EDC1C1C2}" srcOrd="0" destOrd="0" presId="urn:microsoft.com/office/officeart/2005/8/layout/process1"/>
    <dgm:cxn modelId="{1D58B312-ABB7-4A77-A6AF-79E17FDCEC4F}" type="presOf" srcId="{BD346C31-1370-4625-A19B-C7AF1287C3DA}" destId="{D2B19356-49FC-47FB-8B6F-C34B917ED41D}" srcOrd="0" destOrd="0" presId="urn:microsoft.com/office/officeart/2005/8/layout/process1"/>
    <dgm:cxn modelId="{696F9C66-2DDA-4FF6-8AE2-3DFC30252F99}" type="presOf" srcId="{70B1BF17-9FE3-49B0-B71D-E6B2E5834EF8}" destId="{A66BD4B7-FBB1-4598-AA4B-6C694CDF4302}" srcOrd="0" destOrd="0" presId="urn:microsoft.com/office/officeart/2005/8/layout/process1"/>
    <dgm:cxn modelId="{796DA2D6-84BA-4206-BE1C-1C4DDACB4844}" type="presParOf" srcId="{1A41CBA7-61EF-4ECC-A75C-CF29EDC1C1C2}" destId="{D2B19356-49FC-47FB-8B6F-C34B917ED41D}" srcOrd="0" destOrd="0" presId="urn:microsoft.com/office/officeart/2005/8/layout/process1"/>
    <dgm:cxn modelId="{5F523C90-AA9F-48B3-9321-ECFB25497DC2}" type="presParOf" srcId="{1A41CBA7-61EF-4ECC-A75C-CF29EDC1C1C2}" destId="{A66BD4B7-FBB1-4598-AA4B-6C694CDF4302}" srcOrd="1" destOrd="0" presId="urn:microsoft.com/office/officeart/2005/8/layout/process1"/>
    <dgm:cxn modelId="{16516564-9E7A-42DC-942B-BABD8DEB1D7E}" type="presParOf" srcId="{A66BD4B7-FBB1-4598-AA4B-6C694CDF4302}" destId="{6D08FFCD-3D94-4BE5-BFE6-46A2676192FB}" srcOrd="0" destOrd="0" presId="urn:microsoft.com/office/officeart/2005/8/layout/process1"/>
    <dgm:cxn modelId="{E3E019F3-363A-4764-8B66-441CC8ACF960}" type="presParOf" srcId="{1A41CBA7-61EF-4ECC-A75C-CF29EDC1C1C2}" destId="{217FC465-EF52-4B3E-BF58-D46E530AEB5C}" srcOrd="2" destOrd="0" presId="urn:microsoft.com/office/officeart/2005/8/layout/process1"/>
    <dgm:cxn modelId="{EBF50340-0392-4675-8BD1-858167DB72EB}" type="presParOf" srcId="{1A41CBA7-61EF-4ECC-A75C-CF29EDC1C1C2}" destId="{CB81F8FE-6DCD-49F7-86D1-F172D62E04AA}" srcOrd="3" destOrd="0" presId="urn:microsoft.com/office/officeart/2005/8/layout/process1"/>
    <dgm:cxn modelId="{344633C1-6E46-472C-A9A2-003514CC63DE}" type="presParOf" srcId="{CB81F8FE-6DCD-49F7-86D1-F172D62E04AA}" destId="{8D996129-74BD-4A94-A081-25F1A73692B5}" srcOrd="0" destOrd="0" presId="urn:microsoft.com/office/officeart/2005/8/layout/process1"/>
    <dgm:cxn modelId="{81A40219-A8B0-40C1-B668-EAD432E583A7}" type="presParOf" srcId="{1A41CBA7-61EF-4ECC-A75C-CF29EDC1C1C2}" destId="{FACBB30C-FF99-4941-A68D-030F23C6881C}" srcOrd="4" destOrd="0" presId="urn:microsoft.com/office/officeart/2005/8/layout/process1"/>
    <dgm:cxn modelId="{E183BF1B-D650-4835-9EA5-71982364E9C7}" type="presParOf" srcId="{1A41CBA7-61EF-4ECC-A75C-CF29EDC1C1C2}" destId="{5D787D46-DC2E-4BED-A99A-6EF7FBF1CEA7}" srcOrd="5" destOrd="0" presId="urn:microsoft.com/office/officeart/2005/8/layout/process1"/>
    <dgm:cxn modelId="{E646126F-C4F8-46B0-BA56-029A3325E9BC}" type="presParOf" srcId="{5D787D46-DC2E-4BED-A99A-6EF7FBF1CEA7}" destId="{CECEAF87-1901-4C48-A75B-70FB8817B543}" srcOrd="0" destOrd="0" presId="urn:microsoft.com/office/officeart/2005/8/layout/process1"/>
    <dgm:cxn modelId="{1145BAB4-0133-49F5-A7A8-16066C17B5A9}" type="presParOf" srcId="{1A41CBA7-61EF-4ECC-A75C-CF29EDC1C1C2}" destId="{5BC2B18D-4970-4768-BE25-27E05FE1CEB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748198-2FE7-43E1-AFD4-3832C382B571}" type="doc">
      <dgm:prSet loTypeId="urn:microsoft.com/office/officeart/2008/layout/VerticalCircle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ECAC513-BEDC-4A37-9BDD-8AA3C3E4338E}">
      <dgm:prSet phldrT="[Текст]"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ПИСЬМО МП РФ </a:t>
          </a:r>
          <a:r>
            <a:rPr lang="ru-RU" sz="800" b="0" dirty="0" smtClean="0">
              <a:latin typeface="Arial" panose="020B0604020202020204" pitchFamily="34" charset="0"/>
              <a:cs typeface="Arial" panose="020B0604020202020204" pitchFamily="34" charset="0"/>
            </a:rPr>
            <a:t>ОТ</a:t>
          </a:r>
          <a:r>
            <a:rPr lang="ru-RU" sz="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08.02.2019 № ТС-421/07 </a:t>
          </a:r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«О НАПРАВЛЕНИИ РЕКОМЕНДАЦИЙ» </a:t>
          </a:r>
          <a:endParaRPr lang="ru-RU" sz="800" b="1" dirty="0"/>
        </a:p>
      </dgm:t>
    </dgm:pt>
    <dgm:pt modelId="{A9DA646E-1CEC-4E2D-89A4-7E5D4E915F91}" type="parTrans" cxnId="{3ACFB8C3-2DB1-4B8E-8F13-FF3803A7EEE8}">
      <dgm:prSet/>
      <dgm:spPr/>
      <dgm:t>
        <a:bodyPr/>
        <a:lstStyle/>
        <a:p>
          <a:endParaRPr lang="ru-RU"/>
        </a:p>
      </dgm:t>
    </dgm:pt>
    <dgm:pt modelId="{38FE9650-8621-4C27-82D4-942534544601}" type="sibTrans" cxnId="{3ACFB8C3-2DB1-4B8E-8F13-FF3803A7EEE8}">
      <dgm:prSet/>
      <dgm:spPr/>
      <dgm:t>
        <a:bodyPr/>
        <a:lstStyle/>
        <a:p>
          <a:endParaRPr lang="ru-RU"/>
        </a:p>
      </dgm:t>
    </dgm:pt>
    <dgm:pt modelId="{C239AF52-FBFF-4DEF-9313-CBFF89E034B8}">
      <dgm:prSet phldrT="[Текст]"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РАСПОРЯЖЕНИЕ МП РФ </a:t>
          </a:r>
          <a:r>
            <a:rPr lang="ru-RU" sz="800" b="0" dirty="0" smtClean="0"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sz="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09.09.2019 № Р-93 </a:t>
          </a:r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«ОБ УТВЕРЖДЕНИИ ПРИМЕРНОГО ПОЛОЖЕНИЯ О ППк»</a:t>
          </a:r>
          <a:endParaRPr lang="ru-RU" sz="1000" b="1" dirty="0"/>
        </a:p>
      </dgm:t>
    </dgm:pt>
    <dgm:pt modelId="{F5D1453D-3BE8-4059-A0DE-6610D30B0C0A}" type="parTrans" cxnId="{6553E84B-8782-46BF-AD59-293260C2F76E}">
      <dgm:prSet/>
      <dgm:spPr/>
      <dgm:t>
        <a:bodyPr/>
        <a:lstStyle/>
        <a:p>
          <a:endParaRPr lang="ru-RU"/>
        </a:p>
      </dgm:t>
    </dgm:pt>
    <dgm:pt modelId="{303FCB8E-F4EB-4183-AC8E-38DDDDF2E196}" type="sibTrans" cxnId="{6553E84B-8782-46BF-AD59-293260C2F76E}">
      <dgm:prSet/>
      <dgm:spPr/>
      <dgm:t>
        <a:bodyPr/>
        <a:lstStyle/>
        <a:p>
          <a:endParaRPr lang="ru-RU"/>
        </a:p>
      </dgm:t>
    </dgm:pt>
    <dgm:pt modelId="{EC6A72F7-82D1-4A1C-A39E-045FA783345F}">
      <dgm:prSet phldrT="[Текст]"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ПИСЬМО МП РФ </a:t>
          </a:r>
          <a:r>
            <a:rPr lang="ru-RU" sz="800" b="0" dirty="0" smtClean="0"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sz="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10.04.2020 № 07-2627 </a:t>
          </a:r>
          <a:r>
            <a:rPr lang="ru-RU" sz="800" dirty="0" smtClean="0">
              <a:latin typeface="Arial" panose="020B0604020202020204" pitchFamily="34" charset="0"/>
              <a:cs typeface="Arial" panose="020B0604020202020204" pitchFamily="34" charset="0"/>
            </a:rPr>
            <a:t>«О НАПРАВЛЕНИИ МЕТОДИЧЕСКОГО ПОСОБИЯ» </a:t>
          </a:r>
          <a:endParaRPr lang="ru-RU" sz="800" b="1" dirty="0"/>
        </a:p>
      </dgm:t>
    </dgm:pt>
    <dgm:pt modelId="{E53B6830-CB2D-4BE1-9F26-C2C507343AC9}" type="parTrans" cxnId="{F949D1AA-5AF6-46B3-9F88-DBC01EEF2858}">
      <dgm:prSet/>
      <dgm:spPr/>
      <dgm:t>
        <a:bodyPr/>
        <a:lstStyle/>
        <a:p>
          <a:endParaRPr lang="ru-RU"/>
        </a:p>
      </dgm:t>
    </dgm:pt>
    <dgm:pt modelId="{9F8BA2CB-ECC1-4D5D-AB12-C6EED2C8DF34}" type="sibTrans" cxnId="{F949D1AA-5AF6-46B3-9F88-DBC01EEF2858}">
      <dgm:prSet/>
      <dgm:spPr/>
      <dgm:t>
        <a:bodyPr/>
        <a:lstStyle/>
        <a:p>
          <a:endParaRPr lang="ru-RU"/>
        </a:p>
      </dgm:t>
    </dgm:pt>
    <dgm:pt modelId="{67B8490D-EC6C-484F-A09F-036EB56947F8}" type="pres">
      <dgm:prSet presAssocID="{7A748198-2FE7-43E1-AFD4-3832C382B571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B28EDFE4-F668-49EC-8CD2-A5D6124F2EB0}" type="pres">
      <dgm:prSet presAssocID="{5ECAC513-BEDC-4A37-9BDD-8AA3C3E4338E}" presName="noChildren" presStyleCnt="0"/>
      <dgm:spPr/>
      <dgm:t>
        <a:bodyPr/>
        <a:lstStyle/>
        <a:p>
          <a:endParaRPr lang="ru-RU"/>
        </a:p>
      </dgm:t>
    </dgm:pt>
    <dgm:pt modelId="{FBAF05AA-9A0B-400C-8EAC-1CA0E56FED18}" type="pres">
      <dgm:prSet presAssocID="{5ECAC513-BEDC-4A37-9BDD-8AA3C3E4338E}" presName="gap" presStyleCnt="0"/>
      <dgm:spPr/>
      <dgm:t>
        <a:bodyPr/>
        <a:lstStyle/>
        <a:p>
          <a:endParaRPr lang="ru-RU"/>
        </a:p>
      </dgm:t>
    </dgm:pt>
    <dgm:pt modelId="{5B4AD323-73D4-4D31-9F77-6E8B47F7FD03}" type="pres">
      <dgm:prSet presAssocID="{5ECAC513-BEDC-4A37-9BDD-8AA3C3E4338E}" presName="medCircle2" presStyleLbl="vennNode1" presStyleIdx="0" presStyleCnt="3"/>
      <dgm:spPr/>
      <dgm:t>
        <a:bodyPr/>
        <a:lstStyle/>
        <a:p>
          <a:endParaRPr lang="ru-RU"/>
        </a:p>
      </dgm:t>
    </dgm:pt>
    <dgm:pt modelId="{FD8EC42D-752E-48FA-ADBA-E5B2FB0B03FC}" type="pres">
      <dgm:prSet presAssocID="{5ECAC513-BEDC-4A37-9BDD-8AA3C3E4338E}" presName="txLvlOnly1" presStyleLbl="revTx" presStyleIdx="0" presStyleCnt="3"/>
      <dgm:spPr/>
      <dgm:t>
        <a:bodyPr/>
        <a:lstStyle/>
        <a:p>
          <a:endParaRPr lang="ru-RU"/>
        </a:p>
      </dgm:t>
    </dgm:pt>
    <dgm:pt modelId="{80BC379F-1CDE-46BB-9B5E-43309B8F899B}" type="pres">
      <dgm:prSet presAssocID="{C239AF52-FBFF-4DEF-9313-CBFF89E034B8}" presName="noChildren" presStyleCnt="0"/>
      <dgm:spPr/>
      <dgm:t>
        <a:bodyPr/>
        <a:lstStyle/>
        <a:p>
          <a:endParaRPr lang="ru-RU"/>
        </a:p>
      </dgm:t>
    </dgm:pt>
    <dgm:pt modelId="{E2717343-F20A-433C-86C5-498D88691E63}" type="pres">
      <dgm:prSet presAssocID="{C239AF52-FBFF-4DEF-9313-CBFF89E034B8}" presName="gap" presStyleCnt="0"/>
      <dgm:spPr/>
      <dgm:t>
        <a:bodyPr/>
        <a:lstStyle/>
        <a:p>
          <a:endParaRPr lang="ru-RU"/>
        </a:p>
      </dgm:t>
    </dgm:pt>
    <dgm:pt modelId="{ECC105D5-D560-4793-86BA-CB8DAD75C2AD}" type="pres">
      <dgm:prSet presAssocID="{C239AF52-FBFF-4DEF-9313-CBFF89E034B8}" presName="medCircle2" presStyleLbl="vennNode1" presStyleIdx="1" presStyleCnt="3"/>
      <dgm:spPr/>
      <dgm:t>
        <a:bodyPr/>
        <a:lstStyle/>
        <a:p>
          <a:endParaRPr lang="ru-RU"/>
        </a:p>
      </dgm:t>
    </dgm:pt>
    <dgm:pt modelId="{8446EA33-84B1-4938-A019-71206C0680D4}" type="pres">
      <dgm:prSet presAssocID="{C239AF52-FBFF-4DEF-9313-CBFF89E034B8}" presName="txLvlOnly1" presStyleLbl="revTx" presStyleIdx="1" presStyleCnt="3"/>
      <dgm:spPr/>
      <dgm:t>
        <a:bodyPr/>
        <a:lstStyle/>
        <a:p>
          <a:endParaRPr lang="ru-RU"/>
        </a:p>
      </dgm:t>
    </dgm:pt>
    <dgm:pt modelId="{4A5270A4-9A7C-4D73-B263-260F2E11D691}" type="pres">
      <dgm:prSet presAssocID="{EC6A72F7-82D1-4A1C-A39E-045FA783345F}" presName="noChildren" presStyleCnt="0"/>
      <dgm:spPr/>
      <dgm:t>
        <a:bodyPr/>
        <a:lstStyle/>
        <a:p>
          <a:endParaRPr lang="ru-RU"/>
        </a:p>
      </dgm:t>
    </dgm:pt>
    <dgm:pt modelId="{54F0A018-263E-49CD-8577-BD14B19AAF85}" type="pres">
      <dgm:prSet presAssocID="{EC6A72F7-82D1-4A1C-A39E-045FA783345F}" presName="gap" presStyleCnt="0"/>
      <dgm:spPr/>
      <dgm:t>
        <a:bodyPr/>
        <a:lstStyle/>
        <a:p>
          <a:endParaRPr lang="ru-RU"/>
        </a:p>
      </dgm:t>
    </dgm:pt>
    <dgm:pt modelId="{C3FAAA86-62D5-46F6-9F4C-807A072017DF}" type="pres">
      <dgm:prSet presAssocID="{EC6A72F7-82D1-4A1C-A39E-045FA783345F}" presName="medCircle2" presStyleLbl="vennNode1" presStyleIdx="2" presStyleCnt="3"/>
      <dgm:spPr/>
      <dgm:t>
        <a:bodyPr/>
        <a:lstStyle/>
        <a:p>
          <a:endParaRPr lang="ru-RU"/>
        </a:p>
      </dgm:t>
    </dgm:pt>
    <dgm:pt modelId="{A1EFA4B0-3032-4FA3-A5F8-DC779CF912BF}" type="pres">
      <dgm:prSet presAssocID="{EC6A72F7-82D1-4A1C-A39E-045FA783345F}" presName="txLvlOnly1" presStyleLbl="revTx" presStyleIdx="2" presStyleCnt="3"/>
      <dgm:spPr/>
      <dgm:t>
        <a:bodyPr/>
        <a:lstStyle/>
        <a:p>
          <a:endParaRPr lang="ru-RU"/>
        </a:p>
      </dgm:t>
    </dgm:pt>
  </dgm:ptLst>
  <dgm:cxnLst>
    <dgm:cxn modelId="{0AB79653-4484-45F0-A560-6313248DBF9B}" type="presOf" srcId="{5ECAC513-BEDC-4A37-9BDD-8AA3C3E4338E}" destId="{FD8EC42D-752E-48FA-ADBA-E5B2FB0B03FC}" srcOrd="0" destOrd="0" presId="urn:microsoft.com/office/officeart/2008/layout/VerticalCircleList"/>
    <dgm:cxn modelId="{C11896FF-7C32-46D7-911B-F4EAC4476167}" type="presOf" srcId="{7A748198-2FE7-43E1-AFD4-3832C382B571}" destId="{67B8490D-EC6C-484F-A09F-036EB56947F8}" srcOrd="0" destOrd="0" presId="urn:microsoft.com/office/officeart/2008/layout/VerticalCircleList"/>
    <dgm:cxn modelId="{3ACFB8C3-2DB1-4B8E-8F13-FF3803A7EEE8}" srcId="{7A748198-2FE7-43E1-AFD4-3832C382B571}" destId="{5ECAC513-BEDC-4A37-9BDD-8AA3C3E4338E}" srcOrd="0" destOrd="0" parTransId="{A9DA646E-1CEC-4E2D-89A4-7E5D4E915F91}" sibTransId="{38FE9650-8621-4C27-82D4-942534544601}"/>
    <dgm:cxn modelId="{F949D1AA-5AF6-46B3-9F88-DBC01EEF2858}" srcId="{7A748198-2FE7-43E1-AFD4-3832C382B571}" destId="{EC6A72F7-82D1-4A1C-A39E-045FA783345F}" srcOrd="2" destOrd="0" parTransId="{E53B6830-CB2D-4BE1-9F26-C2C507343AC9}" sibTransId="{9F8BA2CB-ECC1-4D5D-AB12-C6EED2C8DF34}"/>
    <dgm:cxn modelId="{6553E84B-8782-46BF-AD59-293260C2F76E}" srcId="{7A748198-2FE7-43E1-AFD4-3832C382B571}" destId="{C239AF52-FBFF-4DEF-9313-CBFF89E034B8}" srcOrd="1" destOrd="0" parTransId="{F5D1453D-3BE8-4059-A0DE-6610D30B0C0A}" sibTransId="{303FCB8E-F4EB-4183-AC8E-38DDDDF2E196}"/>
    <dgm:cxn modelId="{00BE3B2B-C11D-4BB5-A218-08B605D09935}" type="presOf" srcId="{C239AF52-FBFF-4DEF-9313-CBFF89E034B8}" destId="{8446EA33-84B1-4938-A019-71206C0680D4}" srcOrd="0" destOrd="0" presId="urn:microsoft.com/office/officeart/2008/layout/VerticalCircleList"/>
    <dgm:cxn modelId="{688E5888-034C-4C23-9E06-B87D38351F9D}" type="presOf" srcId="{EC6A72F7-82D1-4A1C-A39E-045FA783345F}" destId="{A1EFA4B0-3032-4FA3-A5F8-DC779CF912BF}" srcOrd="0" destOrd="0" presId="urn:microsoft.com/office/officeart/2008/layout/VerticalCircleList"/>
    <dgm:cxn modelId="{E07CA0CD-2DFA-4B81-96BA-555B6FBFEFC3}" type="presParOf" srcId="{67B8490D-EC6C-484F-A09F-036EB56947F8}" destId="{B28EDFE4-F668-49EC-8CD2-A5D6124F2EB0}" srcOrd="0" destOrd="0" presId="urn:microsoft.com/office/officeart/2008/layout/VerticalCircleList"/>
    <dgm:cxn modelId="{75C7D8D8-5FE4-4AF3-AD10-7F82BDEFC614}" type="presParOf" srcId="{B28EDFE4-F668-49EC-8CD2-A5D6124F2EB0}" destId="{FBAF05AA-9A0B-400C-8EAC-1CA0E56FED18}" srcOrd="0" destOrd="0" presId="urn:microsoft.com/office/officeart/2008/layout/VerticalCircleList"/>
    <dgm:cxn modelId="{B3248D6D-2B65-4CDC-AC95-9066CDB2114C}" type="presParOf" srcId="{B28EDFE4-F668-49EC-8CD2-A5D6124F2EB0}" destId="{5B4AD323-73D4-4D31-9F77-6E8B47F7FD03}" srcOrd="1" destOrd="0" presId="urn:microsoft.com/office/officeart/2008/layout/VerticalCircleList"/>
    <dgm:cxn modelId="{0B363346-A631-44CC-A552-4DF2122D0955}" type="presParOf" srcId="{B28EDFE4-F668-49EC-8CD2-A5D6124F2EB0}" destId="{FD8EC42D-752E-48FA-ADBA-E5B2FB0B03FC}" srcOrd="2" destOrd="0" presId="urn:microsoft.com/office/officeart/2008/layout/VerticalCircleList"/>
    <dgm:cxn modelId="{AB8F0CBF-27E3-413E-B3A6-6261E729091B}" type="presParOf" srcId="{67B8490D-EC6C-484F-A09F-036EB56947F8}" destId="{80BC379F-1CDE-46BB-9B5E-43309B8F899B}" srcOrd="1" destOrd="0" presId="urn:microsoft.com/office/officeart/2008/layout/VerticalCircleList"/>
    <dgm:cxn modelId="{D69D6C9E-5B55-417D-9E69-1FC0E49B077B}" type="presParOf" srcId="{80BC379F-1CDE-46BB-9B5E-43309B8F899B}" destId="{E2717343-F20A-433C-86C5-498D88691E63}" srcOrd="0" destOrd="0" presId="urn:microsoft.com/office/officeart/2008/layout/VerticalCircleList"/>
    <dgm:cxn modelId="{DACD5EA1-5943-4526-95DF-CC14C46A09C3}" type="presParOf" srcId="{80BC379F-1CDE-46BB-9B5E-43309B8F899B}" destId="{ECC105D5-D560-4793-86BA-CB8DAD75C2AD}" srcOrd="1" destOrd="0" presId="urn:microsoft.com/office/officeart/2008/layout/VerticalCircleList"/>
    <dgm:cxn modelId="{14CB8FD3-B066-4B2E-8652-4AEB2F98F88B}" type="presParOf" srcId="{80BC379F-1CDE-46BB-9B5E-43309B8F899B}" destId="{8446EA33-84B1-4938-A019-71206C0680D4}" srcOrd="2" destOrd="0" presId="urn:microsoft.com/office/officeart/2008/layout/VerticalCircleList"/>
    <dgm:cxn modelId="{A313FEF6-D03E-44CF-9EFE-82F5C866642E}" type="presParOf" srcId="{67B8490D-EC6C-484F-A09F-036EB56947F8}" destId="{4A5270A4-9A7C-4D73-B263-260F2E11D691}" srcOrd="2" destOrd="0" presId="urn:microsoft.com/office/officeart/2008/layout/VerticalCircleList"/>
    <dgm:cxn modelId="{F42011EC-62E5-4796-9D11-8CB8285D888B}" type="presParOf" srcId="{4A5270A4-9A7C-4D73-B263-260F2E11D691}" destId="{54F0A018-263E-49CD-8577-BD14B19AAF85}" srcOrd="0" destOrd="0" presId="urn:microsoft.com/office/officeart/2008/layout/VerticalCircleList"/>
    <dgm:cxn modelId="{DA67C298-20AF-43D2-ADEB-3CDFAE2FED66}" type="presParOf" srcId="{4A5270A4-9A7C-4D73-B263-260F2E11D691}" destId="{C3FAAA86-62D5-46F6-9F4C-807A072017DF}" srcOrd="1" destOrd="0" presId="urn:microsoft.com/office/officeart/2008/layout/VerticalCircleList"/>
    <dgm:cxn modelId="{0F1E16D3-E7CF-43C1-9110-2A6465432728}" type="presParOf" srcId="{4A5270A4-9A7C-4D73-B263-260F2E11D691}" destId="{A1EFA4B0-3032-4FA3-A5F8-DC779CF912BF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DF835-D0E1-4449-B47F-CFC1F086A2A7}">
      <dsp:nvSpPr>
        <dsp:cNvPr id="0" name=""/>
        <dsp:cNvSpPr/>
      </dsp:nvSpPr>
      <dsp:spPr>
        <a:xfrm>
          <a:off x="726422" y="189310"/>
          <a:ext cx="3483830" cy="2903361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/>
            <a:t>Ресурс обеспечения комплексной помощи </a:t>
          </a:r>
        </a:p>
      </dsp:txBody>
      <dsp:txXfrm>
        <a:off x="2562483" y="804546"/>
        <a:ext cx="1244225" cy="864095"/>
      </dsp:txXfrm>
    </dsp:sp>
    <dsp:sp modelId="{2F447074-27A6-4F17-8AF9-48BE57899797}">
      <dsp:nvSpPr>
        <dsp:cNvPr id="0" name=""/>
        <dsp:cNvSpPr/>
      </dsp:nvSpPr>
      <dsp:spPr>
        <a:xfrm>
          <a:off x="950270" y="83146"/>
          <a:ext cx="2903361" cy="328933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Ресурс индивидуализации содержания образования</a:t>
          </a:r>
        </a:p>
      </dsp:txBody>
      <dsp:txXfrm>
        <a:off x="1641547" y="2217298"/>
        <a:ext cx="1555372" cy="861492"/>
      </dsp:txXfrm>
    </dsp:sp>
    <dsp:sp modelId="{9CB80E22-F61A-458A-98AC-F95EFC978945}">
      <dsp:nvSpPr>
        <dsp:cNvPr id="0" name=""/>
        <dsp:cNvSpPr/>
      </dsp:nvSpPr>
      <dsp:spPr>
        <a:xfrm>
          <a:off x="581412" y="172819"/>
          <a:ext cx="3456394" cy="2903361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/>
            <a:t>Ресурс создания универсальной образователь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/>
            <a:t>ной среды</a:t>
          </a:r>
        </a:p>
      </dsp:txBody>
      <dsp:txXfrm>
        <a:off x="981777" y="788055"/>
        <a:ext cx="1234426" cy="864095"/>
      </dsp:txXfrm>
    </dsp:sp>
    <dsp:sp modelId="{AA5B6AC0-B9C0-4D90-9C50-CF21F093041C}">
      <dsp:nvSpPr>
        <dsp:cNvPr id="0" name=""/>
        <dsp:cNvSpPr/>
      </dsp:nvSpPr>
      <dsp:spPr>
        <a:xfrm>
          <a:off x="1061798" y="-22332"/>
          <a:ext cx="3262825" cy="326282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2720CC-A56A-4818-A348-03C4D16572DD}">
      <dsp:nvSpPr>
        <dsp:cNvPr id="0" name=""/>
        <dsp:cNvSpPr/>
      </dsp:nvSpPr>
      <dsp:spPr>
        <a:xfrm>
          <a:off x="738334" y="292278"/>
          <a:ext cx="3262825" cy="326282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CB394B-83B4-4F70-88B2-694578A0D427}">
      <dsp:nvSpPr>
        <dsp:cNvPr id="0" name=""/>
        <dsp:cNvSpPr/>
      </dsp:nvSpPr>
      <dsp:spPr>
        <a:xfrm>
          <a:off x="432050" y="-28838"/>
          <a:ext cx="3576024" cy="326282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2B129-CAB7-4191-A889-3F11920C26C3}">
      <dsp:nvSpPr>
        <dsp:cNvPr id="0" name=""/>
        <dsp:cNvSpPr/>
      </dsp:nvSpPr>
      <dsp:spPr>
        <a:xfrm>
          <a:off x="585259" y="-10468"/>
          <a:ext cx="1781808" cy="1781808"/>
        </a:xfrm>
        <a:prstGeom prst="circularArrow">
          <a:avLst>
            <a:gd name="adj1" fmla="val 4668"/>
            <a:gd name="adj2" fmla="val 272909"/>
            <a:gd name="adj3" fmla="val 13370061"/>
            <a:gd name="adj4" fmla="val 17675061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49C82F-A8E4-4913-91F4-3DBF87180C56}">
      <dsp:nvSpPr>
        <dsp:cNvPr id="0" name=""/>
        <dsp:cNvSpPr/>
      </dsp:nvSpPr>
      <dsp:spPr>
        <a:xfrm>
          <a:off x="968732" y="331"/>
          <a:ext cx="1014862" cy="50743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УЧИТЕЛЬ</a:t>
          </a:r>
        </a:p>
      </dsp:txBody>
      <dsp:txXfrm>
        <a:off x="993503" y="25102"/>
        <a:ext cx="965320" cy="457889"/>
      </dsp:txXfrm>
    </dsp:sp>
    <dsp:sp modelId="{A1E4F3C4-C112-44A6-8B49-53C27977656B}">
      <dsp:nvSpPr>
        <dsp:cNvPr id="0" name=""/>
        <dsp:cNvSpPr/>
      </dsp:nvSpPr>
      <dsp:spPr>
        <a:xfrm>
          <a:off x="1608520" y="640118"/>
          <a:ext cx="1014862" cy="50743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СПЕЦИАЛИСТЫ ШКОЛЬНОГО КОНСИЛИУМА</a:t>
          </a:r>
        </a:p>
      </dsp:txBody>
      <dsp:txXfrm>
        <a:off x="1633291" y="664889"/>
        <a:ext cx="965320" cy="457889"/>
      </dsp:txXfrm>
    </dsp:sp>
    <dsp:sp modelId="{74C3F139-B30C-4C98-8A3A-0B0E6D234531}">
      <dsp:nvSpPr>
        <dsp:cNvPr id="0" name=""/>
        <dsp:cNvSpPr/>
      </dsp:nvSpPr>
      <dsp:spPr>
        <a:xfrm>
          <a:off x="968732" y="1279906"/>
          <a:ext cx="1014862" cy="50743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СПЕЦИАЛИСТЫ ШКОЛЬНОЙ СЛУЖБЫ СОПРОВОЖДЕНИЯ</a:t>
          </a:r>
        </a:p>
      </dsp:txBody>
      <dsp:txXfrm>
        <a:off x="993503" y="1304677"/>
        <a:ext cx="965320" cy="457889"/>
      </dsp:txXfrm>
    </dsp:sp>
    <dsp:sp modelId="{3891B2A7-99F1-4FAE-B9B9-9D1B034A29EA}">
      <dsp:nvSpPr>
        <dsp:cNvPr id="0" name=""/>
        <dsp:cNvSpPr/>
      </dsp:nvSpPr>
      <dsp:spPr>
        <a:xfrm>
          <a:off x="328945" y="640118"/>
          <a:ext cx="1014862" cy="50743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7030A0"/>
              </a:solidFill>
            </a:rPr>
            <a:t>РОДИТЕЛИ</a:t>
          </a:r>
        </a:p>
      </dsp:txBody>
      <dsp:txXfrm>
        <a:off x="353716" y="664889"/>
        <a:ext cx="965320" cy="457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5BFA6-6167-4A3A-80C4-41AE646B0BDA}">
      <dsp:nvSpPr>
        <dsp:cNvPr id="0" name=""/>
        <dsp:cNvSpPr/>
      </dsp:nvSpPr>
      <dsp:spPr>
        <a:xfrm>
          <a:off x="0" y="251185"/>
          <a:ext cx="5594219" cy="57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174" tIns="291592" rIns="434174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ПРЕДОСТАВЛЕНИЕ</a:t>
          </a:r>
          <a:r>
            <a:rPr lang="ru-RU" sz="800" b="0" kern="1200" dirty="0" smtClean="0">
              <a:latin typeface="+mn-lt"/>
              <a:cs typeface="Arial" panose="020B0604020202020204" pitchFamily="34" charset="0"/>
            </a:rPr>
            <a:t> ПСИХОЛОГО-ПЕДАГОГИЧЕСКОЙ, МЕДИЦИНСКОЙ И СОЦИАЛЬНОЙ </a:t>
          </a:r>
          <a:r>
            <a:rPr lang="ru-RU" sz="800" b="1" kern="12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ПОМОЩИ</a:t>
          </a:r>
          <a:r>
            <a:rPr lang="ru-RU" sz="800" b="0" kern="1200" dirty="0" smtClean="0">
              <a:latin typeface="+mn-lt"/>
              <a:cs typeface="Arial" panose="020B0604020202020204" pitchFamily="34" charset="0"/>
            </a:rPr>
            <a:t> НА ОСНОВАНИИ РЕКОМЕНДАЦИИ </a:t>
          </a:r>
          <a:r>
            <a:rPr lang="ru-RU" sz="800" b="1" kern="1200" dirty="0" smtClean="0">
              <a:latin typeface="+mn-lt"/>
              <a:cs typeface="Arial" panose="020B0604020202020204" pitchFamily="34" charset="0"/>
            </a:rPr>
            <a:t>ПП КОНСИЛИУМА</a:t>
          </a:r>
          <a:r>
            <a:rPr lang="ru-RU" sz="800" b="0" kern="1200" dirty="0" smtClean="0">
              <a:latin typeface="+mn-lt"/>
              <a:cs typeface="Arial" panose="020B0604020202020204" pitchFamily="34" charset="0"/>
            </a:rPr>
            <a:t> ОО (СТ.42 273-ФЗ)</a:t>
          </a:r>
          <a:endParaRPr lang="ru-RU" sz="800" b="0" kern="1200" dirty="0">
            <a:latin typeface="+mn-lt"/>
            <a:cs typeface="Arial" panose="020B0604020202020204" pitchFamily="34" charset="0"/>
          </a:endParaRPr>
        </a:p>
      </dsp:txBody>
      <dsp:txXfrm>
        <a:off x="0" y="251185"/>
        <a:ext cx="5594219" cy="573300"/>
      </dsp:txXfrm>
    </dsp:sp>
    <dsp:sp modelId="{E3618348-0B8C-44B5-8D8C-DFF3D168C24C}">
      <dsp:nvSpPr>
        <dsp:cNvPr id="0" name=""/>
        <dsp:cNvSpPr/>
      </dsp:nvSpPr>
      <dsp:spPr>
        <a:xfrm>
          <a:off x="292717" y="42557"/>
          <a:ext cx="3915953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4" tIns="0" rIns="148014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latin typeface="+mn-lt"/>
              <a:cs typeface="Arial" panose="020B0604020202020204" pitchFamily="34" charset="0"/>
            </a:rPr>
            <a:t>ОБУЧАЮЩИЕСЯ </a:t>
          </a:r>
          <a:r>
            <a:rPr lang="ru-RU" sz="800" b="0" u="sng" kern="1200" dirty="0" smtClean="0">
              <a:latin typeface="+mn-lt"/>
              <a:cs typeface="Arial" panose="020B0604020202020204" pitchFamily="34" charset="0"/>
            </a:rPr>
            <a:t>С ТРУДНОСТЯМИ В ОСВОЕНИИ </a:t>
          </a:r>
          <a:r>
            <a:rPr lang="ru-RU" sz="800" b="0" kern="1200" dirty="0" smtClean="0">
              <a:latin typeface="+mn-lt"/>
              <a:cs typeface="Arial" panose="020B0604020202020204" pitchFamily="34" charset="0"/>
            </a:rPr>
            <a:t>ОСНОВНЫХ ОБРАЗОВАТЕЛЬНЫХ ПРОГРАММ, В РАЗВИТИИ И СОЦИАЛЬНОЙ АДАПТАЦИИ</a:t>
          </a:r>
          <a:endParaRPr lang="ru-RU" sz="800" b="0" kern="1200" dirty="0">
            <a:latin typeface="+mn-lt"/>
            <a:cs typeface="Arial" panose="020B0604020202020204" pitchFamily="34" charset="0"/>
          </a:endParaRPr>
        </a:p>
      </dsp:txBody>
      <dsp:txXfrm>
        <a:off x="312892" y="62732"/>
        <a:ext cx="3875603" cy="372930"/>
      </dsp:txXfrm>
    </dsp:sp>
    <dsp:sp modelId="{80703658-E8FF-4023-82E1-BAEC1191AF1D}">
      <dsp:nvSpPr>
        <dsp:cNvPr id="0" name=""/>
        <dsp:cNvSpPr/>
      </dsp:nvSpPr>
      <dsp:spPr>
        <a:xfrm>
          <a:off x="0" y="1100278"/>
          <a:ext cx="5594219" cy="57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174" tIns="291592" rIns="434174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СОЗДАНИЕ</a:t>
          </a:r>
          <a:r>
            <a:rPr lang="ru-RU" sz="800" b="0" kern="1200" dirty="0" smtClean="0">
              <a:latin typeface="+mn-lt"/>
              <a:cs typeface="Arial" panose="020B0604020202020204" pitchFamily="34" charset="0"/>
            </a:rPr>
            <a:t> </a:t>
          </a:r>
          <a:r>
            <a:rPr lang="ru-RU" sz="800" b="1" kern="1200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rPr>
            <a:t>СПЕЦИАЛЬНЫХ УСЛОВИЙ </a:t>
          </a:r>
          <a:r>
            <a:rPr lang="ru-RU" sz="800" b="0" kern="1200" dirty="0" smtClean="0">
              <a:latin typeface="+mn-lt"/>
              <a:cs typeface="Arial" panose="020B0604020202020204" pitchFamily="34" charset="0"/>
            </a:rPr>
            <a:t>ОБУЧЕНИЯ, ВОСПИТАНИЯ, РАЗВИТИЯ НА ОСНОВАНИИ РЕКОМЕНДАЦИИ </a:t>
          </a:r>
          <a:r>
            <a:rPr lang="ru-RU" sz="800" b="1" kern="1200" dirty="0" smtClean="0">
              <a:latin typeface="+mn-lt"/>
              <a:cs typeface="Arial" panose="020B0604020202020204" pitchFamily="34" charset="0"/>
            </a:rPr>
            <a:t>ПМП КОМИССИИ</a:t>
          </a:r>
          <a:r>
            <a:rPr lang="ru-RU" sz="800" b="0" kern="1200" dirty="0" smtClean="0">
              <a:latin typeface="+mn-lt"/>
              <a:cs typeface="Arial" panose="020B0604020202020204" pitchFamily="34" charset="0"/>
            </a:rPr>
            <a:t> (СТ.79 273-ФЗ)</a:t>
          </a:r>
          <a:endParaRPr lang="ru-RU" sz="800" b="0" kern="1200" dirty="0">
            <a:latin typeface="+mn-lt"/>
            <a:cs typeface="Arial" panose="020B0604020202020204" pitchFamily="34" charset="0"/>
          </a:endParaRPr>
        </a:p>
      </dsp:txBody>
      <dsp:txXfrm>
        <a:off x="0" y="1100278"/>
        <a:ext cx="5594219" cy="573300"/>
      </dsp:txXfrm>
    </dsp:sp>
    <dsp:sp modelId="{A1A43B33-07A1-4678-AD0A-E1FA09D879B6}">
      <dsp:nvSpPr>
        <dsp:cNvPr id="0" name=""/>
        <dsp:cNvSpPr/>
      </dsp:nvSpPr>
      <dsp:spPr>
        <a:xfrm>
          <a:off x="279710" y="893638"/>
          <a:ext cx="3915953" cy="41328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4" tIns="0" rIns="148014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latin typeface="+mn-lt"/>
              <a:cs typeface="Arial" panose="020B0604020202020204" pitchFamily="34" charset="0"/>
            </a:rPr>
            <a:t>ОБУЧАЮЩИЕСЯ </a:t>
          </a:r>
          <a:r>
            <a:rPr lang="ru-RU" sz="800" b="0" u="sng" kern="1200" dirty="0" smtClean="0">
              <a:latin typeface="+mn-lt"/>
              <a:cs typeface="Arial" panose="020B0604020202020204" pitchFamily="34" charset="0"/>
            </a:rPr>
            <a:t>С ОВЗ</a:t>
          </a:r>
          <a:endParaRPr lang="ru-RU" sz="800" b="0" u="sng" kern="1200" dirty="0">
            <a:latin typeface="+mn-lt"/>
            <a:cs typeface="Arial" panose="020B0604020202020204" pitchFamily="34" charset="0"/>
          </a:endParaRPr>
        </a:p>
      </dsp:txBody>
      <dsp:txXfrm>
        <a:off x="299885" y="913813"/>
        <a:ext cx="3875603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874E1-9FC9-4B54-B51A-A5FD2226E1CE}">
      <dsp:nvSpPr>
        <dsp:cNvPr id="0" name=""/>
        <dsp:cNvSpPr/>
      </dsp:nvSpPr>
      <dsp:spPr>
        <a:xfrm>
          <a:off x="0" y="99856"/>
          <a:ext cx="905953" cy="696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u="none" kern="1200" dirty="0" smtClean="0">
              <a:cs typeface="Arial" charset="0"/>
            </a:rPr>
            <a:t>ИСПОЛЬЗОВАНИЕ СПЕЦИАЛЬНЫХ ОБРАЗОВАТЕЛЬНЫХ ПРОГРАММ</a:t>
          </a:r>
          <a:endParaRPr lang="ru-RU" sz="700" b="0" u="none" kern="1200" dirty="0"/>
        </a:p>
      </dsp:txBody>
      <dsp:txXfrm>
        <a:off x="20398" y="120254"/>
        <a:ext cx="865157" cy="655655"/>
      </dsp:txXfrm>
    </dsp:sp>
    <dsp:sp modelId="{03B016B2-E2AB-4DDC-B992-EB93505BECFC}">
      <dsp:nvSpPr>
        <dsp:cNvPr id="0" name=""/>
        <dsp:cNvSpPr/>
      </dsp:nvSpPr>
      <dsp:spPr>
        <a:xfrm>
          <a:off x="996548" y="335744"/>
          <a:ext cx="192062" cy="2246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96548" y="380679"/>
        <a:ext cx="134443" cy="134806"/>
      </dsp:txXfrm>
    </dsp:sp>
    <dsp:sp modelId="{CA676747-EFC9-40AB-B301-3ABB0529CAC1}">
      <dsp:nvSpPr>
        <dsp:cNvPr id="0" name=""/>
        <dsp:cNvSpPr/>
      </dsp:nvSpPr>
      <dsp:spPr>
        <a:xfrm>
          <a:off x="1268334" y="99856"/>
          <a:ext cx="905953" cy="696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cs typeface="Arial" charset="0"/>
            </a:rPr>
            <a:t>ИСПОЛЬЗОВАНИЕ СПЕЦИАЛЬНЫХ УЧЕБНИКОВ, </a:t>
          </a:r>
          <a:r>
            <a:rPr lang="ru-RU" sz="700" b="0" u="none" kern="1200" dirty="0" smtClean="0">
              <a:cs typeface="Arial" charset="0"/>
            </a:rPr>
            <a:t>УЧЕБНЫХ ПОСОБИЙ И ДИДАКТИЧЕСКИХ МАТЕРИАЛОВ</a:t>
          </a:r>
          <a:endParaRPr lang="ru-RU" sz="700" b="0" u="none" kern="1200" dirty="0"/>
        </a:p>
      </dsp:txBody>
      <dsp:txXfrm>
        <a:off x="1288732" y="120254"/>
        <a:ext cx="865157" cy="655655"/>
      </dsp:txXfrm>
    </dsp:sp>
    <dsp:sp modelId="{1FE5673D-D510-4C1B-A950-66055BDE2CD7}">
      <dsp:nvSpPr>
        <dsp:cNvPr id="0" name=""/>
        <dsp:cNvSpPr/>
      </dsp:nvSpPr>
      <dsp:spPr>
        <a:xfrm>
          <a:off x="2264883" y="335744"/>
          <a:ext cx="192062" cy="2246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264883" y="380679"/>
        <a:ext cx="134443" cy="134806"/>
      </dsp:txXfrm>
    </dsp:sp>
    <dsp:sp modelId="{CC4F351C-5863-48F8-A0C6-1E3F83087BBB}">
      <dsp:nvSpPr>
        <dsp:cNvPr id="0" name=""/>
        <dsp:cNvSpPr/>
      </dsp:nvSpPr>
      <dsp:spPr>
        <a:xfrm>
          <a:off x="2536669" y="99856"/>
          <a:ext cx="905953" cy="696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u="none" kern="1200" dirty="0" smtClean="0">
              <a:cs typeface="Arial" charset="0"/>
            </a:rPr>
            <a:t>ИСПОЛЬЗОВАНИЕ СПЕЦИАЛЬНЫХ ТЕХНИЧЕСКИХ СРЕДСТВ ОБУЧЕНИЯ </a:t>
          </a:r>
          <a:endParaRPr lang="ru-RU" sz="700" b="0" u="none" kern="1200" dirty="0"/>
        </a:p>
      </dsp:txBody>
      <dsp:txXfrm>
        <a:off x="2557067" y="120254"/>
        <a:ext cx="865157" cy="655655"/>
      </dsp:txXfrm>
    </dsp:sp>
    <dsp:sp modelId="{01F873E3-9C2C-4B99-8991-D4264D788D2C}">
      <dsp:nvSpPr>
        <dsp:cNvPr id="0" name=""/>
        <dsp:cNvSpPr/>
      </dsp:nvSpPr>
      <dsp:spPr>
        <a:xfrm>
          <a:off x="3533218" y="335744"/>
          <a:ext cx="192062" cy="2246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533218" y="380679"/>
        <a:ext cx="134443" cy="134806"/>
      </dsp:txXfrm>
    </dsp:sp>
    <dsp:sp modelId="{74162A3A-536D-479E-AAA0-B8AD5DF5F690}">
      <dsp:nvSpPr>
        <dsp:cNvPr id="0" name=""/>
        <dsp:cNvSpPr/>
      </dsp:nvSpPr>
      <dsp:spPr>
        <a:xfrm>
          <a:off x="3805004" y="99856"/>
          <a:ext cx="905953" cy="696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cs typeface="Arial" charset="0"/>
            </a:rPr>
            <a:t>ПРЕДОСТАВЛЕНИЕ УСЛУГ АССИСТЕНТА (ПОМОЩНИКА)</a:t>
          </a:r>
          <a:endParaRPr lang="ru-RU" sz="700" b="0" kern="1200" dirty="0"/>
        </a:p>
      </dsp:txBody>
      <dsp:txXfrm>
        <a:off x="3825402" y="120254"/>
        <a:ext cx="865157" cy="655655"/>
      </dsp:txXfrm>
    </dsp:sp>
    <dsp:sp modelId="{4C19DC1C-3E96-4100-92A7-A4127CD3AE89}">
      <dsp:nvSpPr>
        <dsp:cNvPr id="0" name=""/>
        <dsp:cNvSpPr/>
      </dsp:nvSpPr>
      <dsp:spPr>
        <a:xfrm>
          <a:off x="4801552" y="335744"/>
          <a:ext cx="192062" cy="2246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801552" y="380679"/>
        <a:ext cx="134443" cy="134806"/>
      </dsp:txXfrm>
    </dsp:sp>
    <dsp:sp modelId="{F16D0420-1B05-4AE7-98DB-B68D426B0579}">
      <dsp:nvSpPr>
        <dsp:cNvPr id="0" name=""/>
        <dsp:cNvSpPr/>
      </dsp:nvSpPr>
      <dsp:spPr>
        <a:xfrm>
          <a:off x="5073338" y="99856"/>
          <a:ext cx="905953" cy="696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u="none" kern="1200" dirty="0" smtClean="0">
              <a:cs typeface="Arial" charset="0"/>
            </a:rPr>
            <a:t>ПРОВЕДЕНИЕ ГРУППОВЫХ И ИНДИВИДУАЛЬНЫХ КОРРЕКЦИОННЫХ ЗАНЯТИЙ</a:t>
          </a:r>
          <a:endParaRPr lang="ru-RU" sz="700" b="0" u="none" kern="1200" dirty="0"/>
        </a:p>
      </dsp:txBody>
      <dsp:txXfrm>
        <a:off x="5093736" y="120254"/>
        <a:ext cx="865157" cy="655655"/>
      </dsp:txXfrm>
    </dsp:sp>
    <dsp:sp modelId="{C1180DBB-8E07-46F2-8120-4C45A3EAFDA8}">
      <dsp:nvSpPr>
        <dsp:cNvPr id="0" name=""/>
        <dsp:cNvSpPr/>
      </dsp:nvSpPr>
      <dsp:spPr>
        <a:xfrm>
          <a:off x="6069887" y="335744"/>
          <a:ext cx="192062" cy="2246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6069887" y="380679"/>
        <a:ext cx="134443" cy="134806"/>
      </dsp:txXfrm>
    </dsp:sp>
    <dsp:sp modelId="{BEDEE12C-6D3C-4D7C-B298-A36EA7CD27EB}">
      <dsp:nvSpPr>
        <dsp:cNvPr id="0" name=""/>
        <dsp:cNvSpPr/>
      </dsp:nvSpPr>
      <dsp:spPr>
        <a:xfrm>
          <a:off x="6341673" y="99856"/>
          <a:ext cx="905953" cy="696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cs typeface="Arial" charset="0"/>
            </a:rPr>
            <a:t>ОБЕСПЕЧЕНИЕ ДОСТУПА В ЗДАНИЯ</a:t>
          </a:r>
          <a:endParaRPr lang="ru-RU" sz="700" b="0" kern="1200" dirty="0"/>
        </a:p>
      </dsp:txBody>
      <dsp:txXfrm>
        <a:off x="6362071" y="120254"/>
        <a:ext cx="865157" cy="6556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19356-49FC-47FB-8B6F-C34B917ED41D}">
      <dsp:nvSpPr>
        <dsp:cNvPr id="0" name=""/>
        <dsp:cNvSpPr/>
      </dsp:nvSpPr>
      <dsp:spPr>
        <a:xfrm>
          <a:off x="3233" y="0"/>
          <a:ext cx="1413891" cy="711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u="none" kern="1200" dirty="0" smtClean="0">
              <a:cs typeface="Arial" charset="0"/>
            </a:rPr>
            <a:t>ПРОВЕДЕНИЕ ГРУППОВЫХ И (ИЛИ) ИНДИВИДУАЛЬНЫХ КОРРЕКЦИОННЫХ, КОМПЕНСИРУЮЩИХ ЗАНЯТИЙ</a:t>
          </a:r>
          <a:endParaRPr lang="ru-RU" sz="700" b="0" u="none" kern="1200" dirty="0"/>
        </a:p>
      </dsp:txBody>
      <dsp:txXfrm>
        <a:off x="24069" y="20836"/>
        <a:ext cx="1372219" cy="669732"/>
      </dsp:txXfrm>
    </dsp:sp>
    <dsp:sp modelId="{A66BD4B7-FBB1-4598-AA4B-6C694CDF4302}">
      <dsp:nvSpPr>
        <dsp:cNvPr id="0" name=""/>
        <dsp:cNvSpPr/>
      </dsp:nvSpPr>
      <dsp:spPr>
        <a:xfrm>
          <a:off x="1558514" y="180379"/>
          <a:ext cx="299745" cy="3506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558514" y="250508"/>
        <a:ext cx="209822" cy="210387"/>
      </dsp:txXfrm>
    </dsp:sp>
    <dsp:sp modelId="{217FC465-EF52-4B3E-BF58-D46E530AEB5C}">
      <dsp:nvSpPr>
        <dsp:cNvPr id="0" name=""/>
        <dsp:cNvSpPr/>
      </dsp:nvSpPr>
      <dsp:spPr>
        <a:xfrm>
          <a:off x="1982682" y="0"/>
          <a:ext cx="1413891" cy="711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cs typeface="Arial" charset="0"/>
            </a:rPr>
            <a:t>РАЗРАБОТКА ИНДИВИДУАЛЬНОГО УЧЕБНОГО ПЛАНА ООП</a:t>
          </a:r>
          <a:endParaRPr lang="ru-RU" sz="700" b="0" u="none" kern="1200" dirty="0"/>
        </a:p>
      </dsp:txBody>
      <dsp:txXfrm>
        <a:off x="2003518" y="20836"/>
        <a:ext cx="1372219" cy="669732"/>
      </dsp:txXfrm>
    </dsp:sp>
    <dsp:sp modelId="{CB81F8FE-6DCD-49F7-86D1-F172D62E04AA}">
      <dsp:nvSpPr>
        <dsp:cNvPr id="0" name=""/>
        <dsp:cNvSpPr/>
      </dsp:nvSpPr>
      <dsp:spPr>
        <a:xfrm>
          <a:off x="3537963" y="180379"/>
          <a:ext cx="299745" cy="3506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537963" y="250508"/>
        <a:ext cx="209822" cy="210387"/>
      </dsp:txXfrm>
    </dsp:sp>
    <dsp:sp modelId="{FACBB30C-FF99-4941-A68D-030F23C6881C}">
      <dsp:nvSpPr>
        <dsp:cNvPr id="0" name=""/>
        <dsp:cNvSpPr/>
      </dsp:nvSpPr>
      <dsp:spPr>
        <a:xfrm>
          <a:off x="3962130" y="0"/>
          <a:ext cx="1413891" cy="711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u="none" kern="1200" dirty="0" smtClean="0">
              <a:cs typeface="Arial" charset="0"/>
            </a:rPr>
            <a:t>АДАПТАЦИЯ УЧЕБНЫХ И КОНТРОЛЬНО-ИЗМЕРИТЕЛЬНЫХ МАТЕРИАЛОВ</a:t>
          </a:r>
          <a:endParaRPr lang="ru-RU" sz="700" b="0" u="none" kern="1200" dirty="0"/>
        </a:p>
      </dsp:txBody>
      <dsp:txXfrm>
        <a:off x="3982966" y="20836"/>
        <a:ext cx="1372219" cy="669732"/>
      </dsp:txXfrm>
    </dsp:sp>
    <dsp:sp modelId="{5D787D46-DC2E-4BED-A99A-6EF7FBF1CEA7}">
      <dsp:nvSpPr>
        <dsp:cNvPr id="0" name=""/>
        <dsp:cNvSpPr/>
      </dsp:nvSpPr>
      <dsp:spPr>
        <a:xfrm>
          <a:off x="5517411" y="180379"/>
          <a:ext cx="299745" cy="3506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517411" y="250508"/>
        <a:ext cx="209822" cy="210387"/>
      </dsp:txXfrm>
    </dsp:sp>
    <dsp:sp modelId="{5BC2B18D-4970-4768-BE25-27E05FE1CEBE}">
      <dsp:nvSpPr>
        <dsp:cNvPr id="0" name=""/>
        <dsp:cNvSpPr/>
      </dsp:nvSpPr>
      <dsp:spPr>
        <a:xfrm>
          <a:off x="5941579" y="0"/>
          <a:ext cx="1413891" cy="711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kern="1200" dirty="0" smtClean="0">
              <a:cs typeface="Arial" charset="0"/>
            </a:rPr>
            <a:t>ПРОФИЛАКТИКА АСОЦИАЛЬНОГО (ДЕВИАНТНОГО) ПОВЕДЕНИЯ</a:t>
          </a:r>
          <a:endParaRPr lang="ru-RU" sz="700" b="0" kern="1200" dirty="0"/>
        </a:p>
      </dsp:txBody>
      <dsp:txXfrm>
        <a:off x="5962415" y="20836"/>
        <a:ext cx="1372219" cy="6697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AD323-73D4-4D31-9F77-6E8B47F7FD03}">
      <dsp:nvSpPr>
        <dsp:cNvPr id="0" name=""/>
        <dsp:cNvSpPr/>
      </dsp:nvSpPr>
      <dsp:spPr>
        <a:xfrm>
          <a:off x="170364" y="580058"/>
          <a:ext cx="649761" cy="64976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D8EC42D-752E-48FA-ADBA-E5B2FB0B03FC}">
      <dsp:nvSpPr>
        <dsp:cNvPr id="0" name=""/>
        <dsp:cNvSpPr/>
      </dsp:nvSpPr>
      <dsp:spPr>
        <a:xfrm>
          <a:off x="495245" y="580058"/>
          <a:ext cx="3466716" cy="649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ПИСЬМО МП РФ </a:t>
          </a:r>
          <a:r>
            <a:rPr lang="ru-RU" sz="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ОТ</a:t>
          </a:r>
          <a:r>
            <a:rPr lang="ru-RU" sz="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08.02.2019 № ТС-421/07 </a:t>
          </a: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«О НАПРАВЛЕНИИ РЕКОМЕНДАЦИЙ» </a:t>
          </a:r>
          <a:endParaRPr lang="ru-RU" sz="800" b="1" kern="1200" dirty="0"/>
        </a:p>
      </dsp:txBody>
      <dsp:txXfrm>
        <a:off x="495245" y="580058"/>
        <a:ext cx="3466716" cy="649761"/>
      </dsp:txXfrm>
    </dsp:sp>
    <dsp:sp modelId="{ECC105D5-D560-4793-86BA-CB8DAD75C2AD}">
      <dsp:nvSpPr>
        <dsp:cNvPr id="0" name=""/>
        <dsp:cNvSpPr/>
      </dsp:nvSpPr>
      <dsp:spPr>
        <a:xfrm>
          <a:off x="170364" y="1229820"/>
          <a:ext cx="649761" cy="64976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446EA33-84B1-4938-A019-71206C0680D4}">
      <dsp:nvSpPr>
        <dsp:cNvPr id="0" name=""/>
        <dsp:cNvSpPr/>
      </dsp:nvSpPr>
      <dsp:spPr>
        <a:xfrm>
          <a:off x="495245" y="1229820"/>
          <a:ext cx="3466716" cy="649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РАСПОРЯЖЕНИЕ МП РФ </a:t>
          </a:r>
          <a:r>
            <a:rPr lang="ru-RU" sz="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sz="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09.09.2019 № Р-93 </a:t>
          </a: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«ОБ УТВЕРЖДЕНИИ ПРИМЕРНОГО ПОЛОЖЕНИЯ О ППк»</a:t>
          </a:r>
          <a:endParaRPr lang="ru-RU" sz="1000" b="1" kern="1200" dirty="0"/>
        </a:p>
      </dsp:txBody>
      <dsp:txXfrm>
        <a:off x="495245" y="1229820"/>
        <a:ext cx="3466716" cy="649761"/>
      </dsp:txXfrm>
    </dsp:sp>
    <dsp:sp modelId="{C3FAAA86-62D5-46F6-9F4C-807A072017DF}">
      <dsp:nvSpPr>
        <dsp:cNvPr id="0" name=""/>
        <dsp:cNvSpPr/>
      </dsp:nvSpPr>
      <dsp:spPr>
        <a:xfrm>
          <a:off x="170364" y="1879581"/>
          <a:ext cx="649761" cy="64976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1EFA4B0-3032-4FA3-A5F8-DC779CF912BF}">
      <dsp:nvSpPr>
        <dsp:cNvPr id="0" name=""/>
        <dsp:cNvSpPr/>
      </dsp:nvSpPr>
      <dsp:spPr>
        <a:xfrm>
          <a:off x="495245" y="1879581"/>
          <a:ext cx="3466716" cy="649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ПИСЬМО МП РФ </a:t>
          </a:r>
          <a:r>
            <a:rPr lang="ru-RU" sz="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ОТ </a:t>
          </a:r>
          <a:r>
            <a:rPr lang="ru-RU" sz="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10.04.2020 № 07-2627 </a:t>
          </a:r>
          <a:r>
            <a:rPr lang="ru-RU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«О НАПРАВЛЕНИИ МЕТОДИЧЕСКОГО ПОСОБИЯ» </a:t>
          </a:r>
          <a:endParaRPr lang="ru-RU" sz="800" b="1" kern="1200" dirty="0"/>
        </a:p>
      </dsp:txBody>
      <dsp:txXfrm>
        <a:off x="495245" y="1879581"/>
        <a:ext cx="3466716" cy="649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044C-D1BA-4A9B-8554-B7A4448A9056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62D1F-EBD6-44C1-A0ED-6441966F5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62D1F-EBD6-44C1-A0ED-6441966F5E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90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62D1F-EBD6-44C1-A0ED-6441966F5E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267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62D1F-EBD6-44C1-A0ED-6441966F5E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11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2536-1A4B-427C-8990-FE802B99E7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A2536-1A4B-427C-8990-FE802B99E7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4CDE5-56CB-4523-8511-8ECE04AA6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sv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0.jpeg"/><Relationship Id="rId4" Type="http://schemas.openxmlformats.org/officeDocument/2006/relationships/diagramData" Target="../diagrams/data1.xml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8.png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27.png"/><Relationship Id="rId4" Type="http://schemas.openxmlformats.org/officeDocument/2006/relationships/hyperlink" Target="https://mosmetod.ru/" TargetMode="External"/><Relationship Id="rId9" Type="http://schemas.microsoft.com/office/2007/relationships/diagramDrawing" Target="../diagrams/drawing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000" y="2480503"/>
            <a:ext cx="6552728" cy="84638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>
            <a:defPPr>
              <a:defRPr lang="ru-RU"/>
            </a:defPPr>
            <a:lvl1pPr>
              <a:defRPr sz="2600">
                <a:solidFill>
                  <a:srgbClr val="6E2481"/>
                </a:solidFill>
                <a:latin typeface="Muller Bold" pitchFamily="50" charset="-52"/>
              </a:defRPr>
            </a:lvl1pPr>
          </a:lstStyle>
          <a:p>
            <a:r>
              <a:rPr lang="ru-RU" dirty="0"/>
              <a:t>Проблема успеваемости и неуспешности в школьном </a:t>
            </a:r>
            <a:r>
              <a:rPr lang="ru-RU" dirty="0" smtClean="0"/>
              <a:t>образовании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0" t="14816" r="22222" b="53086"/>
          <a:stretch/>
        </p:blipFill>
        <p:spPr>
          <a:xfrm>
            <a:off x="287608" y="3492224"/>
            <a:ext cx="792000" cy="79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3356287"/>
            <a:ext cx="4716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46552"/>
                </a:solidFill>
                <a:latin typeface="Muller Medium" pitchFamily="50" charset="-52"/>
              </a:rPr>
              <a:t>Модератор – </a:t>
            </a:r>
            <a:r>
              <a:rPr lang="ru-RU" dirty="0" err="1">
                <a:solidFill>
                  <a:srgbClr val="046552"/>
                </a:solidFill>
                <a:latin typeface="Muller Medium" pitchFamily="50" charset="-52"/>
              </a:rPr>
              <a:t>Сацевич</a:t>
            </a:r>
            <a:r>
              <a:rPr lang="ru-RU" dirty="0">
                <a:solidFill>
                  <a:srgbClr val="046552"/>
                </a:solidFill>
                <a:latin typeface="Muller Medium" pitchFamily="50" charset="-52"/>
              </a:rPr>
              <a:t> Сергей </a:t>
            </a:r>
            <a:r>
              <a:rPr lang="ru-RU" dirty="0" err="1">
                <a:solidFill>
                  <a:srgbClr val="046552"/>
                </a:solidFill>
                <a:latin typeface="Muller Medium" pitchFamily="50" charset="-52"/>
              </a:rPr>
              <a:t>Вильевич</a:t>
            </a:r>
            <a:r>
              <a:rPr lang="ru-RU" sz="1400" dirty="0">
                <a:solidFill>
                  <a:srgbClr val="046552"/>
                </a:solidFill>
                <a:latin typeface="Muller Medium" pitchFamily="50" charset="-52"/>
              </a:rPr>
              <a:t>, руководитель Центра специальных форм образования АО «Издательство «Просвещение», кандидат педагогических наук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3478"/>
            <a:ext cx="8015981" cy="3865830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259632" y="4155926"/>
            <a:ext cx="6768752" cy="504056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i="1" dirty="0" smtClean="0">
                <a:latin typeface="Muller Regular"/>
                <a:cs typeface="Times New Roman" panose="02020603050405020304" pitchFamily="18" charset="0"/>
              </a:rPr>
              <a:t>Фрагмент результатов исследования с участием 154 общеобразовательных организаций из 6 субъектов и 3 федеральных округов РФ (2018 год)</a:t>
            </a:r>
            <a:endParaRPr lang="ru-RU" sz="1200" i="1" dirty="0">
              <a:latin typeface="Mull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185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273591"/>
            <a:ext cx="7128792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ВАЖНО: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843559"/>
            <a:ext cx="7632848" cy="302433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Muller Regular" pitchFamily="50" charset="-52"/>
              </a:rPr>
              <a:t>разделять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r>
              <a:rPr lang="ru-RU" sz="1600" dirty="0">
                <a:latin typeface="Muller Regular" pitchFamily="50" charset="-52"/>
              </a:rPr>
              <a:t>, как совокупность динамических данных о достижениях обучающихся на пути к искомому результату, и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1600" i="1" dirty="0">
                <a:latin typeface="Muller Regular" pitchFamily="50" charset="-52"/>
              </a:rPr>
              <a:t> </a:t>
            </a:r>
            <a:r>
              <a:rPr lang="ru-RU" sz="1600" dirty="0">
                <a:latin typeface="Muller Regular" pitchFamily="50" charset="-52"/>
              </a:rPr>
              <a:t>обучения,</a:t>
            </a:r>
          </a:p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Muller Regular" pitchFamily="50" charset="-52"/>
              </a:rPr>
              <a:t>знать, что развитие </a:t>
            </a:r>
            <a:r>
              <a:rPr lang="ru-RU" sz="1600" b="1" dirty="0">
                <a:latin typeface="Muller Regular" pitchFamily="50" charset="-52"/>
              </a:rPr>
              <a:t>активности и самостоятельности </a:t>
            </a:r>
            <a:r>
              <a:rPr lang="ru-RU" sz="1600" dirty="0" smtClean="0">
                <a:latin typeface="Muller Regular" pitchFamily="50" charset="-52"/>
              </a:rPr>
              <a:t>детей при </a:t>
            </a:r>
            <a:r>
              <a:rPr lang="ru-RU" sz="1600" dirty="0">
                <a:latin typeface="Muller Regular" pitchFamily="50" charset="-52"/>
              </a:rPr>
              <a:t>решении коммуникативных и познавательных задач </a:t>
            </a:r>
            <a:r>
              <a:rPr lang="ru-RU" sz="1600" dirty="0" smtClean="0">
                <a:latin typeface="Muller Regular" pitchFamily="50" charset="-52"/>
              </a:rPr>
              <a:t>― </a:t>
            </a:r>
            <a:r>
              <a:rPr lang="ru-RU" sz="1600" b="1" dirty="0" smtClean="0">
                <a:latin typeface="Muller Regular" pitchFamily="50" charset="-52"/>
              </a:rPr>
              <a:t>важный </a:t>
            </a:r>
            <a:r>
              <a:rPr lang="ru-RU" sz="1600" b="1" dirty="0">
                <a:latin typeface="Muller Regular" pitchFamily="50" charset="-52"/>
              </a:rPr>
              <a:t>показатель результативности</a:t>
            </a:r>
            <a:r>
              <a:rPr lang="ru-RU" sz="1600" dirty="0">
                <a:latin typeface="Muller Regular" pitchFamily="50" charset="-52"/>
              </a:rPr>
              <a:t> обучения,</a:t>
            </a:r>
          </a:p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Muller Regular" pitchFamily="50" charset="-52"/>
              </a:rPr>
              <a:t>помнить, что изменение средовых обстоятельств (например, дистанционное обучение), изменение предъявляемых к ученикам </a:t>
            </a:r>
            <a:r>
              <a:rPr lang="ru-RU" sz="1600" dirty="0" smtClean="0">
                <a:latin typeface="Muller Regular" pitchFamily="50" charset="-52"/>
              </a:rPr>
              <a:t>требований (снижение </a:t>
            </a:r>
            <a:r>
              <a:rPr lang="ru-RU" sz="1600" dirty="0">
                <a:latin typeface="Muller Regular" pitchFamily="50" charset="-52"/>
              </a:rPr>
              <a:t>объема помощи, повышение уровня сложности и др.) может привести к скрытой отрицательной динамике при внешнем благополучии (сохранении отметок «4» и «5»)</a:t>
            </a:r>
          </a:p>
        </p:txBody>
      </p:sp>
    </p:spTree>
    <p:extLst>
      <p:ext uri="{BB962C8B-B14F-4D97-AF65-F5344CB8AC3E}">
        <p14:creationId xmlns:p14="http://schemas.microsoft.com/office/powerpoint/2010/main" val="59882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3539792"/>
            <a:ext cx="28803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u="sng" dirty="0">
                <a:solidFill>
                  <a:srgbClr val="6E2481"/>
                </a:solidFill>
                <a:latin typeface="Muller Bold" pitchFamily="50" charset="-52"/>
              </a:rPr>
              <a:t>mmco-expo.ru</a:t>
            </a:r>
            <a:endParaRPr lang="ru-RU" sz="2000" u="sng" dirty="0">
              <a:solidFill>
                <a:srgbClr val="6E2481"/>
              </a:solidFill>
              <a:latin typeface="Muller Bold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8058" y="1730720"/>
            <a:ext cx="3528392" cy="32316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dirty="0" err="1" smtClean="0">
                <a:solidFill>
                  <a:srgbClr val="046552"/>
                </a:solidFill>
                <a:latin typeface="Muller Bold" pitchFamily="50" charset="-52"/>
              </a:rPr>
              <a:t>Алмазова</a:t>
            </a:r>
            <a:r>
              <a:rPr lang="ru-RU" dirty="0" smtClean="0">
                <a:solidFill>
                  <a:srgbClr val="046552"/>
                </a:solidFill>
                <a:latin typeface="Muller Bold" pitchFamily="50" charset="-52"/>
              </a:rPr>
              <a:t> Анна Алексеевна</a:t>
            </a:r>
            <a:endParaRPr lang="ru-RU" dirty="0">
              <a:solidFill>
                <a:srgbClr val="046552"/>
              </a:solidFill>
              <a:latin typeface="Muller Bold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9054" y="2065200"/>
            <a:ext cx="4131178" cy="47705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1400" dirty="0" smtClean="0">
                <a:solidFill>
                  <a:srgbClr val="046552"/>
                </a:solidFill>
                <a:latin typeface="Muller Medium" pitchFamily="50" charset="-52"/>
              </a:rPr>
              <a:t>Директор </a:t>
            </a:r>
            <a:r>
              <a:rPr lang="ru-RU" sz="1400" dirty="0">
                <a:solidFill>
                  <a:srgbClr val="046552"/>
                </a:solidFill>
                <a:latin typeface="Muller Medium" pitchFamily="50" charset="-52"/>
              </a:rPr>
              <a:t>Института детства </a:t>
            </a:r>
            <a:r>
              <a:rPr lang="ru-RU" sz="1400" dirty="0" smtClean="0">
                <a:solidFill>
                  <a:srgbClr val="046552"/>
                </a:solidFill>
                <a:latin typeface="Muller Medium" pitchFamily="50" charset="-52"/>
              </a:rPr>
              <a:t>ФГБОУ ВО МПГУ</a:t>
            </a:r>
            <a:r>
              <a:rPr lang="ru-RU" sz="1400" dirty="0">
                <a:solidFill>
                  <a:srgbClr val="046552"/>
                </a:solidFill>
                <a:latin typeface="Muller Medium" pitchFamily="50" charset="-52"/>
              </a:rPr>
              <a:t>, </a:t>
            </a:r>
            <a:endParaRPr lang="ru-RU" sz="1400" dirty="0" smtClean="0">
              <a:solidFill>
                <a:srgbClr val="046552"/>
              </a:solidFill>
              <a:latin typeface="Muller Medium" pitchFamily="50" charset="-52"/>
            </a:endParaRPr>
          </a:p>
          <a:p>
            <a:r>
              <a:rPr lang="ru-RU" sz="1400" dirty="0" smtClean="0">
                <a:solidFill>
                  <a:srgbClr val="046552"/>
                </a:solidFill>
                <a:latin typeface="Muller Medium" pitchFamily="50" charset="-52"/>
              </a:rPr>
              <a:t>доктор </a:t>
            </a:r>
            <a:r>
              <a:rPr lang="ru-RU" sz="1400" dirty="0">
                <a:solidFill>
                  <a:srgbClr val="046552"/>
                </a:solidFill>
                <a:latin typeface="Muller Medium" pitchFamily="50" charset="-52"/>
              </a:rPr>
              <a:t>педагогических наук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6652" t="-3" r="26921" b="16580"/>
          <a:stretch/>
        </p:blipFill>
        <p:spPr>
          <a:xfrm>
            <a:off x="1691680" y="1788894"/>
            <a:ext cx="726621" cy="7265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2"/>
          <p:cNvSpPr>
            <a:spLocks noGrp="1"/>
          </p:cNvSpPr>
          <p:nvPr>
            <p:ph idx="1"/>
          </p:nvPr>
        </p:nvSpPr>
        <p:spPr>
          <a:xfrm>
            <a:off x="827584" y="627534"/>
            <a:ext cx="6480720" cy="3024335"/>
          </a:xfrm>
        </p:spPr>
        <p:txBody>
          <a:bodyPr lIns="0" tIns="0">
            <a:noAutofit/>
          </a:bodyPr>
          <a:lstStyle/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Muller Regular" pitchFamily="50" charset="-52"/>
              </a:rPr>
              <a:t>Идея инклюзии распространяется на всех учащихся, выбивающихся из «стандартных» рамок.</a:t>
            </a:r>
          </a:p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Muller Regular" pitchFamily="50" charset="-52"/>
              </a:rPr>
              <a:t>Чаще всего трудности в обучении проявляются как проблемы осмысления и воспроизведения текстов: материалы учебника, текстовые задачи, объяснение учителя, художественные тексты и др.</a:t>
            </a:r>
          </a:p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Muller Regular" pitchFamily="50" charset="-52"/>
              </a:rPr>
              <a:t>Эти трудности могут иметь временный или устойчивый характер.</a:t>
            </a:r>
          </a:p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Muller Regular" pitchFamily="50" charset="-52"/>
              </a:rPr>
              <a:t> Важно снизить риск перехода трудностей временного характера в разряд устойчивых.</a:t>
            </a:r>
          </a:p>
        </p:txBody>
      </p:sp>
    </p:spTree>
    <p:extLst>
      <p:ext uri="{BB962C8B-B14F-4D97-AF65-F5344CB8AC3E}">
        <p14:creationId xmlns:p14="http://schemas.microsoft.com/office/powerpoint/2010/main" val="18759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771550"/>
            <a:ext cx="6408712" cy="3024335"/>
          </a:xfrm>
        </p:spPr>
        <p:txBody>
          <a:bodyPr lIns="0" tIns="0">
            <a:noAutofit/>
          </a:bodyPr>
          <a:lstStyle/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Muller Regular" pitchFamily="50" charset="-52"/>
              </a:rPr>
              <a:t>Надежность и эффективность помощи обеспечивается во взаимодействии педагогов, специалистов, родителей.</a:t>
            </a:r>
          </a:p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Muller Regular" pitchFamily="50" charset="-52"/>
              </a:rPr>
              <a:t>В систему подготовки учителей (основные образовательные программы. Программы переподготовки, повышения квалификации) встраивается раздел «Смысловое  чтение»</a:t>
            </a:r>
          </a:p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Muller Regular" pitchFamily="50" charset="-52"/>
              </a:rPr>
              <a:t>Задача специалистов – разработка диагностических и обучающих материалов, которые не усложняют работу учителя. </a:t>
            </a:r>
          </a:p>
        </p:txBody>
      </p:sp>
    </p:spTree>
    <p:extLst>
      <p:ext uri="{BB962C8B-B14F-4D97-AF65-F5344CB8AC3E}">
        <p14:creationId xmlns:p14="http://schemas.microsoft.com/office/powerpoint/2010/main" val="21186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3539792"/>
            <a:ext cx="28803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u="sng" dirty="0">
                <a:solidFill>
                  <a:srgbClr val="6E2481"/>
                </a:solidFill>
                <a:latin typeface="Muller Bold" pitchFamily="50" charset="-52"/>
              </a:rPr>
              <a:t>mmco-expo.ru</a:t>
            </a:r>
            <a:endParaRPr lang="ru-RU" sz="2000" u="sng" dirty="0">
              <a:solidFill>
                <a:srgbClr val="6E2481"/>
              </a:solidFill>
              <a:latin typeface="Muller Bold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4614" y="1733686"/>
            <a:ext cx="4571642" cy="32316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dirty="0" err="1" smtClean="0">
                <a:solidFill>
                  <a:srgbClr val="046552"/>
                </a:solidFill>
                <a:latin typeface="Muller Bold" pitchFamily="50" charset="-52"/>
              </a:rPr>
              <a:t>Вильшанская</a:t>
            </a:r>
            <a:r>
              <a:rPr lang="ru-RU" dirty="0" smtClean="0">
                <a:solidFill>
                  <a:srgbClr val="046552"/>
                </a:solidFill>
                <a:latin typeface="Muller Bold" pitchFamily="50" charset="-52"/>
              </a:rPr>
              <a:t> </a:t>
            </a:r>
            <a:r>
              <a:rPr lang="ru-RU" dirty="0" err="1" smtClean="0">
                <a:solidFill>
                  <a:srgbClr val="046552"/>
                </a:solidFill>
                <a:latin typeface="Muller Bold" pitchFamily="50" charset="-52"/>
              </a:rPr>
              <a:t>Аделя</a:t>
            </a:r>
            <a:r>
              <a:rPr lang="ru-RU" dirty="0" smtClean="0">
                <a:solidFill>
                  <a:srgbClr val="046552"/>
                </a:solidFill>
                <a:latin typeface="Muller Bold" pitchFamily="50" charset="-52"/>
              </a:rPr>
              <a:t> </a:t>
            </a:r>
            <a:r>
              <a:rPr lang="ru-RU" dirty="0" err="1" smtClean="0">
                <a:solidFill>
                  <a:srgbClr val="046552"/>
                </a:solidFill>
                <a:latin typeface="Muller Bold" pitchFamily="50" charset="-52"/>
              </a:rPr>
              <a:t>Дамировна</a:t>
            </a:r>
            <a:endParaRPr lang="ru-RU" dirty="0">
              <a:solidFill>
                <a:srgbClr val="046552"/>
              </a:solidFill>
              <a:latin typeface="Muller Bold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3030" y="2042287"/>
            <a:ext cx="4649524" cy="692497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1400" dirty="0" smtClean="0">
                <a:solidFill>
                  <a:srgbClr val="046552"/>
                </a:solidFill>
                <a:latin typeface="Muller Medium" pitchFamily="50" charset="-52"/>
              </a:rPr>
              <a:t>Председатель </a:t>
            </a:r>
            <a:r>
              <a:rPr lang="ru-RU" sz="1400" dirty="0">
                <a:solidFill>
                  <a:srgbClr val="046552"/>
                </a:solidFill>
                <a:latin typeface="Muller Medium" pitchFamily="50" charset="-52"/>
              </a:rPr>
              <a:t>Ассоциации инклюзивных школ, директор ГБОУ города Москвы "Школа № 2124 "Центр развития и коррекции", кандидат педагогических наук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1" t="10648" r="19838" b="48059"/>
          <a:stretch/>
        </p:blipFill>
        <p:spPr>
          <a:xfrm>
            <a:off x="1475656" y="1785304"/>
            <a:ext cx="726621" cy="7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77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Фигура, имеющая форму буквы L 6">
            <a:extLst>
              <a:ext uri="{FF2B5EF4-FFF2-40B4-BE49-F238E27FC236}">
                <a16:creationId xmlns:a16="http://schemas.microsoft.com/office/drawing/2014/main" id="{810EAE22-D3CD-4D14-ACDE-C98C2566FB54}"/>
              </a:ext>
            </a:extLst>
          </p:cNvPr>
          <p:cNvSpPr/>
          <p:nvPr/>
        </p:nvSpPr>
        <p:spPr>
          <a:xfrm rot="5400000">
            <a:off x="548639" y="2593707"/>
            <a:ext cx="1228004" cy="2043371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ED4A54F-6BEB-464A-B781-8873F74D034C}"/>
              </a:ext>
            </a:extLst>
          </p:cNvPr>
          <p:cNvGrpSpPr/>
          <p:nvPr/>
        </p:nvGrpSpPr>
        <p:grpSpPr>
          <a:xfrm>
            <a:off x="326236" y="3280456"/>
            <a:ext cx="2229540" cy="879338"/>
            <a:chOff x="-671968" y="2628140"/>
            <a:chExt cx="2787637" cy="1638235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46DA4796-8624-4F31-BB0E-881F9C548BE2}"/>
                </a:ext>
              </a:extLst>
            </p:cNvPr>
            <p:cNvSpPr/>
            <p:nvPr/>
          </p:nvSpPr>
          <p:spPr>
            <a:xfrm>
              <a:off x="134943" y="2649329"/>
              <a:ext cx="1980726" cy="161704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AE3609-524E-4183-988E-4BD80EA52865}"/>
                </a:ext>
              </a:extLst>
            </p:cNvPr>
            <p:cNvSpPr txBox="1"/>
            <p:nvPr/>
          </p:nvSpPr>
          <p:spPr>
            <a:xfrm>
              <a:off x="-671968" y="2628140"/>
              <a:ext cx="2704487" cy="1617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marR="0" lvl="0" indent="0" algn="just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Накопление лучших инклюзивных практик и развитие передовых образовательных технологий</a:t>
              </a:r>
            </a:p>
          </p:txBody>
        </p:sp>
      </p:grpSp>
      <p:sp>
        <p:nvSpPr>
          <p:cNvPr id="12" name="Фигура, имеющая форму буквы L 11">
            <a:extLst>
              <a:ext uri="{FF2B5EF4-FFF2-40B4-BE49-F238E27FC236}">
                <a16:creationId xmlns:a16="http://schemas.microsoft.com/office/drawing/2014/main" id="{134CDEE3-E2CF-452C-B476-8D8A0B88A54B}"/>
              </a:ext>
            </a:extLst>
          </p:cNvPr>
          <p:cNvSpPr/>
          <p:nvPr/>
        </p:nvSpPr>
        <p:spPr>
          <a:xfrm rot="5400000">
            <a:off x="2896111" y="2314915"/>
            <a:ext cx="1228004" cy="2043371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3A08A04-F3D0-4BE2-87FF-DE89FD301A74}"/>
              </a:ext>
            </a:extLst>
          </p:cNvPr>
          <p:cNvGrpSpPr/>
          <p:nvPr/>
        </p:nvGrpSpPr>
        <p:grpSpPr>
          <a:xfrm>
            <a:off x="2601131" y="3001390"/>
            <a:ext cx="2011071" cy="1147031"/>
            <a:chOff x="134943" y="2649329"/>
            <a:chExt cx="1980726" cy="2553396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F23C5E1-91C3-4065-A847-80458613598D}"/>
                </a:ext>
              </a:extLst>
            </p:cNvPr>
            <p:cNvSpPr/>
            <p:nvPr/>
          </p:nvSpPr>
          <p:spPr>
            <a:xfrm>
              <a:off x="134943" y="2649329"/>
              <a:ext cx="1980726" cy="161704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10F9EC-448C-477A-870F-81E55693254E}"/>
                </a:ext>
              </a:extLst>
            </p:cNvPr>
            <p:cNvSpPr txBox="1"/>
            <p:nvPr/>
          </p:nvSpPr>
          <p:spPr>
            <a:xfrm>
              <a:off x="134943" y="2649329"/>
              <a:ext cx="1980726" cy="2553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Совершенствование педагогических компетенций инклюзивного образования</a:t>
              </a:r>
            </a:p>
          </p:txBody>
        </p:sp>
      </p:grpSp>
      <p:sp>
        <p:nvSpPr>
          <p:cNvPr id="16" name="Фигура, имеющая форму буквы L 15">
            <a:extLst>
              <a:ext uri="{FF2B5EF4-FFF2-40B4-BE49-F238E27FC236}">
                <a16:creationId xmlns:a16="http://schemas.microsoft.com/office/drawing/2014/main" id="{411423C4-EB0D-47CE-BE05-F7512FE4D09A}"/>
              </a:ext>
            </a:extLst>
          </p:cNvPr>
          <p:cNvSpPr/>
          <p:nvPr/>
        </p:nvSpPr>
        <p:spPr>
          <a:xfrm rot="5400000">
            <a:off x="5019886" y="1880931"/>
            <a:ext cx="1228004" cy="2043371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0B050"/>
          </a:solidFill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0475F73-DC69-46EE-A651-6DEE21745530}"/>
              </a:ext>
            </a:extLst>
          </p:cNvPr>
          <p:cNvGrpSpPr/>
          <p:nvPr/>
        </p:nvGrpSpPr>
        <p:grpSpPr>
          <a:xfrm>
            <a:off x="4841800" y="2497807"/>
            <a:ext cx="1991844" cy="1136923"/>
            <a:chOff x="-374772" y="2649329"/>
            <a:chExt cx="2490441" cy="211812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0695ECC-F3FE-4CD4-B2CF-C3611E63E087}"/>
                </a:ext>
              </a:extLst>
            </p:cNvPr>
            <p:cNvSpPr/>
            <p:nvPr/>
          </p:nvSpPr>
          <p:spPr>
            <a:xfrm>
              <a:off x="134943" y="2649329"/>
              <a:ext cx="1980726" cy="161704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B7CE56-154A-4704-B57A-AE94C87F5250}"/>
                </a:ext>
              </a:extLst>
            </p:cNvPr>
            <p:cNvSpPr txBox="1"/>
            <p:nvPr/>
          </p:nvSpPr>
          <p:spPr>
            <a:xfrm>
              <a:off x="-374772" y="2787087"/>
              <a:ext cx="2120584" cy="1980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Выстраивание инклюзивной образовательной вертикали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654CDBF-CC71-463F-8D51-AF752BC78009}"/>
              </a:ext>
            </a:extLst>
          </p:cNvPr>
          <p:cNvGrpSpPr/>
          <p:nvPr/>
        </p:nvGrpSpPr>
        <p:grpSpPr>
          <a:xfrm>
            <a:off x="6981986" y="2184019"/>
            <a:ext cx="1824356" cy="1077158"/>
            <a:chOff x="134943" y="2649329"/>
            <a:chExt cx="1980726" cy="1617046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77A30A2-13D2-4571-964A-84F3F669DD77}"/>
                </a:ext>
              </a:extLst>
            </p:cNvPr>
            <p:cNvSpPr/>
            <p:nvPr/>
          </p:nvSpPr>
          <p:spPr>
            <a:xfrm>
              <a:off x="134943" y="2649329"/>
              <a:ext cx="1980726" cy="161704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0063F1A-9832-4013-ADB9-01781EC0EA32}"/>
                </a:ext>
              </a:extLst>
            </p:cNvPr>
            <p:cNvSpPr txBox="1"/>
            <p:nvPr/>
          </p:nvSpPr>
          <p:spPr>
            <a:xfrm>
              <a:off x="134943" y="2649329"/>
              <a:ext cx="1980726" cy="1617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Поддержка системы региональными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/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муниципальными проектами</a:t>
              </a:r>
            </a:p>
          </p:txBody>
        </p:sp>
      </p:grpSp>
      <p:sp>
        <p:nvSpPr>
          <p:cNvPr id="23" name="Фигура, имеющая форму буквы L 22">
            <a:extLst>
              <a:ext uri="{FF2B5EF4-FFF2-40B4-BE49-F238E27FC236}">
                <a16:creationId xmlns:a16="http://schemas.microsoft.com/office/drawing/2014/main" id="{0EF68274-60F9-4042-A70A-EADB3369AED3}"/>
              </a:ext>
            </a:extLst>
          </p:cNvPr>
          <p:cNvSpPr/>
          <p:nvPr/>
        </p:nvSpPr>
        <p:spPr>
          <a:xfrm rot="5400000">
            <a:off x="7175116" y="1607301"/>
            <a:ext cx="1228004" cy="2043371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Скругленный прямоугольник 2">
            <a:extLst>
              <a:ext uri="{FF2B5EF4-FFF2-40B4-BE49-F238E27FC236}">
                <a16:creationId xmlns:a16="http://schemas.microsoft.com/office/drawing/2014/main" id="{4F84FEBE-77A0-4803-A7C9-74F17CE0C426}"/>
              </a:ext>
            </a:extLst>
          </p:cNvPr>
          <p:cNvSpPr/>
          <p:nvPr/>
        </p:nvSpPr>
        <p:spPr>
          <a:xfrm>
            <a:off x="326236" y="1923885"/>
            <a:ext cx="2018876" cy="1147843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Скругленный прямоугольник 5">
            <a:extLst>
              <a:ext uri="{FF2B5EF4-FFF2-40B4-BE49-F238E27FC236}">
                <a16:creationId xmlns:a16="http://schemas.microsoft.com/office/drawing/2014/main" id="{8CCBF89B-1356-47C0-A28B-E7407AB182BE}"/>
              </a:ext>
            </a:extLst>
          </p:cNvPr>
          <p:cNvSpPr/>
          <p:nvPr/>
        </p:nvSpPr>
        <p:spPr>
          <a:xfrm>
            <a:off x="2339233" y="1597394"/>
            <a:ext cx="2043371" cy="1091974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46FFB057-7316-42C3-928D-8DF8F80C6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51" y="1024284"/>
            <a:ext cx="1862473" cy="1146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Скругленный прямоугольник 9">
            <a:extLst>
              <a:ext uri="{FF2B5EF4-FFF2-40B4-BE49-F238E27FC236}">
                <a16:creationId xmlns:a16="http://schemas.microsoft.com/office/drawing/2014/main" id="{A8AF3AA1-B7B4-49BC-A241-54FAE98C1DE8}"/>
              </a:ext>
            </a:extLst>
          </p:cNvPr>
          <p:cNvSpPr/>
          <p:nvPr/>
        </p:nvSpPr>
        <p:spPr>
          <a:xfrm flipH="1">
            <a:off x="6833643" y="673881"/>
            <a:ext cx="1862474" cy="1228004"/>
          </a:xfrm>
          <a:prstGeom prst="roundRect">
            <a:avLst>
              <a:gd name="adj" fmla="val 10000"/>
            </a:avLst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89797D87-E1A5-4ACB-8FE2-5A0276098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446" y="3511992"/>
            <a:ext cx="1973597" cy="1631508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 descr="Изображение выглядит как текст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1AF8BCD-EB74-4FC0-B7B1-33152C64C5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" y="20002"/>
            <a:ext cx="2699792" cy="130775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64DDD00-547E-4454-A650-168940A6F332}"/>
              </a:ext>
            </a:extLst>
          </p:cNvPr>
          <p:cNvSpPr txBox="1"/>
          <p:nvPr/>
        </p:nvSpPr>
        <p:spPr>
          <a:xfrm>
            <a:off x="2811299" y="488650"/>
            <a:ext cx="2257695" cy="66172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Muller Bold" pitchFamily="50" charset="-52"/>
                <a:ea typeface="+mn-ea"/>
                <a:cs typeface="+mn-cs"/>
              </a:rPr>
              <a:t>114 школ из 57 регионов РФ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BFAEAD-F89F-409D-A9B9-77DE718B97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66529" y="3950602"/>
            <a:ext cx="1812771" cy="598165"/>
          </a:xfrm>
          <a:prstGeom prst="rect">
            <a:avLst/>
          </a:prstGeom>
        </p:spPr>
      </p:pic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DB70EAE8-F10F-4A50-A2F3-BFB682856375}"/>
              </a:ext>
            </a:extLst>
          </p:cNvPr>
          <p:cNvSpPr/>
          <p:nvPr/>
        </p:nvSpPr>
        <p:spPr>
          <a:xfrm>
            <a:off x="5068994" y="0"/>
            <a:ext cx="3319430" cy="75528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43C726-2488-4E6B-ADB1-97A9B5602768}"/>
              </a:ext>
            </a:extLst>
          </p:cNvPr>
          <p:cNvSpPr txBox="1"/>
          <p:nvPr/>
        </p:nvSpPr>
        <p:spPr>
          <a:xfrm>
            <a:off x="5174535" y="215341"/>
            <a:ext cx="3513822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Muller Bold" pitchFamily="50" charset="-52"/>
                <a:ea typeface="+mn-ea"/>
                <a:cs typeface="+mn-cs"/>
              </a:rPr>
              <a:t>Вектор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96328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08528423-9C69-49A7-89EF-DD68DAC5F982}"/>
              </a:ext>
            </a:extLst>
          </p:cNvPr>
          <p:cNvGraphicFramePr/>
          <p:nvPr>
            <p:extLst/>
          </p:nvPr>
        </p:nvGraphicFramePr>
        <p:xfrm>
          <a:off x="1907704" y="555526"/>
          <a:ext cx="4752528" cy="34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C03CFA-0E93-4464-9BF0-C8292C3AA4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9357" y="2196691"/>
            <a:ext cx="2635866" cy="174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98EAED-E7C7-4F5E-A4BE-D7B3AC9A25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777" y="1851670"/>
            <a:ext cx="2404120" cy="1600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F4F96C-8658-4183-97CE-EC4ACDC74551}"/>
              </a:ext>
            </a:extLst>
          </p:cNvPr>
          <p:cNvSpPr/>
          <p:nvPr/>
        </p:nvSpPr>
        <p:spPr>
          <a:xfrm>
            <a:off x="223665" y="526672"/>
            <a:ext cx="2548136" cy="1423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Организация поддержки обучающихся с трудностями освоения основных общеобразовательных программ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E25DA03-B3FA-4A58-8D32-3004E7A9437D}"/>
              </a:ext>
            </a:extLst>
          </p:cNvPr>
          <p:cNvSpPr/>
          <p:nvPr/>
        </p:nvSpPr>
        <p:spPr>
          <a:xfrm>
            <a:off x="4919836" y="3852012"/>
            <a:ext cx="3756620" cy="923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Комплексное психолого-педагогическое сопровождение образовательного процесса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A56EE35-9145-441F-99E5-68D34A575856}"/>
              </a:ext>
            </a:extLst>
          </p:cNvPr>
          <p:cNvSpPr/>
          <p:nvPr/>
        </p:nvSpPr>
        <p:spPr>
          <a:xfrm>
            <a:off x="6300192" y="828377"/>
            <a:ext cx="2706329" cy="1383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Создание специальных образовательных условий для детей с  ограниченными возможностями здоровья и инвалидностью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9D9292-93FF-46D1-9BC0-12F8F9BB7019}"/>
              </a:ext>
            </a:extLst>
          </p:cNvPr>
          <p:cNvSpPr txBox="1"/>
          <p:nvPr/>
        </p:nvSpPr>
        <p:spPr>
          <a:xfrm>
            <a:off x="2803174" y="172729"/>
            <a:ext cx="5657258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rgbClr val="6E2481"/>
                </a:solidFill>
                <a:effectLst/>
                <a:uLnTx/>
                <a:uFillTx/>
                <a:latin typeface="Muller Bold" pitchFamily="50" charset="-52"/>
                <a:ea typeface="+mn-ea"/>
                <a:cs typeface="+mn-cs"/>
              </a:rPr>
              <a:t>Консилиум – интегратор ресурсов ОО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1201E32-76A1-4E15-8997-3AC4E696BD36}"/>
              </a:ext>
            </a:extLst>
          </p:cNvPr>
          <p:cNvSpPr/>
          <p:nvPr/>
        </p:nvSpPr>
        <p:spPr>
          <a:xfrm>
            <a:off x="223665" y="3535324"/>
            <a:ext cx="3515006" cy="803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Мониторинг образовательных достижений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84D8B0F-99AE-4EF5-BA13-54B17DEB622D}"/>
              </a:ext>
            </a:extLst>
          </p:cNvPr>
          <p:cNvSpPr/>
          <p:nvPr/>
        </p:nvSpPr>
        <p:spPr>
          <a:xfrm>
            <a:off x="755576" y="4209887"/>
            <a:ext cx="1055553" cy="3788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ППк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80FB4C7-E2A1-4D6B-B570-C376BF7E088C}"/>
              </a:ext>
            </a:extLst>
          </p:cNvPr>
          <p:cNvSpPr/>
          <p:nvPr/>
        </p:nvSpPr>
        <p:spPr>
          <a:xfrm>
            <a:off x="2683118" y="4209076"/>
            <a:ext cx="1055553" cy="3788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ПМПК</a:t>
            </a: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1E36A1D8-4E0D-46B1-BB34-6231E89E3561}"/>
              </a:ext>
            </a:extLst>
          </p:cNvPr>
          <p:cNvSpPr/>
          <p:nvPr/>
        </p:nvSpPr>
        <p:spPr>
          <a:xfrm>
            <a:off x="1892722" y="4136009"/>
            <a:ext cx="708802" cy="21835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74BE316D-E450-4408-A513-515204409D60}"/>
              </a:ext>
            </a:extLst>
          </p:cNvPr>
          <p:cNvSpPr/>
          <p:nvPr/>
        </p:nvSpPr>
        <p:spPr>
          <a:xfrm rot="10800000">
            <a:off x="1880188" y="4394241"/>
            <a:ext cx="685193" cy="21835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026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id="{5C90254D-236F-447A-9917-2D6D6E879139}"/>
              </a:ext>
            </a:extLst>
          </p:cNvPr>
          <p:cNvSpPr/>
          <p:nvPr/>
        </p:nvSpPr>
        <p:spPr>
          <a:xfrm>
            <a:off x="2892489" y="617691"/>
            <a:ext cx="1800200" cy="1396612"/>
          </a:xfrm>
          <a:prstGeom prst="hexagon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Недостатки чтения и письма</a:t>
            </a: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id="{4409A9BC-3AA4-43C5-B45C-84E7EC4B3E4D}"/>
              </a:ext>
            </a:extLst>
          </p:cNvPr>
          <p:cNvSpPr/>
          <p:nvPr/>
        </p:nvSpPr>
        <p:spPr>
          <a:xfrm>
            <a:off x="4427984" y="1292586"/>
            <a:ext cx="1800200" cy="1396612"/>
          </a:xfrm>
          <a:prstGeom prst="hexagon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Парциаль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ная недостаточность ЦНС</a:t>
            </a:r>
          </a:p>
        </p:txBody>
      </p: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id="{8050024F-E7E7-4ECE-BD8A-A11C4B4F23E3}"/>
              </a:ext>
            </a:extLst>
          </p:cNvPr>
          <p:cNvSpPr/>
          <p:nvPr/>
        </p:nvSpPr>
        <p:spPr>
          <a:xfrm>
            <a:off x="2987824" y="2061259"/>
            <a:ext cx="1800200" cy="1396612"/>
          </a:xfrm>
          <a:prstGeom prst="hexagon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Дефицит внимания</a:t>
            </a:r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id="{C455E199-0E05-4B59-842D-682D5F0E0D08}"/>
              </a:ext>
            </a:extLst>
          </p:cNvPr>
          <p:cNvSpPr/>
          <p:nvPr/>
        </p:nvSpPr>
        <p:spPr>
          <a:xfrm>
            <a:off x="4437112" y="2805317"/>
            <a:ext cx="1800200" cy="1396612"/>
          </a:xfrm>
          <a:prstGeom prst="hexagon">
            <a:avLst/>
          </a:prstGeom>
          <a:solidFill>
            <a:srgbClr val="E4447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Соматические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заболева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ния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EC9FA1B-D18E-4C55-919C-3C91C34D83A4}"/>
              </a:ext>
            </a:extLst>
          </p:cNvPr>
          <p:cNvSpPr/>
          <p:nvPr/>
        </p:nvSpPr>
        <p:spPr>
          <a:xfrm>
            <a:off x="3129954" y="82752"/>
            <a:ext cx="4414515" cy="37889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Сопровождение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ППк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1443FA1-2A4F-470A-8960-5DF65960B437}"/>
              </a:ext>
            </a:extLst>
          </p:cNvPr>
          <p:cNvSpPr/>
          <p:nvPr/>
        </p:nvSpPr>
        <p:spPr>
          <a:xfrm>
            <a:off x="6362743" y="858042"/>
            <a:ext cx="2729408" cy="5639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ООП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ИУП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34BB612-2A2A-4BD8-A9CD-933BCE7A45AB}"/>
              </a:ext>
            </a:extLst>
          </p:cNvPr>
          <p:cNvSpPr/>
          <p:nvPr/>
        </p:nvSpPr>
        <p:spPr>
          <a:xfrm>
            <a:off x="6362743" y="1537702"/>
            <a:ext cx="2729408" cy="7460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Определение образовательных потребностей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5E94F8A-2D4E-40B6-99AB-EC0B9D09D29E}"/>
              </a:ext>
            </a:extLst>
          </p:cNvPr>
          <p:cNvSpPr/>
          <p:nvPr/>
        </p:nvSpPr>
        <p:spPr>
          <a:xfrm>
            <a:off x="6321896" y="3965239"/>
            <a:ext cx="2729408" cy="7460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Программа коррекционной работы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71C7DB07-FD08-4FBB-9A38-29CD051A43D8}"/>
              </a:ext>
            </a:extLst>
          </p:cNvPr>
          <p:cNvSpPr/>
          <p:nvPr/>
        </p:nvSpPr>
        <p:spPr>
          <a:xfrm>
            <a:off x="6332921" y="3302823"/>
            <a:ext cx="2729408" cy="5639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Индивидуальные условия обучения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6C244A2A-F8CD-4952-A0E1-C4AE9801DFDC}"/>
              </a:ext>
            </a:extLst>
          </p:cNvPr>
          <p:cNvSpPr/>
          <p:nvPr/>
        </p:nvSpPr>
        <p:spPr>
          <a:xfrm>
            <a:off x="88166" y="970423"/>
            <a:ext cx="2729408" cy="5639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Коррекционные технологии обучения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CB6E1993-FF5F-485F-84EC-173DA3C456DA}"/>
              </a:ext>
            </a:extLst>
          </p:cNvPr>
          <p:cNvSpPr/>
          <p:nvPr/>
        </p:nvSpPr>
        <p:spPr>
          <a:xfrm>
            <a:off x="6303099" y="2395292"/>
            <a:ext cx="2789052" cy="8090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Интеграция общих образовательных и специальных технологий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E0ABA426-AF4D-42A1-839A-E0C1F0572FCA}"/>
              </a:ext>
            </a:extLst>
          </p:cNvPr>
          <p:cNvSpPr/>
          <p:nvPr/>
        </p:nvSpPr>
        <p:spPr>
          <a:xfrm>
            <a:off x="20856" y="2669888"/>
            <a:ext cx="2902625" cy="8090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Адаптация содержания учебного материала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1B65681F-88DA-452C-A0FD-FDA39E7A6C4A}"/>
              </a:ext>
            </a:extLst>
          </p:cNvPr>
          <p:cNvSpPr/>
          <p:nvPr/>
        </p:nvSpPr>
        <p:spPr>
          <a:xfrm>
            <a:off x="51849" y="1702193"/>
            <a:ext cx="2871632" cy="8090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Индивидуализация содержания обучения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0720A0E3-3ED4-4A50-80F4-1EA1A927E538}"/>
              </a:ext>
            </a:extLst>
          </p:cNvPr>
          <p:cNvSpPr/>
          <p:nvPr/>
        </p:nvSpPr>
        <p:spPr>
          <a:xfrm>
            <a:off x="35090" y="3625372"/>
            <a:ext cx="2902625" cy="8090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Сопровождающая поддержка специалистов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B0BB61A4-F18B-46E0-BAE2-95F0B740D133}"/>
              </a:ext>
            </a:extLst>
          </p:cNvPr>
          <p:cNvSpPr/>
          <p:nvPr/>
        </p:nvSpPr>
        <p:spPr>
          <a:xfrm>
            <a:off x="3184692" y="3621267"/>
            <a:ext cx="1055553" cy="914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2C09370B-9B62-4E1A-BAB4-EA8CFB5B63B7}"/>
              </a:ext>
            </a:extLst>
          </p:cNvPr>
          <p:cNvSpPr/>
          <p:nvPr/>
        </p:nvSpPr>
        <p:spPr>
          <a:xfrm>
            <a:off x="617104" y="22388"/>
            <a:ext cx="1218591" cy="9480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754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3539792"/>
            <a:ext cx="28803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6E2481"/>
                </a:solidFill>
                <a:effectLst/>
                <a:uLnTx/>
                <a:uFillTx/>
                <a:latin typeface="Muller Bold" pitchFamily="50" charset="-52"/>
                <a:ea typeface="+mn-ea"/>
                <a:cs typeface="+mn-cs"/>
              </a:rPr>
              <a:t>mmco-expo.ru</a:t>
            </a:r>
            <a:endParaRPr kumimoji="0" lang="ru-RU" sz="2000" b="0" i="0" u="sng" strike="noStrike" kern="1200" cap="none" spc="0" normalizeH="0" baseline="0" noProof="0" dirty="0">
              <a:ln>
                <a:noFill/>
              </a:ln>
              <a:solidFill>
                <a:srgbClr val="6E2481"/>
              </a:solidFill>
              <a:effectLst/>
              <a:uLnTx/>
              <a:uFillTx/>
              <a:latin typeface="Muller Bold" pitchFamily="50" charset="-52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6896" y="1766651"/>
            <a:ext cx="3561248" cy="32316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dirty="0" err="1" smtClean="0">
                <a:solidFill>
                  <a:srgbClr val="046552"/>
                </a:solidFill>
                <a:latin typeface="Muller Bold" pitchFamily="50" charset="-52"/>
              </a:rPr>
              <a:t>Ишимова</a:t>
            </a:r>
            <a:r>
              <a:rPr lang="ru-RU" dirty="0" smtClean="0">
                <a:solidFill>
                  <a:srgbClr val="046552"/>
                </a:solidFill>
                <a:latin typeface="Muller Bold" pitchFamily="50" charset="-52"/>
              </a:rPr>
              <a:t> Ольга Анатольевна</a:t>
            </a:r>
            <a:endParaRPr lang="ru-RU" dirty="0">
              <a:solidFill>
                <a:srgbClr val="046552"/>
              </a:solidFill>
              <a:latin typeface="Muller Bold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7892" y="2086053"/>
            <a:ext cx="4250332" cy="47705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1400" dirty="0" smtClean="0">
                <a:solidFill>
                  <a:srgbClr val="046552"/>
                </a:solidFill>
                <a:latin typeface="Muller Medium" pitchFamily="50" charset="-52"/>
              </a:rPr>
              <a:t>Старший </a:t>
            </a:r>
            <a:r>
              <a:rPr lang="ru-RU" sz="1400" dirty="0">
                <a:solidFill>
                  <a:srgbClr val="046552"/>
                </a:solidFill>
                <a:latin typeface="Muller Medium" pitchFamily="50" charset="-52"/>
              </a:rPr>
              <a:t>методист и модератор ГБОУ «Городской методический центр </a:t>
            </a:r>
            <a:r>
              <a:rPr lang="ru-RU" sz="1400" dirty="0" smtClean="0">
                <a:solidFill>
                  <a:srgbClr val="046552"/>
                </a:solidFill>
                <a:latin typeface="Muller Medium" pitchFamily="50" charset="-52"/>
              </a:rPr>
              <a:t>г</a:t>
            </a:r>
            <a:r>
              <a:rPr lang="ru-RU" sz="1400" dirty="0">
                <a:solidFill>
                  <a:srgbClr val="046552"/>
                </a:solidFill>
                <a:latin typeface="Muller Medium" pitchFamily="50" charset="-52"/>
              </a:rPr>
              <a:t>. Москвы»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6920" b="17804"/>
          <a:stretch/>
        </p:blipFill>
        <p:spPr>
          <a:xfrm>
            <a:off x="1481572" y="1779662"/>
            <a:ext cx="726540" cy="7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8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01583"/>
            <a:ext cx="8136904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2000" dirty="0">
                <a:solidFill>
                  <a:srgbClr val="6E2481"/>
                </a:solidFill>
                <a:latin typeface="Muller Bold" pitchFamily="50" charset="-52"/>
              </a:rPr>
              <a:t>Проблема успеваемости и </a:t>
            </a:r>
            <a:r>
              <a:rPr lang="ru-RU" sz="2000" dirty="0" err="1">
                <a:solidFill>
                  <a:srgbClr val="6E2481"/>
                </a:solidFill>
                <a:latin typeface="Muller Bold" pitchFamily="50" charset="-52"/>
              </a:rPr>
              <a:t>неуспешности</a:t>
            </a:r>
            <a:r>
              <a:rPr lang="ru-RU" sz="2000" dirty="0">
                <a:solidFill>
                  <a:srgbClr val="6E2481"/>
                </a:solidFill>
                <a:latin typeface="Muller Bold" pitchFamily="50" charset="-52"/>
              </a:rPr>
              <a:t> в школьном </a:t>
            </a:r>
            <a:r>
              <a:rPr lang="ru-RU" sz="2000" dirty="0" smtClean="0">
                <a:solidFill>
                  <a:srgbClr val="6E2481"/>
                </a:solidFill>
                <a:latin typeface="Muller Bold" pitchFamily="50" charset="-52"/>
              </a:rPr>
              <a:t>образовании </a:t>
            </a:r>
            <a:endParaRPr lang="ru-RU" sz="2000" dirty="0">
              <a:solidFill>
                <a:srgbClr val="6E2481"/>
              </a:solidFill>
              <a:latin typeface="Muller Bold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7341" y="813971"/>
            <a:ext cx="6585584" cy="32316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dirty="0" smtClean="0">
                <a:solidFill>
                  <a:srgbClr val="046552"/>
                </a:solidFill>
                <a:latin typeface="Muller Bold" pitchFamily="50" charset="-52"/>
              </a:rPr>
              <a:t>Соловьева Татьяна Александровна</a:t>
            </a:r>
            <a:endParaRPr lang="ru-RU" dirty="0">
              <a:solidFill>
                <a:srgbClr val="046552"/>
              </a:solidFill>
              <a:latin typeface="Muller Bold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8337" y="1067832"/>
            <a:ext cx="7529844" cy="26161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1400" dirty="0" smtClean="0">
                <a:solidFill>
                  <a:srgbClr val="046552"/>
                </a:solidFill>
                <a:latin typeface="Muller Medium" pitchFamily="50" charset="-52"/>
              </a:rPr>
              <a:t>Директор </a:t>
            </a:r>
            <a:r>
              <a:rPr lang="ru-RU" sz="1400" dirty="0">
                <a:solidFill>
                  <a:srgbClr val="046552"/>
                </a:solidFill>
                <a:latin typeface="Muller Medium" pitchFamily="50" charset="-52"/>
              </a:rPr>
              <a:t>ФГБНУ "Институт коррекционной педагогики РАО", </a:t>
            </a:r>
            <a:r>
              <a:rPr lang="ru-RU" sz="1400" dirty="0" smtClean="0">
                <a:solidFill>
                  <a:srgbClr val="046552"/>
                </a:solidFill>
                <a:latin typeface="Muller Medium" pitchFamily="50" charset="-52"/>
              </a:rPr>
              <a:t>доктор </a:t>
            </a:r>
            <a:r>
              <a:rPr lang="ru-RU" sz="1400" dirty="0">
                <a:solidFill>
                  <a:srgbClr val="046552"/>
                </a:solidFill>
                <a:latin typeface="Muller Medium" pitchFamily="50" charset="-52"/>
              </a:rPr>
              <a:t>педагогических наук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7341" y="1587083"/>
            <a:ext cx="6585584" cy="32316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dirty="0" err="1" smtClean="0">
                <a:solidFill>
                  <a:srgbClr val="046552"/>
                </a:solidFill>
                <a:latin typeface="Muller Bold" pitchFamily="50" charset="-52"/>
              </a:rPr>
              <a:t>Алмазова</a:t>
            </a:r>
            <a:r>
              <a:rPr lang="ru-RU" dirty="0" smtClean="0">
                <a:solidFill>
                  <a:srgbClr val="046552"/>
                </a:solidFill>
                <a:latin typeface="Muller Bold" pitchFamily="50" charset="-52"/>
              </a:rPr>
              <a:t> Анна Алексеевна</a:t>
            </a:r>
            <a:endParaRPr lang="ru-RU" dirty="0">
              <a:solidFill>
                <a:srgbClr val="046552"/>
              </a:solidFill>
              <a:latin typeface="Muller Bold" pitchFamily="50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8337" y="1851868"/>
            <a:ext cx="7313820" cy="26161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1400" dirty="0" smtClean="0">
                <a:solidFill>
                  <a:srgbClr val="046552"/>
                </a:solidFill>
                <a:latin typeface="Muller Medium" pitchFamily="50" charset="-52"/>
              </a:rPr>
              <a:t>Директор </a:t>
            </a:r>
            <a:r>
              <a:rPr lang="ru-RU" sz="1400" dirty="0">
                <a:solidFill>
                  <a:srgbClr val="046552"/>
                </a:solidFill>
                <a:latin typeface="Muller Medium" pitchFamily="50" charset="-52"/>
              </a:rPr>
              <a:t>Института детства </a:t>
            </a:r>
            <a:r>
              <a:rPr lang="ru-RU" sz="1400" dirty="0" smtClean="0">
                <a:solidFill>
                  <a:srgbClr val="046552"/>
                </a:solidFill>
                <a:latin typeface="Muller Medium" pitchFamily="50" charset="-52"/>
              </a:rPr>
              <a:t>ФГБОУ ВО МПГУ</a:t>
            </a:r>
            <a:r>
              <a:rPr lang="ru-RU" sz="1400" dirty="0">
                <a:solidFill>
                  <a:srgbClr val="046552"/>
                </a:solidFill>
                <a:latin typeface="Muller Medium" pitchFamily="50" charset="-52"/>
              </a:rPr>
              <a:t>, доктор педагогических наук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1" y="2347792"/>
            <a:ext cx="6585584" cy="32316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dirty="0" err="1" smtClean="0">
                <a:solidFill>
                  <a:srgbClr val="046552"/>
                </a:solidFill>
                <a:latin typeface="Muller Bold" pitchFamily="50" charset="-52"/>
              </a:rPr>
              <a:t>Вильшанская</a:t>
            </a:r>
            <a:r>
              <a:rPr lang="ru-RU" dirty="0" smtClean="0">
                <a:solidFill>
                  <a:srgbClr val="046552"/>
                </a:solidFill>
                <a:latin typeface="Muller Bold" pitchFamily="50" charset="-52"/>
              </a:rPr>
              <a:t> </a:t>
            </a:r>
            <a:r>
              <a:rPr lang="ru-RU" dirty="0" err="1" smtClean="0">
                <a:solidFill>
                  <a:srgbClr val="046552"/>
                </a:solidFill>
                <a:latin typeface="Muller Bold" pitchFamily="50" charset="-52"/>
              </a:rPr>
              <a:t>Аделя</a:t>
            </a:r>
            <a:r>
              <a:rPr lang="ru-RU" dirty="0" smtClean="0">
                <a:solidFill>
                  <a:srgbClr val="046552"/>
                </a:solidFill>
                <a:latin typeface="Muller Bold" pitchFamily="50" charset="-52"/>
              </a:rPr>
              <a:t> </a:t>
            </a:r>
            <a:r>
              <a:rPr lang="ru-RU" dirty="0" err="1" smtClean="0">
                <a:solidFill>
                  <a:srgbClr val="046552"/>
                </a:solidFill>
                <a:latin typeface="Muller Bold" pitchFamily="50" charset="-52"/>
              </a:rPr>
              <a:t>Дамировна</a:t>
            </a:r>
            <a:endParaRPr lang="ru-RU" dirty="0">
              <a:solidFill>
                <a:srgbClr val="046552"/>
              </a:solidFill>
              <a:latin typeface="Muller Bold" pitchFamily="50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8337" y="2597079"/>
            <a:ext cx="7097796" cy="47705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1400" dirty="0" smtClean="0">
                <a:solidFill>
                  <a:srgbClr val="046552"/>
                </a:solidFill>
                <a:latin typeface="Muller Medium" pitchFamily="50" charset="-52"/>
              </a:rPr>
              <a:t>Председатель </a:t>
            </a:r>
            <a:r>
              <a:rPr lang="ru-RU" sz="1400" dirty="0">
                <a:solidFill>
                  <a:srgbClr val="046552"/>
                </a:solidFill>
                <a:latin typeface="Muller Medium" pitchFamily="50" charset="-52"/>
              </a:rPr>
              <a:t>Ассоциации инклюзивных школ, директор ГБОУ города Москвы "Школа № 2124 "Центр развития и коррекции", кандидат педагогических наук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6287" y="3235452"/>
            <a:ext cx="6585584" cy="32316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dirty="0" err="1" smtClean="0">
                <a:solidFill>
                  <a:srgbClr val="046552"/>
                </a:solidFill>
                <a:latin typeface="Muller Bold" pitchFamily="50" charset="-52"/>
              </a:rPr>
              <a:t>Ишимова</a:t>
            </a:r>
            <a:r>
              <a:rPr lang="ru-RU" dirty="0" smtClean="0">
                <a:solidFill>
                  <a:srgbClr val="046552"/>
                </a:solidFill>
                <a:latin typeface="Muller Bold" pitchFamily="50" charset="-52"/>
              </a:rPr>
              <a:t> Ольга Анатольевна</a:t>
            </a:r>
            <a:endParaRPr lang="ru-RU" dirty="0">
              <a:solidFill>
                <a:srgbClr val="046552"/>
              </a:solidFill>
              <a:latin typeface="Muller Bold" pitchFamily="50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7283" y="3480205"/>
            <a:ext cx="6279014" cy="47705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1400" dirty="0" smtClean="0">
                <a:solidFill>
                  <a:srgbClr val="046552"/>
                </a:solidFill>
                <a:latin typeface="Muller Medium" pitchFamily="50" charset="-52"/>
              </a:rPr>
              <a:t>Старший </a:t>
            </a:r>
            <a:r>
              <a:rPr lang="ru-RU" sz="1400" dirty="0">
                <a:solidFill>
                  <a:srgbClr val="046552"/>
                </a:solidFill>
                <a:latin typeface="Muller Medium" pitchFamily="50" charset="-52"/>
              </a:rPr>
              <a:t>методист и модератор ГБОУ «Городской методический центр </a:t>
            </a:r>
            <a:endParaRPr lang="ru-RU" sz="1400" dirty="0" smtClean="0">
              <a:solidFill>
                <a:srgbClr val="046552"/>
              </a:solidFill>
              <a:latin typeface="Muller Medium" pitchFamily="50" charset="-52"/>
            </a:endParaRPr>
          </a:p>
          <a:p>
            <a:r>
              <a:rPr lang="ru-RU" sz="1400" dirty="0" smtClean="0">
                <a:solidFill>
                  <a:srgbClr val="046552"/>
                </a:solidFill>
                <a:latin typeface="Muller Medium" pitchFamily="50" charset="-52"/>
              </a:rPr>
              <a:t>г</a:t>
            </a:r>
            <a:r>
              <a:rPr lang="ru-RU" sz="1400" dirty="0">
                <a:solidFill>
                  <a:srgbClr val="046552"/>
                </a:solidFill>
                <a:latin typeface="Muller Medium" pitchFamily="50" charset="-52"/>
              </a:rPr>
              <a:t>. Москвы»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27784" y="551170"/>
            <a:ext cx="1512168" cy="29238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1600" dirty="0" smtClean="0">
                <a:solidFill>
                  <a:srgbClr val="046552"/>
                </a:solidFill>
                <a:latin typeface="Muller Bold" pitchFamily="50" charset="-52"/>
              </a:rPr>
              <a:t>СПИКЕРЫ</a:t>
            </a:r>
            <a:endParaRPr lang="ru-RU" sz="1600" dirty="0">
              <a:solidFill>
                <a:srgbClr val="046552"/>
              </a:solidFill>
              <a:latin typeface="Muller Bold" pitchFamily="50" charset="-52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/>
          <a:srcRect l="16652" t="-3" r="26921" b="16580"/>
          <a:stretch/>
        </p:blipFill>
        <p:spPr>
          <a:xfrm>
            <a:off x="100963" y="1491630"/>
            <a:ext cx="726621" cy="72654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6920" b="17804"/>
          <a:stretch/>
        </p:blipFill>
        <p:spPr>
          <a:xfrm>
            <a:off x="100963" y="3188562"/>
            <a:ext cx="726540" cy="72662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1" t="10648" r="19838" b="48059"/>
          <a:stretch/>
        </p:blipFill>
        <p:spPr>
          <a:xfrm>
            <a:off x="100963" y="2340096"/>
            <a:ext cx="726621" cy="7266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5" t="4708" r="11815" b="23641"/>
          <a:stretch/>
        </p:blipFill>
        <p:spPr>
          <a:xfrm>
            <a:off x="100963" y="675626"/>
            <a:ext cx="726621" cy="726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Схема 27"/>
          <p:cNvGraphicFramePr/>
          <p:nvPr>
            <p:extLst/>
          </p:nvPr>
        </p:nvGraphicFramePr>
        <p:xfrm>
          <a:off x="5480446" y="1795996"/>
          <a:ext cx="2952328" cy="1787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Двойные круглые скобки 9"/>
          <p:cNvSpPr/>
          <p:nvPr/>
        </p:nvSpPr>
        <p:spPr>
          <a:xfrm>
            <a:off x="4106386" y="97115"/>
            <a:ext cx="4210030" cy="819464"/>
          </a:xfrm>
          <a:prstGeom prst="bracketPair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КЕЙСОВАЯ СИТУАЦИЯ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 ВТОРОКЛАССНИКА ОБРАТИЛИСЬ К УЧИТЕЛЮ С ВОПРОСОМ: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ЧТО ДЕЛАТЬ, ЕСЛИ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ПИСЬМЕННЫХ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РАБОТАХ МНОГО … ОШИБОК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29909" y="1871989"/>
          <a:ext cx="5594219" cy="1711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>
            <p:extLst/>
          </p:nvPr>
        </p:nvGraphicFramePr>
        <p:xfrm>
          <a:off x="237631" y="3629675"/>
          <a:ext cx="7247627" cy="896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642836744"/>
              </p:ext>
            </p:extLst>
          </p:nvPr>
        </p:nvGraphicFramePr>
        <p:xfrm>
          <a:off x="237631" y="1038582"/>
          <a:ext cx="7358705" cy="711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4443" y="223083"/>
            <a:ext cx="4001943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E24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ПРОБЛЕМЫ – ЗАДАЧИ – РЕШЕНИЯ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E248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364088" y="1511949"/>
            <a:ext cx="360040" cy="360040"/>
          </a:xfrm>
          <a:prstGeom prst="ellipse">
            <a:avLst/>
          </a:prstGeom>
          <a:solidFill>
            <a:srgbClr val="F2B5A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475656" y="1511949"/>
            <a:ext cx="360040" cy="360040"/>
          </a:xfrm>
          <a:prstGeom prst="ellipse">
            <a:avLst/>
          </a:prstGeom>
          <a:solidFill>
            <a:srgbClr val="F2B5A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977534" y="2509810"/>
            <a:ext cx="360040" cy="360040"/>
          </a:xfrm>
          <a:prstGeom prst="ellipse">
            <a:avLst/>
          </a:prstGeom>
          <a:solidFill>
            <a:srgbClr val="F2B5A4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565832" y="1241037"/>
            <a:ext cx="1391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РЕКОМЕНДАЦИИ ППк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81637" y="4011677"/>
            <a:ext cx="1223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РЕКОМЕНДАЦИИ ПМПК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2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46" y="2887386"/>
            <a:ext cx="723378" cy="9860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429" y="107800"/>
            <a:ext cx="5217652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E24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СТРАТЕГИЯ И ТАКТИКА ВЗАИМО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&amp;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E24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ДЕЙСТВИЯ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E248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476" y="2893598"/>
            <a:ext cx="679944" cy="9797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1877565"/>
            <a:ext cx="8477845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ФОРМИРОВАНИЕ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БАЗОВЫХ УМЕНИЙ,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КОТОРЫХ ИЗУЧЕНИЕ ПРЕДМЕТА НА СЛЕДУЮЩЕМ УРОВНЕ ОБУЧЕНИЯ БУДЕТ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ЗАТРУДНЕНО, </a:t>
            </a: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ТОМ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ЧИСЛЕ В ОБЛАСТИ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ГРАФИКИ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29938" y="2248432"/>
            <a:ext cx="2160240" cy="221413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ЦЕЛЬ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5935" y="562671"/>
            <a:ext cx="41004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УЧИТ УЧИТЬСЯ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УСПЕШНО ОСВАИВАТЬ СОДЕРЖАНИЕ ПО РУССКОМУ ЯЗЫКУ, В ТОМ ЧИСЛЕ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ОБЛАСТИ ГРАФИКИ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ИСПОЛЬЗУЕТ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«ЧУДО-ПРОПИСЬ» НА ЭТАПЕ ОБУЧЕНИЯ ГРАМОТЕ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АДАПТИРУЕТ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УЧЕБНЫЕ МАТЕРИАЛЫ, ИСПОЛЬЗУЯ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РУКОПИСНЫЙ ШРИФТ В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ЗАДАНИЯХ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ИСПОЛЬЗУЕТ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ДВИГАТЕЛЬНЫЕ УПРАЖНЕНИЯ ДЛЯ РАЗВИТИЯ МЕЛКОЙ И КРУПНОЙ МОТОРИКИ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40295" y="2984903"/>
            <a:ext cx="30828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ПРОВОДИТ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ИНДИВИДУАЛЬНЫЕ КОР</a:t>
            </a:r>
            <a:r>
              <a:rPr lang="ru-RU" sz="1000" noProof="0" dirty="0" smtClean="0">
                <a:solidFill>
                  <a:prstClr val="black"/>
                </a:solidFill>
                <a:latin typeface="Calibri"/>
              </a:rPr>
              <a:t>Р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ЕКЦИОННЫЕ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ЗАНЯТИЯ ПО РАЗВИТИЮ АРТИКУЛЯЦИОННОЙ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МОТОРИКИ,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ФОРМИРОВАНИЮ ГРАФОМОТОРНЫХ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НАВЫКОВ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Р/НЕД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ИСПОЛЬЗУЕТ 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СПЕЦИАЛЬНЫЕ ПОСОБИЯ С РУКОПИСНЫМ ШРИФТОМ, ДВИГАТЕЛЬНЫЕ И ГРАФИЧЕСКИЕ УПРАЖНЕНИЯ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ЗНАЕТ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СОДЕРЖАНИЕ, РЕЗУЛЬТАТЫ, ТЕМАТИЧЕСКОЕ ПЛАНИРОВАНИЕ ПРОГРАММЫ ПО РУССКОМУ ЯЗЫКУ 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34713" y="572199"/>
            <a:ext cx="14851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ПЛАНИРОВАНИЕ </a:t>
            </a:r>
            <a:r>
              <a:rPr kumimoji="0" lang="ru-RU" sz="8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ПРОГРАММЫ ПО ПРЕДМЕТУ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ТЕМЫ УРОКОВ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-2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ПРОМЕЖУТОЧНАЯ АТТЕСТАЦИЯ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-2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ДОПОЛНИТЕЛЬНЫЕ УРОКИ</a:t>
            </a:r>
          </a:p>
        </p:txBody>
      </p:sp>
      <p:sp>
        <p:nvSpPr>
          <p:cNvPr id="32" name="Не равно 31"/>
          <p:cNvSpPr/>
          <p:nvPr/>
        </p:nvSpPr>
        <p:spPr>
          <a:xfrm>
            <a:off x="6224426" y="879983"/>
            <a:ext cx="648072" cy="465809"/>
          </a:xfrm>
          <a:prstGeom prst="mathNotEqual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50435" y="572198"/>
            <a:ext cx="1727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ПЛАНИ</a:t>
            </a:r>
            <a:r>
              <a:rPr kumimoji="0" lang="ru-RU" sz="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РОВАНИЕ КОРРЕКЦИОННЫХ </a:t>
            </a:r>
            <a:r>
              <a:rPr kumimoji="0" lang="ru-RU" sz="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ЗАНЯТИЙ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ТЕМЫ ЗАНЯТИЙ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ПРОМЕЖУТОЧНАЯ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ДИАГНОСТИКА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-1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КОРРЕКЦИОННЫЕ ЗАНЯТИЯ</a:t>
            </a:r>
            <a:endParaRPr kumimoji="0" lang="ru-RU" sz="800" b="0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" y="2564559"/>
            <a:ext cx="8477844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УСТРАНЕНИЕ ВЫЯВЛЕННЫХ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ПРИЧИН,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ИЗ-ЗА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КОТОРЫХ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ДЕТИ ИСПЫТЫВАЮТ ТРУДНОСТИ В ФОРМИРОВАНИИ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БАЗОВЫХ УМЕНИЙ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ТОМ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ЧИСЛЕ В ОБЛАСТИ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ГРАФИКИ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44008" y="2984903"/>
            <a:ext cx="33123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ПРОВОДИТ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ГРУППОВЫЕ КОРРЕКЦИОННЫЕ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ЗАНЯТИЯ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ФОРМИРОВАНИЮ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ПРОСТРАНСТВЕННЫХ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ПРЕДСТАВЛЕНИЙ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Р/НЕД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УЧИТЫВАЕТ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ПАРЦИАЛЬНОСТЬ НАРУШЕНИЙ В РАЗВИТИИИ (ПРОСТРАНСТВЕННАЯ ОРИЕНТИРОВКА И МЕЛКАЯ МОТОРИКА)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ИСПОЛЬЗУЕТ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СПЕЦИАЛЬНЫЕ ПОСОБИЯ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ЗНАЕТ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СОДЕРЖАНИЕ, РЕЗУЛЬТАТЫ, ТЕМАТИЧЕСКОЕ ПЛАНИРОВАНИЕ ПРОГРАММЫ ПО РУССКОМУ ЯЗЫКУ 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" y="607086"/>
            <a:ext cx="754598" cy="10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651" y="88314"/>
            <a:ext cx="2061085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E24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 – ОТВЕТ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E248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849741"/>
            <a:ext cx="1509532" cy="50302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49273" y="3887673"/>
            <a:ext cx="145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mosmetod.ru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0505" y="574309"/>
            <a:ext cx="3505768" cy="1209350"/>
          </a:xfrm>
          <a:prstGeom prst="roundRect">
            <a:avLst/>
          </a:prstGeom>
          <a:noFill/>
          <a:ln w="28575">
            <a:solidFill>
              <a:srgbClr val="F2B5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ШКОЛЬНИКИ С НАРУШЕНИЯМИ ЧТЕНИЯ И (ИЛИ) ПИСЬМА  - ЭТО ДЕТИ С ОВЗ ИЛИ С ТРУДНОСТЯМИ В ОСВОЕНИИ ООП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КАК ОРГАНИЗОВАТЬ РАБОТУ ШКОЛЬНОГО КОНСИЛИУМА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КАК ОПТИМИЗИРОВАТЬ СИСТЕМУ ОЦЕНИВАНИЯ И УЛУЧШИТЬ ОРГАНИЗАЦИЮ ПСИХОЛОГО-ПЕДАГОГИЧЕСКОЙ ПОМОЩИ ОБУЧАЩИХСЯ С НАРУШЕНИЯМИ ЧТЕНИЯ И ПИСЬМА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Схема 10"/>
          <p:cNvGraphicFramePr/>
          <p:nvPr>
            <p:extLst/>
          </p:nvPr>
        </p:nvGraphicFramePr>
        <p:xfrm>
          <a:off x="503415" y="1249030"/>
          <a:ext cx="3961962" cy="3109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-1548753" y="2192511"/>
            <a:ext cx="370536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ПОЛОЖЕНИЯ ФЕДЕРАЛЬНЫХ ДОКУМЕНТОВ О ДЕТЯХ С НАРУШЕНИЯМИ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ЧТЕНИЯ И ПИСЬМА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058823" y="2223676"/>
            <a:ext cx="309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ИССЛЕДОВАНИЯ В ОБЛАСТИ ИЗУЧЕНИЯ НАРУШЕНИЙ ПИСЬМА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6261" y="1174046"/>
            <a:ext cx="3540182" cy="1882756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4765575" y="2362263"/>
            <a:ext cx="3630638" cy="720081"/>
          </a:xfrm>
          <a:prstGeom prst="roundRect">
            <a:avLst/>
          </a:prstGeom>
          <a:noFill/>
          <a:ln w="38100">
            <a:solidFill>
              <a:srgbClr val="F2B5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24337" y="509106"/>
            <a:ext cx="36783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ИЗМЕНЧИВОСТЬ </a:t>
            </a:r>
            <a:r>
              <a:rPr kumimoji="0" lang="ru-RU" alt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ФОРМ ДИСГРАФИИ </a:t>
            </a:r>
            <a:r>
              <a:rPr kumimoji="0" lang="ru-RU" alt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У ШКОЛЬНИКОВ В ПЕРИОД НАЧАЛЬНОГО ОБУЧЕНИЯ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К.П.Н. О.Б. ИНШАКОВА - М., 2018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72085" y="3549119"/>
            <a:ext cx="3678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ОВЛАДЕНИЕ НАВЫКОМ ПИСЬМА УЧАЩИМИСЯ С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ПРОГРЕДИЕНТНОЙ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(УХУДШАЮЩЕЙСЯ) ДИНАМИКОЙ ДИСГРАФИИ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Т.Ю. ОБНИЗОВА - М, 2012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2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войные круглые скобки 8"/>
          <p:cNvSpPr/>
          <p:nvPr/>
        </p:nvSpPr>
        <p:spPr>
          <a:xfrm>
            <a:off x="273890" y="195486"/>
            <a:ext cx="3482140" cy="720080"/>
          </a:xfrm>
          <a:prstGeom prst="bracketPair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ОШИБКИ … ЧАСТОТНЫЕ И ПОВТОРЯЮЩИЕСЯ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73" y="1059582"/>
            <a:ext cx="3482139" cy="2232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356613"/>
            <a:ext cx="3744416" cy="1431161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E24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ОБЪЯСНЯЮЩЕЕ ВИДЕО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6E2481"/>
                </a:solidFill>
                <a:latin typeface="Calibri"/>
              </a:rPr>
              <a:t>ОБРАЗОВАТЕЛЬНАЯ ТЕХНОЛОГИЯ </a:t>
            </a:r>
            <a:r>
              <a:rPr lang="ru-RU" sz="2000" b="1" dirty="0" smtClean="0">
                <a:solidFill>
                  <a:srgbClr val="6E2481"/>
                </a:solidFill>
                <a:latin typeface="Calibri"/>
              </a:rPr>
              <a:t>«ОБЪЯСНЯЯ, ПОНИМАЙ»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6E2481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E248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779662"/>
            <a:ext cx="5583505" cy="85725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6E2481"/>
                </a:solidFill>
                <a:latin typeface="Muller Bold" pitchFamily="50" charset="-52"/>
              </a:rPr>
              <a:t>СПАСИБО ЗА ВНИМАНИЕ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2571750"/>
            <a:ext cx="28803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6E2481"/>
                </a:solidFill>
                <a:effectLst/>
                <a:uLnTx/>
                <a:uFillTx/>
                <a:latin typeface="Muller Bold" pitchFamily="50" charset="-52"/>
                <a:ea typeface="+mn-ea"/>
                <a:cs typeface="+mn-cs"/>
              </a:rPr>
              <a:t>mmco-expo.ru</a:t>
            </a:r>
            <a:endParaRPr kumimoji="0" lang="ru-RU" sz="2000" b="0" i="0" u="sng" strike="noStrike" kern="1200" cap="none" spc="0" normalizeH="0" baseline="0" noProof="0" dirty="0">
              <a:ln>
                <a:noFill/>
              </a:ln>
              <a:solidFill>
                <a:srgbClr val="6E2481"/>
              </a:solidFill>
              <a:effectLst/>
              <a:uLnTx/>
              <a:uFillTx/>
              <a:latin typeface="Muller Bold" pitchFamily="50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56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9583"/>
            <a:ext cx="7632848" cy="3024335"/>
          </a:xfrm>
        </p:spPr>
        <p:txBody>
          <a:bodyPr lIns="0" tIns="0">
            <a:noAutofit/>
          </a:bodyPr>
          <a:lstStyle/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Muller Regular" pitchFamily="50" charset="-52"/>
              </a:rPr>
              <a:t>Сделать </a:t>
            </a:r>
            <a:r>
              <a:rPr lang="ru-RU" sz="1600" dirty="0">
                <a:latin typeface="Muller Regular" pitchFamily="50" charset="-52"/>
              </a:rPr>
              <a:t>неуспешных учеников успешными</a:t>
            </a:r>
          </a:p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Muller Regular" pitchFamily="50" charset="-52"/>
              </a:rPr>
              <a:t>Расширение </a:t>
            </a:r>
            <a:r>
              <a:rPr lang="ru-RU" sz="1600" dirty="0">
                <a:latin typeface="Muller Regular" pitchFamily="50" charset="-52"/>
              </a:rPr>
              <a:t>границ инклюзивного образования для доступного и результативного обучения всех детей в современной общеобразовательной школе</a:t>
            </a:r>
          </a:p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Muller Regular" pitchFamily="50" charset="-52"/>
              </a:rPr>
              <a:t>Инновационные </a:t>
            </a:r>
            <a:r>
              <a:rPr lang="ru-RU" sz="1600" dirty="0">
                <a:latin typeface="Muller Regular" pitchFamily="50" charset="-52"/>
              </a:rPr>
              <a:t>образовательные технологии для преодоления трудностей в обучении слабоуспевающих обучающихся </a:t>
            </a:r>
          </a:p>
          <a:p>
            <a: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Muller Regular" pitchFamily="50" charset="-52"/>
              </a:rPr>
              <a:t>Аспекты </a:t>
            </a:r>
            <a:r>
              <a:rPr lang="ru-RU" sz="1600" dirty="0">
                <a:latin typeface="Muller Regular" pitchFamily="50" charset="-52"/>
              </a:rPr>
              <a:t>методической помощи учителю, продуктивных технологий обучения, педагогического и психологического сопровождения обучающихся, испытывающих трудности в освоении основных образовательных программ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695186"/>
            <a:ext cx="5457110" cy="29238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1600" dirty="0" smtClean="0">
                <a:solidFill>
                  <a:srgbClr val="046552"/>
                </a:solidFill>
                <a:latin typeface="Muller Bold" pitchFamily="50" charset="-52"/>
              </a:rPr>
              <a:t>КЛЮЧЕВЫЕ ТЕЗИСЫ</a:t>
            </a:r>
            <a:endParaRPr lang="ru-RU" sz="1600" dirty="0">
              <a:solidFill>
                <a:srgbClr val="046552"/>
              </a:solidFill>
              <a:latin typeface="Muller Bold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01583"/>
            <a:ext cx="8136904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2000" dirty="0">
                <a:solidFill>
                  <a:srgbClr val="6E2481"/>
                </a:solidFill>
                <a:latin typeface="Muller Bold" pitchFamily="50" charset="-52"/>
              </a:rPr>
              <a:t>Проблема успеваемости и </a:t>
            </a:r>
            <a:r>
              <a:rPr lang="ru-RU" sz="2000" dirty="0" err="1">
                <a:solidFill>
                  <a:srgbClr val="6E2481"/>
                </a:solidFill>
                <a:latin typeface="Muller Bold" pitchFamily="50" charset="-52"/>
              </a:rPr>
              <a:t>неуспешности</a:t>
            </a:r>
            <a:r>
              <a:rPr lang="ru-RU" sz="2000" dirty="0">
                <a:solidFill>
                  <a:srgbClr val="6E2481"/>
                </a:solidFill>
                <a:latin typeface="Muller Bold" pitchFamily="50" charset="-52"/>
              </a:rPr>
              <a:t> в школьном </a:t>
            </a:r>
            <a:r>
              <a:rPr lang="ru-RU" sz="2000" dirty="0" smtClean="0">
                <a:solidFill>
                  <a:srgbClr val="6E2481"/>
                </a:solidFill>
                <a:latin typeface="Muller Bold" pitchFamily="50" charset="-52"/>
              </a:rPr>
              <a:t>образовании </a:t>
            </a:r>
            <a:endParaRPr lang="ru-RU" sz="2000" dirty="0">
              <a:solidFill>
                <a:srgbClr val="6E2481"/>
              </a:solidFill>
              <a:latin typeface="Muller Bold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06799"/>
            <a:ext cx="7560840" cy="3024335"/>
          </a:xfrm>
        </p:spPr>
        <p:txBody>
          <a:bodyPr lIns="0" tIns="0">
            <a:noAutofit/>
          </a:bodyPr>
          <a:lstStyle/>
          <a:p>
            <a:pPr marL="0" indent="0">
              <a:lnSpc>
                <a:spcPts val="21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500" b="1" dirty="0">
                <a:latin typeface="Muller Regular" pitchFamily="50" charset="-52"/>
              </a:rPr>
              <a:t>Школьная </a:t>
            </a:r>
            <a:r>
              <a:rPr lang="ru-RU" sz="1500" b="1" dirty="0" err="1">
                <a:latin typeface="Muller Regular" pitchFamily="50" charset="-52"/>
              </a:rPr>
              <a:t>неуспешность</a:t>
            </a:r>
            <a:r>
              <a:rPr lang="ru-RU" sz="1500" b="1" dirty="0">
                <a:latin typeface="Muller Regular" pitchFamily="50" charset="-52"/>
              </a:rPr>
              <a:t> </a:t>
            </a:r>
            <a:r>
              <a:rPr lang="ru-RU" sz="1500" dirty="0">
                <a:latin typeface="Muller Regular" pitchFamily="50" charset="-52"/>
              </a:rPr>
              <a:t>– многофакторное явление и касается не только результативности ученика, но и затрагивает его личность.</a:t>
            </a:r>
          </a:p>
          <a:p>
            <a:pPr marL="0" indent="0">
              <a:lnSpc>
                <a:spcPts val="21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500" dirty="0">
                <a:latin typeface="Muller Regular" pitchFamily="50" charset="-52"/>
              </a:rPr>
              <a:t>Синдром школьной </a:t>
            </a:r>
            <a:r>
              <a:rPr lang="ru-RU" sz="1500" dirty="0" err="1">
                <a:latin typeface="Muller Regular" pitchFamily="50" charset="-52"/>
              </a:rPr>
              <a:t>неуспешности</a:t>
            </a:r>
            <a:r>
              <a:rPr lang="ru-RU" sz="1500" dirty="0">
                <a:latin typeface="Muller Regular" pitchFamily="50" charset="-52"/>
              </a:rPr>
              <a:t>: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Muller Regular" pitchFamily="50" charset="-52"/>
              </a:rPr>
              <a:t>дети </a:t>
            </a:r>
            <a:r>
              <a:rPr lang="ru-RU" sz="1500" dirty="0">
                <a:latin typeface="Muller Regular" pitchFamily="50" charset="-52"/>
              </a:rPr>
              <a:t>с отставанием от возрастных норм развития, функционально несозревшие для обучения в классе, в котором они оказались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Muller Regular" pitchFamily="50" charset="-52"/>
              </a:rPr>
              <a:t>атмосфера </a:t>
            </a:r>
            <a:r>
              <a:rPr lang="ru-RU" sz="1500" dirty="0">
                <a:latin typeface="Muller Regular" pitchFamily="50" charset="-52"/>
              </a:rPr>
              <a:t>школы, отношения в классе, отношения с педагогом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Muller Regular" pitchFamily="50" charset="-52"/>
              </a:rPr>
              <a:t>неадекватность </a:t>
            </a:r>
            <a:r>
              <a:rPr lang="ru-RU" sz="1500" dirty="0">
                <a:latin typeface="Muller Regular" pitchFamily="50" charset="-52"/>
              </a:rPr>
              <a:t>стиля и форм подачи учебного материала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Muller Regular" pitchFamily="50" charset="-52"/>
              </a:rPr>
              <a:t>неправильная </a:t>
            </a:r>
            <a:r>
              <a:rPr lang="ru-RU" sz="1500" dirty="0">
                <a:latin typeface="Muller Regular" pitchFamily="50" charset="-52"/>
              </a:rPr>
              <a:t>реакция родителей на успехи и учебные неудачи ребенка (</a:t>
            </a:r>
            <a:r>
              <a:rPr lang="ru-RU" sz="1500" dirty="0" err="1">
                <a:latin typeface="Muller Regular" pitchFamily="50" charset="-52"/>
              </a:rPr>
              <a:t>гиперопека</a:t>
            </a:r>
            <a:r>
              <a:rPr lang="ru-RU" sz="1500" dirty="0">
                <a:latin typeface="Muller Regular" pitchFamily="50" charset="-52"/>
              </a:rPr>
              <a:t>, равнодушие, </a:t>
            </a:r>
            <a:r>
              <a:rPr lang="ru-RU" sz="1500" dirty="0" smtClean="0">
                <a:latin typeface="Muller Regular" pitchFamily="50" charset="-52"/>
              </a:rPr>
              <a:t>прессинг)</a:t>
            </a:r>
            <a:endParaRPr lang="ru-RU" sz="1500" dirty="0">
              <a:latin typeface="Muller Regular" pitchFamily="50" charset="-52"/>
            </a:endParaRP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latin typeface="Muller Regular" pitchFamily="50" charset="-52"/>
              </a:rPr>
              <a:t>личностные </a:t>
            </a:r>
            <a:r>
              <a:rPr lang="ru-RU" sz="1500" dirty="0">
                <a:latin typeface="Muller Regular" pitchFamily="50" charset="-52"/>
              </a:rPr>
              <a:t>качества ребенка (тревожность, низкая самооценка, неумение регулировать свое эмоциональное состояние)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79812"/>
            <a:ext cx="7704856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E2481"/>
                </a:solidFill>
                <a:effectLst/>
                <a:uLnTx/>
                <a:uFillTx/>
                <a:latin typeface="Muller Bold" pitchFamily="50" charset="-52"/>
                <a:ea typeface="+mn-ea"/>
                <a:cs typeface="+mn-cs"/>
              </a:rPr>
              <a:t>Школьная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E2481"/>
                </a:solidFill>
                <a:effectLst/>
                <a:uLnTx/>
                <a:uFillTx/>
                <a:latin typeface="Muller Bold" pitchFamily="50" charset="-52"/>
                <a:ea typeface="+mn-ea"/>
                <a:cs typeface="+mn-cs"/>
              </a:rPr>
              <a:t>неуспешность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E2481"/>
              </a:solidFill>
              <a:effectLst/>
              <a:uLnTx/>
              <a:uFillTx/>
              <a:latin typeface="Muller Bold" pitchFamily="50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7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7534"/>
            <a:ext cx="7776864" cy="3456384"/>
          </a:xfrm>
        </p:spPr>
        <p:txBody>
          <a:bodyPr lIns="0" tIns="0">
            <a:no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500" dirty="0">
                <a:latin typeface="Muller Regular" pitchFamily="50" charset="-52"/>
              </a:rPr>
              <a:t>Школа может и должна влиять на жизненную </a:t>
            </a:r>
            <a:r>
              <a:rPr lang="ru-RU" sz="1500" dirty="0" smtClean="0">
                <a:latin typeface="Muller Regular" pitchFamily="50" charset="-52"/>
              </a:rPr>
              <a:t>успешность. </a:t>
            </a:r>
          </a:p>
          <a:p>
            <a:pPr marL="0" indent="268288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500" dirty="0" smtClean="0">
                <a:latin typeface="Muller Regular" pitchFamily="50" charset="-52"/>
              </a:rPr>
              <a:t>Иначе </a:t>
            </a:r>
            <a:r>
              <a:rPr lang="ru-RU" sz="1500" dirty="0">
                <a:latin typeface="Muller Regular" pitchFamily="50" charset="-52"/>
              </a:rPr>
              <a:t>уже в школе ребенок ощущает себя неудачником. </a:t>
            </a:r>
            <a:endParaRPr lang="ru-RU" sz="1500" dirty="0" smtClean="0">
              <a:latin typeface="Muller Regular" pitchFamily="50" charset="-52"/>
            </a:endParaRPr>
          </a:p>
          <a:p>
            <a:pPr marL="0" indent="268288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1500" dirty="0" smtClean="0">
                <a:latin typeface="Muller Regular" pitchFamily="50" charset="-52"/>
              </a:rPr>
              <a:t>Уже </a:t>
            </a:r>
            <a:r>
              <a:rPr lang="ru-RU" sz="1500" dirty="0">
                <a:latin typeface="Muller Regular" pitchFamily="50" charset="-52"/>
              </a:rPr>
              <a:t>в школе </a:t>
            </a:r>
            <a:r>
              <a:rPr lang="ru-RU" sz="1500" dirty="0" smtClean="0">
                <a:latin typeface="Trebuchet MS" panose="020B0603020202020204" pitchFamily="34" charset="0"/>
              </a:rPr>
              <a:t>― </a:t>
            </a:r>
            <a:r>
              <a:rPr lang="ru-RU" sz="1500" dirty="0" smtClean="0">
                <a:latin typeface="Muller Regular" pitchFamily="50" charset="-52"/>
              </a:rPr>
              <a:t>ощущение </a:t>
            </a:r>
            <a:r>
              <a:rPr lang="ru-RU" sz="1500" dirty="0">
                <a:latin typeface="Muller Regular" pitchFamily="50" charset="-52"/>
              </a:rPr>
              <a:t>жизненной неудовлетворенности. </a:t>
            </a:r>
            <a:endParaRPr lang="ru-RU" sz="1500" dirty="0" smtClean="0">
              <a:latin typeface="Muller Regular" pitchFamily="50" charset="-52"/>
            </a:endParaRPr>
          </a:p>
          <a:p>
            <a:pPr marL="0" indent="268288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500" dirty="0" smtClean="0">
                <a:latin typeface="Muller Regular" pitchFamily="50" charset="-52"/>
              </a:rPr>
              <a:t>Уже </a:t>
            </a:r>
            <a:r>
              <a:rPr lang="ru-RU" sz="1500" dirty="0">
                <a:latin typeface="Muller Regular" pitchFamily="50" charset="-52"/>
              </a:rPr>
              <a:t>в школе часто разворачивается «несчастливый сценарий жизни».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500" dirty="0">
                <a:latin typeface="Muller Regular" pitchFamily="50" charset="-52"/>
              </a:rPr>
              <a:t>Преодоление школьной </a:t>
            </a:r>
            <a:r>
              <a:rPr lang="ru-RU" sz="1500" dirty="0" err="1">
                <a:latin typeface="Muller Regular" pitchFamily="50" charset="-52"/>
              </a:rPr>
              <a:t>неуспешности</a:t>
            </a:r>
            <a:r>
              <a:rPr lang="ru-RU" sz="1500" dirty="0">
                <a:latin typeface="Muller Regular" pitchFamily="50" charset="-52"/>
              </a:rPr>
              <a:t> – это преодоление образовательного неравенства.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500" dirty="0">
                <a:latin typeface="Muller Regular" pitchFamily="50" charset="-52"/>
              </a:rPr>
              <a:t>По исследованиям Высшей школы экономики в большинстве стран Европы группа устойчиво неуспевающих – это только 7-9 % возрастной когорты. А в России, к сожалению, процент значительно выше. Примерно каждая 5-я школа в России имеет повышенную долю слабоуспевающих учеников</a:t>
            </a:r>
            <a:r>
              <a:rPr lang="ru-RU" sz="1500" dirty="0" smtClean="0">
                <a:latin typeface="Muller Regular" pitchFamily="50" charset="-52"/>
              </a:rPr>
              <a:t>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500" dirty="0">
                <a:latin typeface="Muller Regular" pitchFamily="50" charset="-52"/>
              </a:rPr>
              <a:t>По данным международных исследований в России примерно 20% неуспевающих </a:t>
            </a:r>
            <a:r>
              <a:rPr lang="ru-RU" sz="1500" dirty="0" smtClean="0">
                <a:latin typeface="Muller Regular" pitchFamily="50" charset="-52"/>
              </a:rPr>
              <a:t>школьников </a:t>
            </a:r>
            <a:r>
              <a:rPr lang="ru-RU" sz="1500" dirty="0">
                <a:latin typeface="Muller Regular" pitchFamily="50" charset="-52"/>
              </a:rPr>
              <a:t>– </a:t>
            </a:r>
            <a:r>
              <a:rPr lang="ru-RU" sz="1500" dirty="0" smtClean="0">
                <a:latin typeface="Muller Regular" pitchFamily="50" charset="-52"/>
              </a:rPr>
              <a:t>тех</a:t>
            </a:r>
            <a:r>
              <a:rPr lang="ru-RU" sz="1500" dirty="0">
                <a:latin typeface="Muller Regular" pitchFamily="50" charset="-52"/>
              </a:rPr>
              <a:t>, кто не может осилить </a:t>
            </a:r>
            <a:r>
              <a:rPr lang="ru-RU" sz="1500" dirty="0" smtClean="0">
                <a:latin typeface="Muller Regular" pitchFamily="50" charset="-52"/>
              </a:rPr>
              <a:t>школьную </a:t>
            </a:r>
            <a:r>
              <a:rPr lang="ru-RU" sz="1500" dirty="0">
                <a:latin typeface="Muller Regular" pitchFamily="50" charset="-52"/>
              </a:rPr>
              <a:t>программу.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79812"/>
            <a:ext cx="7704856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E2481"/>
                </a:solidFill>
                <a:effectLst/>
                <a:uLnTx/>
                <a:uFillTx/>
                <a:latin typeface="Muller Bold" pitchFamily="50" charset="-52"/>
                <a:ea typeface="+mn-ea"/>
                <a:cs typeface="+mn-cs"/>
              </a:rPr>
              <a:t>Школьная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E2481"/>
                </a:solidFill>
                <a:effectLst/>
                <a:uLnTx/>
                <a:uFillTx/>
                <a:latin typeface="Muller Bold" pitchFamily="50" charset="-52"/>
                <a:ea typeface="+mn-ea"/>
                <a:cs typeface="+mn-cs"/>
              </a:rPr>
              <a:t>неуспешность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E2481"/>
                </a:solidFill>
                <a:effectLst/>
                <a:uLnTx/>
                <a:uFillTx/>
                <a:latin typeface="Muller Bold" pitchFamily="50" charset="-52"/>
                <a:ea typeface="+mn-ea"/>
                <a:cs typeface="+mn-cs"/>
              </a:rPr>
              <a:t> – не приговор</a:t>
            </a:r>
          </a:p>
        </p:txBody>
      </p:sp>
    </p:spTree>
    <p:extLst>
      <p:ext uri="{BB962C8B-B14F-4D97-AF65-F5344CB8AC3E}">
        <p14:creationId xmlns:p14="http://schemas.microsoft.com/office/powerpoint/2010/main" val="24186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771550"/>
            <a:ext cx="6192688" cy="32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spcAft>
                <a:spcPts val="200"/>
              </a:spcAft>
              <a:defRPr/>
            </a:pPr>
            <a:r>
              <a:rPr lang="ru-RU" sz="1500" i="1" dirty="0" smtClean="0">
                <a:solidFill>
                  <a:prstClr val="black"/>
                </a:solidFill>
                <a:latin typeface="Muller Regular" pitchFamily="50" charset="-52"/>
              </a:rPr>
              <a:t>«Неуспевающим </a:t>
            </a:r>
            <a:r>
              <a:rPr lang="ru-RU" sz="1500" i="1" dirty="0">
                <a:solidFill>
                  <a:prstClr val="black"/>
                </a:solidFill>
                <a:latin typeface="Muller Regular" pitchFamily="50" charset="-52"/>
              </a:rPr>
              <a:t>детям нужно мощное психолого-педагогическое сопровождение, нужны не только психологи, но и дефектологи, логопеды, социальные педагоги... А на этом у нас экономили долгие </a:t>
            </a:r>
            <a:r>
              <a:rPr lang="ru-RU" sz="1500" i="1" dirty="0" smtClean="0">
                <a:solidFill>
                  <a:prstClr val="black"/>
                </a:solidFill>
                <a:latin typeface="Muller Regular" pitchFamily="50" charset="-52"/>
              </a:rPr>
              <a:t>годы»</a:t>
            </a:r>
          </a:p>
          <a:p>
            <a:pPr lvl="0" algn="r">
              <a:lnSpc>
                <a:spcPts val="2000"/>
              </a:lnSpc>
              <a:spcAft>
                <a:spcPts val="200"/>
              </a:spcAft>
              <a:defRPr/>
            </a:pPr>
            <a:r>
              <a:rPr lang="ru-RU" sz="1300" i="1" dirty="0">
                <a:solidFill>
                  <a:prstClr val="black"/>
                </a:solidFill>
                <a:latin typeface="Muller Regular" pitchFamily="50" charset="-52"/>
              </a:rPr>
              <a:t> </a:t>
            </a:r>
            <a:r>
              <a:rPr lang="ru-RU" sz="1300" dirty="0" smtClean="0">
                <a:solidFill>
                  <a:prstClr val="black"/>
                </a:solidFill>
                <a:latin typeface="Muller Regular" pitchFamily="50" charset="-52"/>
              </a:rPr>
              <a:t>Е.А. Ямбург, </a:t>
            </a:r>
            <a:r>
              <a:rPr lang="ru-RU" sz="1300" dirty="0">
                <a:solidFill>
                  <a:prstClr val="black"/>
                </a:solidFill>
                <a:latin typeface="Muller Regular" pitchFamily="50" charset="-52"/>
              </a:rPr>
              <a:t>заслуженный учитель </a:t>
            </a:r>
            <a:r>
              <a:rPr lang="ru-RU" sz="1300" dirty="0" smtClean="0">
                <a:solidFill>
                  <a:prstClr val="black"/>
                </a:solidFill>
                <a:latin typeface="Muller Regular" pitchFamily="50" charset="-52"/>
              </a:rPr>
              <a:t>РФ, </a:t>
            </a:r>
            <a:r>
              <a:rPr lang="ru-RU" sz="1300" dirty="0">
                <a:solidFill>
                  <a:prstClr val="black"/>
                </a:solidFill>
                <a:latin typeface="Muller Regular" pitchFamily="50" charset="-52"/>
              </a:rPr>
              <a:t>директор школы № </a:t>
            </a:r>
            <a:r>
              <a:rPr lang="ru-RU" sz="1300" dirty="0" smtClean="0">
                <a:solidFill>
                  <a:prstClr val="black"/>
                </a:solidFill>
                <a:latin typeface="Muller Regular" pitchFamily="50" charset="-52"/>
              </a:rPr>
              <a:t>109</a:t>
            </a:r>
          </a:p>
          <a:p>
            <a:pPr lvl="0" algn="r">
              <a:lnSpc>
                <a:spcPts val="2000"/>
              </a:lnSpc>
              <a:spcAft>
                <a:spcPts val="1800"/>
              </a:spcAft>
              <a:defRPr/>
            </a:pPr>
            <a:r>
              <a:rPr lang="ru-RU" sz="1300" dirty="0" smtClean="0">
                <a:solidFill>
                  <a:prstClr val="black"/>
                </a:solidFill>
                <a:latin typeface="Muller Regular" pitchFamily="50" charset="-52"/>
              </a:rPr>
              <a:t> </a:t>
            </a:r>
          </a:p>
          <a:p>
            <a:pPr lvl="0">
              <a:lnSpc>
                <a:spcPts val="2000"/>
              </a:lnSpc>
              <a:spcAft>
                <a:spcPts val="200"/>
              </a:spcAft>
              <a:defRPr/>
            </a:pP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-52"/>
                <a:ea typeface="+mn-ea"/>
                <a:cs typeface="+mn-cs"/>
              </a:rPr>
              <a:t>«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-52"/>
                <a:ea typeface="+mn-ea"/>
                <a:cs typeface="+mn-cs"/>
              </a:rPr>
              <a:t>К сожалению, своевременная и достаточная поддержка неуспевающих школьников не стала общенациональным приоритетом ни для государства, ни для НКО, ни для учреждений культуры» </a:t>
            </a:r>
            <a:endParaRPr kumimoji="0" lang="ru-RU" sz="15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Regular" pitchFamily="50" charset="-52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-52"/>
                <a:ea typeface="+mn-ea"/>
                <a:cs typeface="+mn-cs"/>
              </a:rPr>
              <a:t>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-52"/>
                <a:ea typeface="+mn-ea"/>
                <a:cs typeface="+mn-cs"/>
              </a:rPr>
              <a:t>                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-52"/>
                <a:ea typeface="+mn-ea"/>
                <a:cs typeface="+mn-cs"/>
              </a:rPr>
              <a:t>Я.И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-52"/>
                <a:ea typeface="+mn-ea"/>
                <a:cs typeface="+mn-cs"/>
              </a:rPr>
              <a:t>.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Regular" pitchFamily="50" charset="-52"/>
                <a:ea typeface="+mn-ea"/>
                <a:cs typeface="+mn-cs"/>
              </a:rPr>
              <a:t>Кузьминов, ректор НИУ «Высшая школа экономики» 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Regular" pitchFamily="50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5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3539792"/>
            <a:ext cx="28803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6E2481"/>
                </a:solidFill>
                <a:effectLst/>
                <a:uLnTx/>
                <a:uFillTx/>
                <a:latin typeface="Muller Bold" pitchFamily="50" charset="-52"/>
                <a:ea typeface="+mn-ea"/>
                <a:cs typeface="+mn-cs"/>
              </a:rPr>
              <a:t>mmco-expo.ru</a:t>
            </a:r>
            <a:endParaRPr kumimoji="0" lang="ru-RU" sz="2000" b="0" i="0" u="sng" strike="noStrike" kern="1200" cap="none" spc="0" normalizeH="0" baseline="0" noProof="0" dirty="0">
              <a:ln>
                <a:noFill/>
              </a:ln>
              <a:solidFill>
                <a:srgbClr val="6E2481"/>
              </a:solidFill>
              <a:effectLst/>
              <a:uLnTx/>
              <a:uFillTx/>
              <a:latin typeface="Muller Bold" pitchFamily="50" charset="-52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3890" y="1735418"/>
            <a:ext cx="4248472" cy="32316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dirty="0" smtClean="0">
                <a:solidFill>
                  <a:srgbClr val="046552"/>
                </a:solidFill>
                <a:latin typeface="Muller Bold" pitchFamily="50" charset="-52"/>
              </a:rPr>
              <a:t>Соловьева Татьяна Александровна</a:t>
            </a:r>
            <a:endParaRPr lang="ru-RU" dirty="0">
              <a:solidFill>
                <a:srgbClr val="046552"/>
              </a:solidFill>
              <a:latin typeface="Muller Bold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4886" y="2054717"/>
            <a:ext cx="5153580" cy="47705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ru-RU" sz="1400" dirty="0" smtClean="0">
                <a:solidFill>
                  <a:srgbClr val="046552"/>
                </a:solidFill>
                <a:latin typeface="Muller Medium" pitchFamily="50" charset="-52"/>
              </a:rPr>
              <a:t>Директор </a:t>
            </a:r>
            <a:r>
              <a:rPr lang="ru-RU" sz="1400" dirty="0">
                <a:solidFill>
                  <a:srgbClr val="046552"/>
                </a:solidFill>
                <a:latin typeface="Muller Medium" pitchFamily="50" charset="-52"/>
              </a:rPr>
              <a:t>ФГБНУ "Институт коррекционной педагогики РАО", </a:t>
            </a:r>
            <a:r>
              <a:rPr lang="ru-RU" sz="1400" dirty="0" smtClean="0">
                <a:solidFill>
                  <a:srgbClr val="046552"/>
                </a:solidFill>
                <a:latin typeface="Muller Medium" pitchFamily="50" charset="-52"/>
              </a:rPr>
              <a:t>доктор </a:t>
            </a:r>
            <a:r>
              <a:rPr lang="ru-RU" sz="1400" dirty="0">
                <a:solidFill>
                  <a:srgbClr val="046552"/>
                </a:solidFill>
                <a:latin typeface="Muller Medium" pitchFamily="50" charset="-52"/>
              </a:rPr>
              <a:t>педагогических наук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5" t="4708" r="11815" b="23641"/>
          <a:stretch/>
        </p:blipFill>
        <p:spPr>
          <a:xfrm>
            <a:off x="1437512" y="1765747"/>
            <a:ext cx="726621" cy="7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843558"/>
            <a:ext cx="6768752" cy="2808312"/>
          </a:xfrm>
        </p:spPr>
        <p:txBody>
          <a:bodyPr lIns="0" tIns="0">
            <a:noAutofit/>
          </a:bodyPr>
          <a:lstStyle/>
          <a:p>
            <a:pPr marL="0" indent="36195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500" dirty="0">
                <a:latin typeface="Muller Regular" pitchFamily="50" charset="-52"/>
              </a:rPr>
              <a:t> На вопрос о наличии в школе обучающихся, испытывающих </a:t>
            </a:r>
            <a:r>
              <a:rPr lang="ru-RU" sz="1500" dirty="0" smtClean="0">
                <a:latin typeface="Muller Regular" pitchFamily="50" charset="-52"/>
              </a:rPr>
              <a:t>стойкие </a:t>
            </a:r>
            <a:r>
              <a:rPr lang="ru-RU" sz="1500" dirty="0">
                <a:latin typeface="Muller Regular" pitchFamily="50" charset="-52"/>
              </a:rPr>
              <a:t>трудности в овладении содержанием образования по </a:t>
            </a:r>
            <a:r>
              <a:rPr lang="ru-RU" sz="1500" dirty="0" smtClean="0">
                <a:latin typeface="Muller Regular" pitchFamily="50" charset="-52"/>
              </a:rPr>
              <a:t>основной общеобразовательной программе </a:t>
            </a:r>
            <a:r>
              <a:rPr lang="ru-RU" sz="1500" dirty="0">
                <a:latin typeface="Muller Regular" pitchFamily="50" charset="-52"/>
              </a:rPr>
              <a:t>начального общего образования, но не имеющих статуса «ограниченные возможности здоровья», 15% образовательных </a:t>
            </a:r>
            <a:r>
              <a:rPr lang="ru-RU" sz="1500" dirty="0" smtClean="0">
                <a:latin typeface="Muller Regular" pitchFamily="50" charset="-52"/>
              </a:rPr>
              <a:t>организаций ответили </a:t>
            </a:r>
            <a:r>
              <a:rPr lang="ru-RU" sz="1500" dirty="0">
                <a:latin typeface="Muller Regular" pitchFamily="50" charset="-52"/>
              </a:rPr>
              <a:t>утвердительно</a:t>
            </a:r>
            <a:r>
              <a:rPr lang="ru-RU" sz="1500" dirty="0" smtClean="0">
                <a:latin typeface="Muller Regular" pitchFamily="50" charset="-52"/>
              </a:rPr>
              <a:t>.</a:t>
            </a:r>
          </a:p>
          <a:p>
            <a:pPr marL="0" indent="36195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500" dirty="0" smtClean="0">
                <a:latin typeface="Muller Regular" pitchFamily="50" charset="-52"/>
              </a:rPr>
              <a:t>Причина</a:t>
            </a:r>
            <a:r>
              <a:rPr lang="ru-RU" sz="1500" dirty="0">
                <a:latin typeface="Muller Regular" pitchFamily="50" charset="-52"/>
              </a:rPr>
              <a:t>, по мнению большинства </a:t>
            </a:r>
            <a:r>
              <a:rPr lang="ru-RU" sz="1500" dirty="0" smtClean="0">
                <a:latin typeface="Muller Regular" pitchFamily="50" charset="-52"/>
              </a:rPr>
              <a:t>респондентов (97</a:t>
            </a:r>
            <a:r>
              <a:rPr lang="ru-RU" sz="1500" dirty="0">
                <a:latin typeface="Muller Regular" pitchFamily="50" charset="-52"/>
              </a:rPr>
              <a:t>%), — нежелание </a:t>
            </a:r>
            <a:r>
              <a:rPr lang="ru-RU" sz="1500" dirty="0" smtClean="0">
                <a:latin typeface="Muller Regular" pitchFamily="50" charset="-52"/>
              </a:rPr>
              <a:t>родителей обращаться </a:t>
            </a:r>
            <a:r>
              <a:rPr lang="ru-RU" sz="1500" dirty="0">
                <a:latin typeface="Muller Regular" pitchFamily="50" charset="-52"/>
              </a:rPr>
              <a:t>в ПМПК для уточнения образовательного маршрута их ребенка, игнорирование специфических </a:t>
            </a:r>
            <a:r>
              <a:rPr lang="ru-RU" sz="1500" dirty="0" smtClean="0">
                <a:latin typeface="Muller Regular" pitchFamily="50" charset="-52"/>
              </a:rPr>
              <a:t>трудностей в </a:t>
            </a:r>
            <a:r>
              <a:rPr lang="ru-RU" sz="1500" dirty="0">
                <a:latin typeface="Muller Regular" pitchFamily="50" charset="-52"/>
              </a:rPr>
              <a:t>обучении и </a:t>
            </a:r>
            <a:r>
              <a:rPr lang="ru-RU" sz="1500" dirty="0" smtClean="0">
                <a:latin typeface="Muller Regular" pitchFamily="50" charset="-52"/>
              </a:rPr>
              <a:t>рекомендаций школы</a:t>
            </a:r>
            <a:endParaRPr lang="ru-RU" sz="1500" dirty="0">
              <a:latin typeface="Muller Regular" pitchFamily="50" charset="-52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99592" y="3939902"/>
            <a:ext cx="6768752" cy="504056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i="1" dirty="0" smtClean="0">
                <a:latin typeface="Muller Regular"/>
                <a:cs typeface="Times New Roman" panose="02020603050405020304" pitchFamily="18" charset="0"/>
              </a:rPr>
              <a:t>Фрагмент результатов исследования с участием 154 общеобразовательных организаций из 6 субъектов и 3 федеральных округов РФ (2018 год)</a:t>
            </a:r>
            <a:endParaRPr lang="ru-RU" sz="1200" i="1" dirty="0">
              <a:latin typeface="Muller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95486"/>
            <a:ext cx="7128792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E24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УСПЕШНОСТЬ И УСПЕВАЕМОСТЬ: ПРОБЛЕМА ОЦЕНИВАНИЯ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E248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076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AEA74B9-0F11-4349-9994-5CDA15758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593983"/>
              </p:ext>
            </p:extLst>
          </p:nvPr>
        </p:nvGraphicFramePr>
        <p:xfrm>
          <a:off x="395536" y="166515"/>
          <a:ext cx="8478585" cy="3917403"/>
        </p:xfrm>
        <a:graphic>
          <a:graphicData uri="http://schemas.openxmlformats.org/drawingml/2006/table">
            <a:tbl>
              <a:tblPr firstRow="1" firstCol="1" bandRow="1"/>
              <a:tblGrid>
                <a:gridCol w="2973148">
                  <a:extLst>
                    <a:ext uri="{9D8B030D-6E8A-4147-A177-3AD203B41FA5}">
                      <a16:colId xmlns:a16="http://schemas.microsoft.com/office/drawing/2014/main" val="2528320887"/>
                    </a:ext>
                  </a:extLst>
                </a:gridCol>
                <a:gridCol w="2287853">
                  <a:extLst>
                    <a:ext uri="{9D8B030D-6E8A-4147-A177-3AD203B41FA5}">
                      <a16:colId xmlns:a16="http://schemas.microsoft.com/office/drawing/2014/main" val="460001616"/>
                    </a:ext>
                  </a:extLst>
                </a:gridCol>
                <a:gridCol w="1565493">
                  <a:extLst>
                    <a:ext uri="{9D8B030D-6E8A-4147-A177-3AD203B41FA5}">
                      <a16:colId xmlns:a16="http://schemas.microsoft.com/office/drawing/2014/main" val="427216131"/>
                    </a:ext>
                  </a:extLst>
                </a:gridCol>
                <a:gridCol w="1652091">
                  <a:extLst>
                    <a:ext uri="{9D8B030D-6E8A-4147-A177-3AD203B41FA5}">
                      <a16:colId xmlns:a16="http://schemas.microsoft.com/office/drawing/2014/main" val="2767643724"/>
                    </a:ext>
                  </a:extLst>
                </a:gridCol>
              </a:tblGrid>
              <a:tr h="2684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716" marR="68716" marT="34359" marB="3435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75" marR="38175" marT="38175" marB="3817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75" marR="38175" marT="38175" marB="3817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Другое</a:t>
                      </a:r>
                    </a:p>
                  </a:txBody>
                  <a:tcPr marL="38175" marR="38175" marT="38175" marB="3817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839369"/>
                  </a:ext>
                </a:extLst>
              </a:tr>
              <a:tr h="100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программы учебных предметов носят </a:t>
                      </a:r>
                      <a:r>
                        <a:rPr lang="ru-RU" sz="125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инструментальный</a:t>
                      </a: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 и действительно реализуются педагогом в учебном процессе при организации инклюзии</a:t>
                      </a:r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75" marR="38175" marT="38175" marB="38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75" marR="38175" marT="38175" marB="38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16 %</a:t>
                      </a:r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75" marR="38175" marT="38175" marB="381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75" marR="38175" marT="38175" marB="381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602390"/>
                  </a:ext>
                </a:extLst>
              </a:tr>
              <a:tr h="11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рабочих программах планируемые результаты прописаны дробно, по принципу «малых шагов» в обучении ребенка</a:t>
                      </a:r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716" marR="68716" marT="34359" marB="343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Зависит от возможностей ребенка, такой подход предусмотрен и используется в школе в отношении отдельных детей с ОВЗ</a:t>
                      </a:r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67 %</a:t>
                      </a:r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75" marR="38175" marT="38175" marB="381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Нет, в этом нет необходимости</a:t>
                      </a:r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19 %</a:t>
                      </a:r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75" marR="38175" marT="38175" marB="381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Нет, нужна консультация по реализации указанного подхода</a:t>
                      </a:r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75" marR="38175" marT="38175" marB="381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11201"/>
                  </a:ext>
                </a:extLst>
              </a:tr>
              <a:tr h="26840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соотносятся с подходами к их оценке</a:t>
                      </a:r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716" marR="68716" marT="34359" marB="343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75" marR="38175" marT="38175" marB="381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75" marR="38175" marT="38175" marB="381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75" marR="38175" marT="38175" marB="381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13636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81 %</a:t>
                      </a:r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75" marR="38175" marT="38175" marB="381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19 %</a:t>
                      </a:r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75" marR="38175" marT="38175" marB="381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75" marR="38175" marT="38175" marB="381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356294"/>
                  </a:ext>
                </a:extLst>
              </a:tr>
              <a:tr h="5400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какой частотой проводится обновление программных материалов, адресованных ребенку с ОВЗ</a:t>
                      </a:r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716" marR="68716" marT="34359" marB="343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Каждые полгода/ в конце каждого учебного года</a:t>
                      </a:r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75" marR="38175" marT="38175" marB="381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Не предусмотрено обновление</a:t>
                      </a:r>
                      <a:endParaRPr lang="ru-RU" sz="12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75" marR="38175" marT="38175" marB="381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8175" marR="38175" marT="38175" marB="381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290529"/>
                  </a:ext>
                </a:extLst>
              </a:tr>
              <a:tr h="268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16 %</a:t>
                      </a:r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75" marR="38175" marT="38175" marB="381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84 %</a:t>
                      </a:r>
                      <a:endParaRPr lang="ru-RU" sz="12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75" marR="38175" marT="38175" marB="381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8175" marR="38175" marT="38175" marB="381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816998"/>
                  </a:ext>
                </a:extLst>
              </a:tr>
            </a:tbl>
          </a:graphicData>
        </a:graphic>
      </p:graphicFrame>
      <p:sp>
        <p:nvSpPr>
          <p:cNvPr id="7" name="Содержимое 2"/>
          <p:cNvSpPr txBox="1">
            <a:spLocks/>
          </p:cNvSpPr>
          <p:nvPr/>
        </p:nvSpPr>
        <p:spPr>
          <a:xfrm>
            <a:off x="1259632" y="4155926"/>
            <a:ext cx="6768752" cy="504056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i="1" dirty="0" smtClean="0">
                <a:latin typeface="Muller Regular"/>
                <a:cs typeface="Times New Roman" panose="02020603050405020304" pitchFamily="18" charset="0"/>
              </a:rPr>
              <a:t>Фрагмент результатов исследования с участием 154 общеобразовательных организаций из 6 субъектов и 3 федеральных округов РФ (2018 год)</a:t>
            </a:r>
            <a:endParaRPr lang="ru-RU" sz="1200" i="1" dirty="0">
              <a:latin typeface="Mull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5361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2820</TotalTime>
  <Words>1603</Words>
  <Application>Microsoft Office PowerPoint</Application>
  <PresentationFormat>Экран (16:9)</PresentationFormat>
  <Paragraphs>213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Muller Bold</vt:lpstr>
      <vt:lpstr>Muller Medium</vt:lpstr>
      <vt:lpstr>Muller Regular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Тереза</cp:lastModifiedBy>
  <cp:revision>94</cp:revision>
  <dcterms:created xsi:type="dcterms:W3CDTF">2020-04-01T16:06:13Z</dcterms:created>
  <dcterms:modified xsi:type="dcterms:W3CDTF">2020-04-27T18:06:22Z</dcterms:modified>
</cp:coreProperties>
</file>