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85D2-4C64-4583-8582-76F837089029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A5CC9-9816-4393-A3B7-E921FF903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E08AF-DB88-4793-A89E-61145D4B8911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940B-1E3C-4BF4-A802-11545A6CE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F9F0-D9D0-42B1-BC93-00F5193DDDE9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BD34A-220C-44B6-A5B4-ECDDB161D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DB656-4F3F-40AD-9FC4-F82607C4875F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96A93-AC42-45B6-B289-7164C9437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02F0D-BFB6-4061-B439-EB03D2DC971E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0EF99-0A84-4640-8549-0D5A2EA50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AE995-D3B9-4126-9A7D-2C307A5D0B28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ABB16-BA49-40B0-B67D-D933B833F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071FD-F06E-4CFC-AAC6-7EE08754EE94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9D55-1456-4995-BF4B-4252C84F8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EFA2A-C1BE-4744-BE6C-EDD8F73FBC24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E5B4-9046-4A2A-A5F9-0C7DACF30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F81B-A424-497A-90BF-BEF140B8DCD5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637A-3B73-4A4A-884A-AA576E1BE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1E19-F3E8-4298-B9DF-571B9BCA7CEC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517D-6C60-4232-A244-4039B5E264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72BB9-AEAD-40D3-B803-AC9DBEA4E535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711A1-D1B0-48A2-A4F3-9F6733166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E31F4D-7FAE-4959-9F85-C33EE70220AD}" type="datetimeFigureOut">
              <a:rPr lang="ru-RU"/>
              <a:pPr>
                <a:defRPr/>
              </a:pPr>
              <a:t>20.03.2015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A05316-8381-487E-9811-4E6DE64C7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700808"/>
            <a:ext cx="799288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Психологические особенности часто и длительно болеющих детей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2"/>
          <p:cNvSpPr>
            <a:spLocks noGrp="1"/>
          </p:cNvSpPr>
          <p:nvPr>
            <p:ph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pPr algn="just"/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снижение числа абсолютно здоровых детей до 10% </a:t>
            </a:r>
          </a:p>
          <a:p>
            <a:pPr algn="just"/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увеличение количества часто и длительно болеющих до 70-75% </a:t>
            </a:r>
          </a:p>
          <a:p>
            <a:pPr algn="just"/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имеющих хронические заболевания до 15-20%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260350"/>
            <a:ext cx="7848600" cy="18002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b="1">
                <a:solidFill>
                  <a:srgbClr val="000000"/>
                </a:solidFill>
                <a:latin typeface="Monotype Corsiva" pitchFamily="66" charset="0"/>
              </a:rPr>
              <a:t>Актуальность связана с высоким уровнем заболеваемости детей в нашей стране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052513"/>
            <a:ext cx="4968875" cy="2447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Monotype Corsiva" panose="03010101010201010101" pitchFamily="66" charset="0"/>
              </a:rPr>
              <a:t>Первое место в структуре заболеваемости детей дошкольного возраста занимают острые респираторные инфекции</a:t>
            </a:r>
            <a:endParaRPr lang="ru-RU" sz="2800" b="1" dirty="0">
              <a:latin typeface="Monotype Corsiva" panose="03010101010201010101" pitchFamily="66" charset="0"/>
            </a:endParaRPr>
          </a:p>
        </p:txBody>
      </p:sp>
      <p:pic>
        <p:nvPicPr>
          <p:cNvPr id="15362" name="Picture 2" descr="http://im2-tub-ru.yandex.net/i?id=468989786-3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50204">
            <a:off x="5275263" y="1830388"/>
            <a:ext cx="3622675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260350"/>
            <a:ext cx="7920038" cy="3889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Часто и длительно болеющие дети </a:t>
            </a:r>
            <a:r>
              <a:rPr lang="ru-RU" sz="3200" dirty="0">
                <a:latin typeface="Monotype Corsiva" panose="03010101010201010101" pitchFamily="66" charset="0"/>
              </a:rPr>
              <a:t>–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latin typeface="Monotype Corsiva" panose="03010101010201010101" pitchFamily="66" charset="0"/>
              </a:rPr>
              <a:t>это </a:t>
            </a:r>
            <a:r>
              <a:rPr lang="ru-RU" sz="3200" dirty="0">
                <a:latin typeface="Monotype Corsiva" panose="03010101010201010101" pitchFamily="66" charset="0"/>
              </a:rPr>
              <a:t>не нозологическая форма заболевания и не </a:t>
            </a:r>
            <a:r>
              <a:rPr lang="ru-RU" sz="3200" dirty="0">
                <a:latin typeface="Monotype Corsiva" panose="03010101010201010101" pitchFamily="66" charset="0"/>
              </a:rPr>
              <a:t>диагноз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latin typeface="Monotype Corsiva" panose="03010101010201010101" pitchFamily="66" charset="0"/>
              </a:rPr>
              <a:t>о</a:t>
            </a:r>
            <a:r>
              <a:rPr lang="ru-RU" sz="3200" dirty="0">
                <a:latin typeface="Monotype Corsiva" panose="03010101010201010101" pitchFamily="66" charset="0"/>
              </a:rPr>
              <a:t>н подвержен </a:t>
            </a:r>
            <a:r>
              <a:rPr lang="ru-RU" sz="3200" dirty="0">
                <a:latin typeface="Monotype Corsiva" panose="03010101010201010101" pitchFamily="66" charset="0"/>
              </a:rPr>
              <a:t>периодическим заболеваниям из-за временных отклонений в защитных системах организма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3200" dirty="0">
                <a:latin typeface="Monotype Corsiva" panose="03010101010201010101" pitchFamily="66" charset="0"/>
              </a:rPr>
              <a:t>не </a:t>
            </a:r>
            <a:r>
              <a:rPr lang="ru-RU" sz="3200" dirty="0">
                <a:latin typeface="Monotype Corsiva" panose="03010101010201010101" pitchFamily="66" charset="0"/>
              </a:rPr>
              <a:t>имеет стойких органических нарушений в них.</a:t>
            </a:r>
          </a:p>
        </p:txBody>
      </p:sp>
      <p:pic>
        <p:nvPicPr>
          <p:cNvPr id="18434" name="Picture 2" descr="http://im2-tub-ru.yandex.net/i?id=124967035-5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9120">
            <a:off x="4562475" y="4056063"/>
            <a:ext cx="396398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5545137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3600" smtClean="0">
                <a:latin typeface="Monotype Corsiva" pitchFamily="66" charset="0"/>
              </a:rPr>
              <a:t>преобладание позиции ущербности и непосредственно-чувственное отношение к себе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3600" smtClean="0">
                <a:latin typeface="Monotype Corsiva" pitchFamily="66" charset="0"/>
              </a:rPr>
              <a:t>характерно приписывание себе отрицательных эмоций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3600" smtClean="0">
                <a:latin typeface="Monotype Corsiva" pitchFamily="66" charset="0"/>
              </a:rPr>
              <a:t>формируется негативное представление о собственной личности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3600" smtClean="0">
                <a:latin typeface="Monotype Corsiva" pitchFamily="66" charset="0"/>
              </a:rPr>
              <a:t>отмечается неустойчивая оценка болезни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476250"/>
            <a:ext cx="8497888" cy="3240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Monotype Corsiva" panose="03010101010201010101" pitchFamily="66" charset="0"/>
              </a:rPr>
              <a:t>Основная направленность желаний часто болеющих детей обращена на предотвращение болезненных симптомов и избегание </a:t>
            </a:r>
            <a:r>
              <a:rPr lang="ru-RU" sz="3600" dirty="0">
                <a:latin typeface="Monotype Corsiva" panose="03010101010201010101" pitchFamily="66" charset="0"/>
              </a:rPr>
              <a:t>страданий</a:t>
            </a:r>
            <a:endParaRPr lang="ru-RU" sz="3600" dirty="0">
              <a:latin typeface="Monotype Corsiva" panose="03010101010201010101" pitchFamily="66" charset="0"/>
            </a:endParaRPr>
          </a:p>
        </p:txBody>
      </p:sp>
      <p:pic>
        <p:nvPicPr>
          <p:cNvPr id="20482" name="Picture 2" descr="http://www.med74.ru/uploads/detskii_kasnel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55958">
            <a:off x="4005263" y="3419475"/>
            <a:ext cx="4138612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Особенности межличностного взаимодействия и деятельности </a:t>
            </a:r>
            <a:endParaRPr lang="ru-RU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773238"/>
            <a:ext cx="8569325" cy="4668837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общения ребенка ограничен до минимума;</a:t>
            </a:r>
          </a:p>
          <a:p>
            <a:pPr algn="just" fontAlgn="auto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присутствует объективная зависимость от взрослых (родителей, педагогов), стремление получить от них помощь;</a:t>
            </a:r>
          </a:p>
          <a:p>
            <a:pPr algn="just" fontAlgn="auto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фиксируют внимание ребенка на болезненных проявлениях, вводя различные запреты и ограничения;</a:t>
            </a:r>
          </a:p>
          <a:p>
            <a:pPr algn="just" fontAlgn="auto">
              <a:spcAft>
                <a:spcPts val="0"/>
              </a:spcAft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ограничена игровая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148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Arial</vt:lpstr>
      <vt:lpstr>Times New Roman</vt:lpstr>
      <vt:lpstr>Monotype Corsiva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Особенности межличностного взаимодействия и деятельности 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Галя</dc:creator>
  <cp:lastModifiedBy>Наталья</cp:lastModifiedBy>
  <cp:revision>5</cp:revision>
  <dcterms:created xsi:type="dcterms:W3CDTF">2014-01-22T14:24:26Z</dcterms:created>
  <dcterms:modified xsi:type="dcterms:W3CDTF">2015-03-20T13:24:42Z</dcterms:modified>
</cp:coreProperties>
</file>