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A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648B-717A-46A4-B11C-2612C038BA60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CCFD7-64D1-4DD3-825A-254BDC7A7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00057-676D-4FB2-927A-953FC85D1867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B4694-D5D4-40B9-A084-943601C4C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4F511-F833-4319-94AA-03D43B3ACC13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C30C9-9BE2-418F-99C6-8A5C01B39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C3A8-82F4-41D1-AD22-218D97124CD7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255D-D852-47BE-99F4-795E5DD3A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CC9E-2B9F-41B2-A404-DD0F6BCA48C2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36081-39F5-4211-9F7F-8649E755B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3C6BE-E6BF-45E0-B0DB-E54AA2D631A5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17BD6-23E4-4CD7-BA34-D0A8DE538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305C6-5BBA-47FD-9C01-76260C0485D4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36EBA-4D31-4D8F-B7AC-A48C4DAE9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D8CF-E200-43C0-8D52-F72769E9699D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7CCDB-30F4-45C5-AE68-9FDCD7E6D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F5267-5DEC-4751-A6B0-BF01F56ABF53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F164-EC41-41B0-A985-A9DCB640D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A8D2A-218A-4327-AB1F-223FEEA289BC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B6AE7-1BB0-4D96-82A4-B84DBE014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B9CEA-90A3-4492-B457-80AE3EA48469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EF46D-50D7-49C7-AB87-3ABCB34D5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627349-4711-4FC6-A1CF-E3494217EDB2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D11E72-7639-4ED4-8624-5E5F1384E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Психологический аспект инфантилизма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63" y="5500688"/>
            <a:ext cx="5343525" cy="923925"/>
          </a:xfrm>
        </p:spPr>
        <p:txBody>
          <a:bodyPr/>
          <a:lstStyle/>
          <a:p>
            <a:endParaRPr lang="ru-RU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6" descr="http://rawstory.com/rs/wp-content/uploads/2013/04/Embarrassed-man-covers-mouth-via-Shuttersto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1000125"/>
            <a:ext cx="3929063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m.cdn.blog.hu/cu/cukkerberg/image/Boy_Laughing_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3286148" cy="2595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2214563" y="142875"/>
            <a:ext cx="453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Calibri" pitchFamily="34" charset="0"/>
              </a:rPr>
              <a:t>Ошибка 5. Запрет на проявление эмоций.</a:t>
            </a:r>
            <a:r>
              <a:rPr lang="ru-RU" i="1">
                <a:latin typeface="Calibri" pitchFamily="34" charset="0"/>
              </a:rPr>
              <a:t> </a:t>
            </a:r>
            <a:endParaRPr lang="ru-RU">
              <a:latin typeface="Calibri" pitchFamily="34" charset="0"/>
            </a:endParaRPr>
          </a:p>
        </p:txBody>
      </p:sp>
      <p:pic>
        <p:nvPicPr>
          <p:cNvPr id="24578" name="Picture 2" descr="http://megalyrics.ru/uploads/blog/gal/a5/521169a5e9c5a4f9c200001b/36a534909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3357562"/>
            <a:ext cx="3342891" cy="27670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-1035844" y="1535907"/>
            <a:ext cx="5857875" cy="3786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-964406" y="1393031"/>
            <a:ext cx="6000750" cy="407193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трелка вправо 18"/>
          <p:cNvSpPr/>
          <p:nvPr/>
        </p:nvSpPr>
        <p:spPr>
          <a:xfrm>
            <a:off x="3500438" y="3071813"/>
            <a:ext cx="977900" cy="4841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" name="Picture 4" descr="http://m.cdn.blog.hu/cu/cukkerberg/image/Boy_Laughing_0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1000108"/>
            <a:ext cx="2143108" cy="2595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2" descr="http://megalyrics.ru/uploads/blog/gal/a5/521169a5e9c5a4f9c200001b/36a534909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702" y="3643314"/>
            <a:ext cx="2071670" cy="23482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62" name="Picture 8" descr="http://us.ekabu.ru/5147fd0c7efa6e6b7f33681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5" y="642938"/>
            <a:ext cx="25765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0"/>
            <a:ext cx="8229600" cy="3071813"/>
          </a:xfrm>
        </p:spPr>
        <p:txBody>
          <a:bodyPr rtlCol="0">
            <a:normAutofit fontScale="77500" lnSpcReduction="20000"/>
          </a:bodyPr>
          <a:lstStyle/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Нельзя проделать работу взросления без </a:t>
            </a:r>
            <a:r>
              <a:rPr lang="ru-RU" sz="2800" b="1" dirty="0" smtClean="0">
                <a:solidFill>
                  <a:srgbClr val="FF0000"/>
                </a:solidFill>
              </a:rPr>
              <a:t>«поля свободного движения»</a:t>
            </a:r>
            <a:r>
              <a:rPr lang="ru-RU" sz="2800" dirty="0" smtClean="0"/>
              <a:t>, в котором человек может экспериментировать с самим собой, которое дает возможность делать самостоятельный выбор и отвечать за него, рисковать и быть готовым за все платить. Человек не может обрести идентичность, индивидуальность, не пройдя через такие поля свободы. </a:t>
            </a:r>
          </a:p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6038"/>
            <a:ext cx="9144000" cy="46196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Признайте ребенка самостоятельной и свободной личностью!</a:t>
            </a:r>
          </a:p>
        </p:txBody>
      </p:sp>
      <p:pic>
        <p:nvPicPr>
          <p:cNvPr id="24579" name="Picture 2" descr="http://open.az/uploads/posts/2009-06/1244917619_lovely_illustration_of_happy_family_with_love_wal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88" y="2786063"/>
            <a:ext cx="54292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4143375"/>
            <a:ext cx="8229600" cy="2328863"/>
          </a:xfr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marL="0" indent="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Инфантильность</a:t>
            </a:r>
            <a:r>
              <a:rPr lang="ru-RU" dirty="0" smtClean="0"/>
              <a:t> – это незрелость в развитии, сохранение в физическом облике или поведении черт, присущих предшествующим возрастным этапам.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5122" name="Picture 2" descr="http://piznajsebe.at.ua/statti/J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8858" y="428604"/>
            <a:ext cx="2497473" cy="32861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428625" y="1071563"/>
            <a:ext cx="53578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Состояние людей в начале XX века - </a:t>
            </a:r>
            <a:r>
              <a:rPr lang="ru-RU" sz="2800" i="1">
                <a:latin typeface="Calibri" pitchFamily="34" charset="0"/>
              </a:rPr>
              <a:t>«безмерно разросшимся и раздувшимся детским садом»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6858000" y="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К.Г.Юнг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642938"/>
            <a:ext cx="5829300" cy="5286375"/>
          </a:xfrm>
        </p:spPr>
        <p:txBody>
          <a:bodyPr rtlCol="0">
            <a:normAutofit fontScale="70000" lnSpcReduction="20000"/>
          </a:bodyPr>
          <a:lstStyle/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Психологический инфантил </a:t>
            </a:r>
            <a:r>
              <a:rPr lang="ru-RU" dirty="0" smtClean="0"/>
              <a:t>– это ребенок, который настоял на своем праве оставаться ребенком всегда.</a:t>
            </a:r>
          </a:p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Психологический инфантил </a:t>
            </a:r>
            <a:r>
              <a:rPr lang="ru-RU" dirty="0" smtClean="0"/>
              <a:t>– это ребенок, которого родители приучили к тому, что он только исключительно ребенок.</a:t>
            </a:r>
          </a:p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342900" algn="just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Психологический инфантил </a:t>
            </a:r>
            <a:r>
              <a:rPr lang="ru-RU" dirty="0" smtClean="0"/>
              <a:t>– это ребенок, которого родители или общество соблазнили к игре «я маленький ребенок».</a:t>
            </a:r>
            <a:endParaRPr lang="ru-RU" dirty="0"/>
          </a:p>
        </p:txBody>
      </p:sp>
      <p:pic>
        <p:nvPicPr>
          <p:cNvPr id="3076" name="Picture 4" descr="http://www.opa.kg/uploads/posts/2010-02/1267074128_lsdsrl2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1785926"/>
            <a:ext cx="2643206" cy="3295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3328988" cy="971550"/>
          </a:xfr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34290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базируется на задержке развития лобных долей головного мозга</a:t>
            </a:r>
            <a:endParaRPr lang="ru-RU" sz="1800" dirty="0"/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1071563" y="142875"/>
            <a:ext cx="7215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alibri" pitchFamily="34" charset="0"/>
              </a:rPr>
              <a:t>Психологический инфантилизм первого типа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500" y="5072063"/>
            <a:ext cx="4572000" cy="1200150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задержка формирования понимания норм поведения и общения, выработки понятий «нельзя» и «надо», чувства дистанции в отношениях со взрослыми</a:t>
            </a:r>
          </a:p>
        </p:txBody>
      </p:sp>
      <p:sp>
        <p:nvSpPr>
          <p:cNvPr id="6" name="Стрелка углом вверх 5"/>
          <p:cNvSpPr/>
          <p:nvPr/>
        </p:nvSpPr>
        <p:spPr>
          <a:xfrm rot="5400000">
            <a:off x="1607344" y="3750469"/>
            <a:ext cx="3143250" cy="500062"/>
          </a:xfrm>
          <a:prstGeom prst="bentUpArrow">
            <a:avLst>
              <a:gd name="adj1" fmla="val 25000"/>
              <a:gd name="adj2" fmla="val 26437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2" name="Picture 4" descr="http://www.bori.ru/wp-content/uploads/2013/06/infantilnyj-muzhch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071546"/>
            <a:ext cx="4248575" cy="34959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18" name="Picture 2" descr="Рис. 4. Головной мозг (вид сверху): 1 — лобные доли; 2 — теменные доли; 3 — затылочные доли; 4 — продольная щель большого мозга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643182"/>
            <a:ext cx="1785950" cy="19554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ussischeschool-rotterdam.nl/images/Kids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3286148" cy="254128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8" name="Picture 4" descr="http://img.5-tv.ru/shared/files/201310/2593_29768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0694" y="571480"/>
            <a:ext cx="3214678" cy="2411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2" descr="http://www.mama-papa.com.ua/images/page/full/76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7422" y="3286124"/>
            <a:ext cx="3952870" cy="31432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Стрелка углом 8"/>
          <p:cNvSpPr/>
          <p:nvPr/>
        </p:nvSpPr>
        <p:spPr>
          <a:xfrm rot="10800000">
            <a:off x="7429500" y="4500563"/>
            <a:ext cx="814388" cy="868362"/>
          </a:xfrm>
          <a:prstGeom prst="ben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071938" y="1571625"/>
            <a:ext cx="977900" cy="484188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4"/>
          <p:cNvSpPr>
            <a:spLocks noChangeArrowheads="1"/>
          </p:cNvSpPr>
          <p:nvPr/>
        </p:nvSpPr>
        <p:spPr bwMode="auto">
          <a:xfrm>
            <a:off x="3000375" y="214313"/>
            <a:ext cx="299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Calibri" pitchFamily="34" charset="0"/>
              </a:rPr>
              <a:t>Ошибка 1. Жертвенность</a:t>
            </a:r>
            <a:r>
              <a:rPr lang="ru-RU" i="1">
                <a:latin typeface="Calibri" pitchFamily="34" charset="0"/>
              </a:rPr>
              <a:t>. </a:t>
            </a:r>
            <a:endParaRPr lang="ru-RU">
              <a:latin typeface="Calibri" pitchFamily="34" charset="0"/>
            </a:endParaRPr>
          </a:p>
        </p:txBody>
      </p:sp>
      <p:pic>
        <p:nvPicPr>
          <p:cNvPr id="19458" name="Picture 2" descr="http://www.foma.ru/fotos/journal/125/tema125/rogozyansky125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5163" y="3071813"/>
            <a:ext cx="33988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http://russian.people.com.cn/mediafile/201108/11/F2011081113531910106880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857232"/>
            <a:ext cx="4438650" cy="35528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85750" y="4857750"/>
            <a:ext cx="4572000" cy="646113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Родители живут для детей, стараются дать ребенку самое лучшее</a:t>
            </a:r>
          </a:p>
        </p:txBody>
      </p:sp>
      <p:sp>
        <p:nvSpPr>
          <p:cNvPr id="19461" name="Прямоугольник 8"/>
          <p:cNvSpPr>
            <a:spLocks noChangeArrowheads="1"/>
          </p:cNvSpPr>
          <p:nvPr/>
        </p:nvSpPr>
        <p:spPr bwMode="auto">
          <a:xfrm>
            <a:off x="5500688" y="2357438"/>
            <a:ext cx="3643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Ребенок привыкает получать все готовое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3"/>
          <p:cNvSpPr>
            <a:spLocks noChangeArrowheads="1"/>
          </p:cNvSpPr>
          <p:nvPr/>
        </p:nvSpPr>
        <p:spPr bwMode="auto">
          <a:xfrm>
            <a:off x="2643188" y="142875"/>
            <a:ext cx="4389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Calibri" pitchFamily="34" charset="0"/>
              </a:rPr>
              <a:t>Ошибка 2. Решение проблем за ребенка.</a:t>
            </a:r>
            <a:r>
              <a:rPr lang="ru-RU" b="1">
                <a:latin typeface="Calibri" pitchFamily="34" charset="0"/>
              </a:rPr>
              <a:t> </a:t>
            </a:r>
            <a:endParaRPr lang="ru-RU">
              <a:latin typeface="Calibri" pitchFamily="34" charset="0"/>
            </a:endParaRPr>
          </a:p>
        </p:txBody>
      </p:sp>
      <p:pic>
        <p:nvPicPr>
          <p:cNvPr id="19461" name="Picture 5" descr="http://www.luxuo.it/wp-content/uploads/2011/06/bernieecclestonepetraecclestonelos-angeles-spelling-holmby-hill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1785926"/>
            <a:ext cx="3643338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463" name="Picture 7" descr="http://a.pix.ge:81/x/nb1i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785926"/>
            <a:ext cx="3357586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4" name="TextBox 8"/>
          <p:cNvSpPr txBox="1">
            <a:spLocks noChangeArrowheads="1"/>
          </p:cNvSpPr>
          <p:nvPr/>
        </p:nvSpPr>
        <p:spPr bwMode="auto">
          <a:xfrm flipH="1">
            <a:off x="1357313" y="1285875"/>
            <a:ext cx="195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Если мальчик,</a:t>
            </a:r>
          </a:p>
        </p:txBody>
      </p:sp>
      <p:sp>
        <p:nvSpPr>
          <p:cNvPr id="20485" name="TextBox 9"/>
          <p:cNvSpPr txBox="1">
            <a:spLocks noChangeArrowheads="1"/>
          </p:cNvSpPr>
          <p:nvPr/>
        </p:nvSpPr>
        <p:spPr bwMode="auto">
          <a:xfrm flipH="1">
            <a:off x="6000750" y="1285875"/>
            <a:ext cx="195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Если девочка,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3071812" y="714376"/>
            <a:ext cx="5000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429250" y="714375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8" name="Прямоугольник 17"/>
          <p:cNvSpPr>
            <a:spLocks noChangeArrowheads="1"/>
          </p:cNvSpPr>
          <p:nvPr/>
        </p:nvSpPr>
        <p:spPr bwMode="auto">
          <a:xfrm>
            <a:off x="214313" y="5657850"/>
            <a:ext cx="3571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ищет жену, за спиной которой можно тепло устроиться и спрятаться от жизненных невзгод</a:t>
            </a:r>
          </a:p>
        </p:txBody>
      </p:sp>
      <p:sp>
        <p:nvSpPr>
          <p:cNvPr id="20489" name="Прямоугольник 21"/>
          <p:cNvSpPr>
            <a:spLocks noChangeArrowheads="1"/>
          </p:cNvSpPr>
          <p:nvPr/>
        </p:nvSpPr>
        <p:spPr bwMode="auto">
          <a:xfrm>
            <a:off x="5000625" y="5657850"/>
            <a:ext cx="4143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ищет мужчину, который будет выполнять роль папы и будет решать все проблемы, содержать , ничем не обременять</a:t>
            </a:r>
          </a:p>
        </p:txBody>
      </p:sp>
      <p:sp>
        <p:nvSpPr>
          <p:cNvPr id="20490" name="TextBox 22"/>
          <p:cNvSpPr txBox="1">
            <a:spLocks noChangeArrowheads="1"/>
          </p:cNvSpPr>
          <p:nvPr/>
        </p:nvSpPr>
        <p:spPr bwMode="auto">
          <a:xfrm>
            <a:off x="4214813" y="30003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3"/>
          <p:cNvSpPr>
            <a:spLocks noChangeArrowheads="1"/>
          </p:cNvSpPr>
          <p:nvPr/>
        </p:nvSpPr>
        <p:spPr bwMode="auto">
          <a:xfrm>
            <a:off x="2857500" y="142875"/>
            <a:ext cx="3392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Calibri" pitchFamily="34" charset="0"/>
              </a:rPr>
              <a:t>Ошибка 3.Чрезмерная любовь. </a:t>
            </a:r>
            <a:endParaRPr lang="ru-RU">
              <a:latin typeface="Calibri" pitchFamily="34" charset="0"/>
            </a:endParaRPr>
          </a:p>
        </p:txBody>
      </p:sp>
      <p:sp>
        <p:nvSpPr>
          <p:cNvPr id="21506" name="Прямоугольник 4"/>
          <p:cNvSpPr>
            <a:spLocks noChangeArrowheads="1"/>
          </p:cNvSpPr>
          <p:nvPr/>
        </p:nvSpPr>
        <p:spPr bwMode="auto">
          <a:xfrm>
            <a:off x="428625" y="1214438"/>
            <a:ext cx="428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alibri" pitchFamily="34" charset="0"/>
              </a:rPr>
              <a:t>«Я такой, какой есть и принимай меня таким, не нравится, не держу»</a:t>
            </a:r>
          </a:p>
        </p:txBody>
      </p:sp>
      <p:pic>
        <p:nvPicPr>
          <p:cNvPr id="27650" name="Picture 2" descr="http://img0.liveinternet.ru/images/attach/c/4/80/210/80210356_attitud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214686"/>
            <a:ext cx="3184152" cy="28765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1508" name="Picture 4" descr="http://poem4you.ru/users/2/2/2213/pics/-ot-vyisokomeriya-mojno-i-nuj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1143000"/>
            <a:ext cx="3382962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7"/>
          <p:cNvSpPr>
            <a:spLocks noChangeArrowheads="1"/>
          </p:cNvSpPr>
          <p:nvPr/>
        </p:nvSpPr>
        <p:spPr bwMode="auto">
          <a:xfrm>
            <a:off x="4786313" y="6072188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Любовь других принимает спокойно, как должное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3"/>
          <p:cNvSpPr>
            <a:spLocks noChangeArrowheads="1"/>
          </p:cNvSpPr>
          <p:nvPr/>
        </p:nvSpPr>
        <p:spPr bwMode="auto">
          <a:xfrm>
            <a:off x="2428875" y="142875"/>
            <a:ext cx="435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Calibri" pitchFamily="34" charset="0"/>
              </a:rPr>
              <a:t>Ошибка 4. Четкие установки и правила.</a:t>
            </a:r>
            <a:endParaRPr lang="ru-RU">
              <a:latin typeface="Calibri" pitchFamily="34" charset="0"/>
            </a:endParaRP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786063" y="3071813"/>
            <a:ext cx="45005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alibri" pitchFamily="34" charset="0"/>
              </a:rPr>
              <a:t>Лишение способности ребенка мыслить самостоятельно и брать на себя ответственность за свои поступки.</a:t>
            </a:r>
          </a:p>
        </p:txBody>
      </p:sp>
      <p:sp>
        <p:nvSpPr>
          <p:cNvPr id="22531" name="Прямоугольник 5"/>
          <p:cNvSpPr>
            <a:spLocks noChangeArrowheads="1"/>
          </p:cNvSpPr>
          <p:nvPr/>
        </p:nvSpPr>
        <p:spPr bwMode="auto">
          <a:xfrm>
            <a:off x="1500188" y="928688"/>
            <a:ext cx="3214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alibri" pitchFamily="34" charset="0"/>
              </a:rPr>
              <a:t>Все воспитание заключено в командовании и подчинении!</a:t>
            </a:r>
          </a:p>
        </p:txBody>
      </p:sp>
      <p:sp>
        <p:nvSpPr>
          <p:cNvPr id="22532" name="Прямоугольник 6"/>
          <p:cNvSpPr>
            <a:spLocks noChangeArrowheads="1"/>
          </p:cNvSpPr>
          <p:nvPr/>
        </p:nvSpPr>
        <p:spPr bwMode="auto">
          <a:xfrm>
            <a:off x="4929188" y="5429250"/>
            <a:ext cx="36433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alibri" pitchFamily="34" charset="0"/>
              </a:rPr>
              <a:t>Бездушный и бездумный робот, которому нужны четкие инструкции.</a:t>
            </a:r>
          </a:p>
        </p:txBody>
      </p:sp>
      <p:pic>
        <p:nvPicPr>
          <p:cNvPr id="22533" name="Picture 2" descr="http://i47.fastpic.ru/big/2013/0419/c1/b3efd363c3fcae666fb83a16129b3f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500063"/>
            <a:ext cx="1076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rot="16200000" flipH="1">
            <a:off x="3857625" y="2000250"/>
            <a:ext cx="857250" cy="85725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500688" y="4214813"/>
            <a:ext cx="857250" cy="85725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8" name="Picture 4" descr="http://horde.me/uploads/images/50/a8db/50a8db301348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714752"/>
            <a:ext cx="2370846" cy="2714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329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Психологический аспект инфантилизма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аспекты инфантилизма</dc:title>
  <cp:lastModifiedBy>Шилков Михаил Александрович</cp:lastModifiedBy>
  <cp:revision>30</cp:revision>
  <dcterms:modified xsi:type="dcterms:W3CDTF">2015-03-30T10:02:30Z</dcterms:modified>
</cp:coreProperties>
</file>