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D481F-B381-4C7D-B006-C1315C49629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BA463-0A42-434A-9EFF-57056BDEB96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455613" algn="just" eaLnBrk="1" hangingPunct="1">
              <a:spcBef>
                <a:spcPct val="0"/>
              </a:spcBef>
            </a:pPr>
            <a:endParaRPr lang="ru-RU" altLang="ru-RU" sz="1600" dirty="0" smtClean="0">
              <a:cs typeface="Arial" charset="0"/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2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912813">
              <a:defRPr sz="12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912813">
              <a:defRPr sz="12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912813">
              <a:defRPr sz="12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912813">
              <a:defRPr sz="12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E369802A-1E95-4A0E-9A71-47FEE31D2D99}" type="slidenum">
              <a:rPr lang="id-ID" altLang="ru-RU" smtClean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pPr/>
              <a:t>1</a:t>
            </a:fld>
            <a:endParaRPr lang="id-ID" altLang="ru-RU" smtClean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575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 этом году используется шкала перевода баллов в оценку, установленная РОН, за исключением шкалы перевода баллов по предмету «Математика: Геометрия» в части</a:t>
            </a:r>
            <a:r>
              <a:rPr lang="ru-RU" baseline="0" dirty="0" smtClean="0">
                <a:solidFill>
                  <a:srgbClr val="FF0000"/>
                </a:solidFill>
              </a:rPr>
              <a:t> отметок «2» и «3»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Шкала РОН пересчета суммарного балла за выполнение </a:t>
            </a:r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заданий, относящихся к разделу «Геометрия» 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«2»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«3»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 – 2 	3 – 4 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16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>
            <a:off x="8589963" y="677863"/>
            <a:ext cx="346075" cy="3460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3" name="Rectangle 7"/>
          <p:cNvSpPr/>
          <p:nvPr userDrawn="1"/>
        </p:nvSpPr>
        <p:spPr>
          <a:xfrm>
            <a:off x="8589963" y="977900"/>
            <a:ext cx="346075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4" name="TextBox 3"/>
          <p:cNvSpPr txBox="1"/>
          <p:nvPr userDrawn="1"/>
        </p:nvSpPr>
        <p:spPr>
          <a:xfrm>
            <a:off x="8586788" y="698500"/>
            <a:ext cx="352425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12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fld id="{12BFE7B0-CE9A-4B37-9FC6-1E06B5F64F7C}" type="slidenum">
              <a:rPr lang="id-ID" altLang="ru-RU" sz="1100" b="1" smtClean="0">
                <a:solidFill>
                  <a:schemeClr val="bg1"/>
                </a:solidFill>
                <a:latin typeface="Calibri" pitchFamily="34" charset="0"/>
                <a:ea typeface="MS PGothic" pitchFamily="34" charset="-128"/>
              </a:rPr>
              <a:pPr algn="ctr" eaLnBrk="1" hangingPunct="1">
                <a:defRPr/>
              </a:pPr>
              <a:t>‹#›</a:t>
            </a:fld>
            <a:endParaRPr lang="id-ID" altLang="ru-RU" sz="1100" smtClean="0">
              <a:solidFill>
                <a:schemeClr val="bg1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41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6C136-10A8-4439-B1E9-8ECF8500FCD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7A0BC-A3D3-4B84-8820-E7B3C4EAC2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531"/>
          <a:stretch>
            <a:fillRect/>
          </a:stretch>
        </p:blipFill>
        <p:spPr bwMode="auto">
          <a:xfrm>
            <a:off x="1588" y="0"/>
            <a:ext cx="9142412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88" y="3837"/>
            <a:ext cx="9144000" cy="5419725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42888" y="3951312"/>
            <a:ext cx="8629650" cy="2286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Актуальные аспекты организации основного периода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государственной итоговой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аттестации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В 2016 году </a:t>
            </a: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 bwMode="auto">
          <a:xfrm>
            <a:off x="8778875" y="6492875"/>
            <a:ext cx="381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148857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2745" y="188640"/>
            <a:ext cx="6777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>
                <a:solidFill>
                  <a:srgbClr val="C00000"/>
                </a:solidFill>
              </a:rPr>
              <a:t>Минимальные баллы ЕГЭ 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9268"/>
              </p:ext>
            </p:extLst>
          </p:nvPr>
        </p:nvGraphicFramePr>
        <p:xfrm>
          <a:off x="467544" y="1412776"/>
          <a:ext cx="8424935" cy="443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0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95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95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12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446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Баллы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ЕГЭ-2015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 </a:t>
                      </a:r>
                      <a:r>
                        <a:rPr lang="ru-RU" sz="1400" dirty="0">
                          <a:effectLst/>
                        </a:rPr>
                        <a:t>ЕГЭ- 2016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Балл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(профильный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Информатика и ИКТ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Литература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2050" name="Picture 2" descr="http://www.ege.edu.ru/common/upload/img/infogr/vybor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921" y="188640"/>
            <a:ext cx="1647825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6</a:t>
            </a:r>
            <a:endParaRPr lang="ru-RU" alt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74334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4305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</a:rPr>
              <a:t>Шкала перевода баллов ОГЭ в оценку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6581524"/>
              </p:ext>
            </p:extLst>
          </p:nvPr>
        </p:nvGraphicFramePr>
        <p:xfrm>
          <a:off x="467545" y="692696"/>
          <a:ext cx="8208911" cy="5935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5"/>
                <a:gridCol w="1066285"/>
                <a:gridCol w="1309979"/>
                <a:gridCol w="1127708"/>
                <a:gridCol w="1020322"/>
                <a:gridCol w="1020322"/>
              </a:tblGrid>
              <a:tr h="19093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«2»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«3»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25-33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34-39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0-14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15-24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25-33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34-39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Алгебра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3-11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12-16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17-23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5-10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11-15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16-20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Геометрия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2-4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0-1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2-4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5-7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8-12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Физика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19-29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30-40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10-19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20-30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Химия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9-17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27-34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Биология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26-36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37-46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26-36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37-46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География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27-32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25-33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34-39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15-24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25-33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34-39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История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13-23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24-34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35-44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24-34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35-44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Литература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7-13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14-18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19-23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7-13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14-18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19-23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Информатика и ИКТ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29-45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46-58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59-70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0-28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29-45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46-58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59-70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</a:tbl>
          </a:graphicData>
        </a:graphic>
      </p:graphicFrame>
      <p:pic>
        <p:nvPicPr>
          <p:cNvPr id="1026" name="Picture 2" descr="http://www.ege.edu.ru/common/upload/img/infogr/logo_g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196" y="44624"/>
            <a:ext cx="1786508" cy="54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33288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88640"/>
            <a:ext cx="839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</a:rPr>
              <a:t>График предоставления 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результатов </a:t>
            </a:r>
            <a:r>
              <a:rPr lang="ru-RU" b="1" dirty="0">
                <a:solidFill>
                  <a:srgbClr val="0070C0"/>
                </a:solidFill>
              </a:rPr>
              <a:t>экзаменов участников </a:t>
            </a:r>
            <a:r>
              <a:rPr lang="ru-RU" b="1" dirty="0" smtClean="0">
                <a:solidFill>
                  <a:srgbClr val="0070C0"/>
                </a:solidFill>
              </a:rPr>
              <a:t>ЕГЭ и </a:t>
            </a:r>
            <a:r>
              <a:rPr lang="ru-RU" b="1" dirty="0">
                <a:solidFill>
                  <a:srgbClr val="0070C0"/>
                </a:solidFill>
              </a:rPr>
              <a:t>подачи апелляций </a:t>
            </a:r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ru-RU" b="1" dirty="0">
                <a:solidFill>
                  <a:srgbClr val="0070C0"/>
                </a:solidFill>
              </a:rPr>
              <a:t>2016 году</a:t>
            </a:r>
            <a:endParaRPr lang="ru-RU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4597165"/>
              </p:ext>
            </p:extLst>
          </p:nvPr>
        </p:nvGraphicFramePr>
        <p:xfrm>
          <a:off x="251520" y="997070"/>
          <a:ext cx="8682354" cy="5511891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="" xmlns:a16="http://schemas.microsoft.com/office/drawing/2014/main" val="2784994886"/>
                    </a:ext>
                  </a:extLst>
                </a:gridCol>
                <a:gridCol w="3059117">
                  <a:extLst>
                    <a:ext uri="{9D8B030D-6E8A-4147-A177-3AD203B41FA5}">
                      <a16:colId xmlns="" xmlns:a16="http://schemas.microsoft.com/office/drawing/2014/main" val="306745768"/>
                    </a:ext>
                  </a:extLst>
                </a:gridCol>
                <a:gridCol w="2045714">
                  <a:extLst>
                    <a:ext uri="{9D8B030D-6E8A-4147-A177-3AD203B41FA5}">
                      <a16:colId xmlns="" xmlns:a16="http://schemas.microsoft.com/office/drawing/2014/main" val="1013683534"/>
                    </a:ext>
                  </a:extLst>
                </a:gridCol>
                <a:gridCol w="2065355">
                  <a:extLst>
                    <a:ext uri="{9D8B030D-6E8A-4147-A177-3AD203B41FA5}">
                      <a16:colId xmlns="" xmlns:a16="http://schemas.microsoft.com/office/drawing/2014/main" val="2635785878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день объявления результатов ЕГЭ на региональном уровне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апелляций </a:t>
                      </a: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несогласии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выставленными баллами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1093972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мая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литература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2332228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мая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7033983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базового уровня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260685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профильный уровень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июня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9294180"/>
                  </a:ext>
                </a:extLst>
              </a:tr>
              <a:tr h="11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2062525"/>
                  </a:ext>
                </a:extLst>
              </a:tr>
              <a:tr h="356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608925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июня (суббота)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266219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318299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ИКТ, история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июня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0506839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 физика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646683"/>
                  </a:ext>
                </a:extLst>
              </a:tr>
              <a:tr h="476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география, химия, обществознание, информатика и ИКТ, иностранные 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кроме раздела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1020282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иностранные языки </a:t>
                      </a:r>
                      <a:endParaRPr lang="ru-RU" sz="1200" i="1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141373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литература, физика, история, биология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7782700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56181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математика базового и профильного уровней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июля (понедельник)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375386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по всем предметам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775529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28029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659</Words>
  <Application>Microsoft Office PowerPoint</Application>
  <PresentationFormat>Экран (4:3)</PresentationFormat>
  <Paragraphs>280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БНС</dc:creator>
  <cp:lastModifiedBy>БНС</cp:lastModifiedBy>
  <cp:revision>1</cp:revision>
  <dcterms:created xsi:type="dcterms:W3CDTF">2016-05-24T09:45:51Z</dcterms:created>
  <dcterms:modified xsi:type="dcterms:W3CDTF">2016-05-24T09:50:58Z</dcterms:modified>
</cp:coreProperties>
</file>