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80" r:id="rId3"/>
    <p:sldId id="281" r:id="rId4"/>
    <p:sldId id="282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20703-0EB6-47DC-94F2-0570C4BC2C29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0D435FB-CD8C-4345-8772-1459345CE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9111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C3376-D980-4354-9A6B-F73035C40A9D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F33ED-6FAA-4314-A305-583F24CC1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70599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DC01-72AA-4C56-BCC3-15B48D5C302B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BAAD5-3A5F-4E39-85F3-E6EBA2AB7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847025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871D-85AB-4E75-954A-CFBC1E571F77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A220E-1986-4BFB-B80D-4D1F822B4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07627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274BE-105B-4556-9218-582481A629C3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39BA-86C4-4C85-93CB-EAF3ED159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95087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40168-7962-4B15-9F57-4E8AFDA59812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ED82A-D401-480B-A614-F221F269B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48170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CAAC30-D963-4AD4-B8F7-F121F8EA32A4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12044E-563E-4A5B-8745-02FE4BE00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6700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84228-D5AE-4A85-B85B-1D1C9B4690DE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C876-A8EE-4160-878E-5BC6781FF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33749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89F3-32C6-44E8-8152-22A8A2F4D9A5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5ADAE-29B1-42C0-B22B-AE519B065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4543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59584-DFEA-42CA-B8FD-6D7044FD082C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BC92E-1641-4D89-803D-EAB316356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88663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DFDDF-BA7F-475A-BC7B-4143AD9E8799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D3920-4F99-4943-BBF3-A12435E0F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071946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1FD735E4-0D07-4693-9D6F-9CC1E7DE77FB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3C00FD-9AC6-48C9-8E05-A9FE6D0C0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76" r:id="rId3"/>
    <p:sldLayoutId id="2147483677" r:id="rId4"/>
    <p:sldLayoutId id="2147483684" r:id="rId5"/>
    <p:sldLayoutId id="2147483685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285750"/>
            <a:ext cx="8572500" cy="118427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Результаты работы по развитию социального капитала</a:t>
            </a:r>
            <a:br>
              <a:rPr lang="ru-RU" sz="2700" dirty="0" smtClean="0"/>
            </a:br>
            <a:r>
              <a:rPr lang="ru-RU" sz="2700" dirty="0" smtClean="0"/>
              <a:t>в МАОУ «Викуловская СОШ» -отделение Чуртанская </a:t>
            </a:r>
            <a:r>
              <a:rPr lang="ru-RU" sz="2700" dirty="0" smtClean="0"/>
              <a:t>школа </a:t>
            </a:r>
            <a:r>
              <a:rPr lang="ru-RU" sz="2700" dirty="0" smtClean="0"/>
              <a:t>– детский сад в 2014-2017 г.г.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6148" name="Picture 1" descr="КЛАССНЫЙ ЧАС 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8353425" cy="4572000"/>
          </a:xfrm>
          <a:prstGeom prst="rect">
            <a:avLst/>
          </a:prstGeom>
          <a:noFill/>
          <a:ln w="114300" algn="in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143125" y="500063"/>
            <a:ext cx="3905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Результаты ЕГЭ 2014, 2015, 2016 г.г.</a:t>
            </a:r>
            <a:endParaRPr lang="ru-RU" altLang="ru-RU"/>
          </a:p>
          <a:p>
            <a:endParaRPr lang="ru-RU" alt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85750" y="1428750"/>
          <a:ext cx="8535988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иаграмма" r:id="rId3" imgW="5172159" imgH="2095567" progId="MSGraph.Chart.8">
                  <p:embed/>
                </p:oleObj>
              </mc:Choice>
              <mc:Fallback>
                <p:oleObj name="Диаграмма" r:id="rId3" imgW="5172159" imgH="2095567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0"/>
                        <a:ext cx="8535988" cy="428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214438"/>
          <a:ext cx="8501062" cy="5418136"/>
        </p:xfrm>
        <a:graphic>
          <a:graphicData uri="http://schemas.openxmlformats.org/drawingml/2006/table">
            <a:tbl>
              <a:tblPr/>
              <a:tblGrid>
                <a:gridCol w="4214812"/>
                <a:gridCol w="1500187"/>
                <a:gridCol w="1428750"/>
                <a:gridCol w="1357313"/>
              </a:tblGrid>
              <a:tr h="943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latin typeface="Times New Roman"/>
                          <a:cs typeface="Times New Roman"/>
                        </a:rPr>
                        <a:t>Форма проектной деятельности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2013 - 2014 </a:t>
                      </a:r>
                      <a:r>
                        <a:rPr lang="ru-RU" sz="1800" dirty="0" err="1">
                          <a:latin typeface="Times New Roman"/>
                          <a:cs typeface="Times New Roman"/>
                        </a:rPr>
                        <a:t>уч.год</a:t>
                      </a: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2014 - 2015 </a:t>
                      </a:r>
                      <a:r>
                        <a:rPr lang="ru-RU" sz="1800" dirty="0" err="1">
                          <a:latin typeface="Times New Roman"/>
                          <a:cs typeface="Times New Roman"/>
                        </a:rPr>
                        <a:t>уч.год</a:t>
                      </a: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2015 - 2016 </a:t>
                      </a:r>
                      <a:r>
                        <a:rPr lang="ru-RU" sz="1800" dirty="0" err="1">
                          <a:latin typeface="Times New Roman"/>
                          <a:cs typeface="Times New Roman"/>
                        </a:rPr>
                        <a:t>уч.год</a:t>
                      </a: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230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Проект как форма промежуточной аттестации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12%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37%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42%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15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Всероссийская олимпиада школьников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43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Всероссийская олимпиада школьников (проекты по технологии)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1,5%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2,5%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2,5%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43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Исследовательские проекты на конференцию «Шаг в будущее»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4,5%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1,5%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8%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230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Областной этап конференции «Шаг в будущее»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2,5%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2,5%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2,5%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15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Фестиваль проектов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4,4%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404" name="Rectangle 1"/>
          <p:cNvSpPr>
            <a:spLocks noChangeArrowheads="1"/>
          </p:cNvSpPr>
          <p:nvPr/>
        </p:nvSpPr>
        <p:spPr bwMode="auto">
          <a:xfrm>
            <a:off x="1214438" y="500063"/>
            <a:ext cx="742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Охват учащихся проектной и исследовательской деятельностью </a:t>
            </a:r>
            <a:endParaRPr lang="ru-RU" altLang="ru-RU"/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6387" name="Picture 2" descr="C:\Documents and Settings\Оксана Сергеевна\Рабочий стол\разное\Holidays_September_1_It_s_time_to_school_017371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3313" y="0"/>
            <a:ext cx="5500687" cy="5072063"/>
          </a:xfrm>
          <a:noFill/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2" b="24229"/>
          <a:stretch>
            <a:fillRect/>
          </a:stretch>
        </p:blipFill>
        <p:spPr bwMode="auto">
          <a:xfrm>
            <a:off x="0" y="0"/>
            <a:ext cx="421196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3"/>
          <p:cNvSpPr>
            <a:spLocks noChangeArrowheads="1" noChangeShapeType="1" noTextEdit="1"/>
          </p:cNvSpPr>
          <p:nvPr/>
        </p:nvSpPr>
        <p:spPr bwMode="auto">
          <a:xfrm>
            <a:off x="285750" y="5643563"/>
            <a:ext cx="8358188" cy="7604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857250" y="0"/>
            <a:ext cx="7715250" cy="571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z="2000" b="1" smtClean="0">
                <a:solidFill>
                  <a:schemeClr val="bg1"/>
                </a:solidFill>
                <a:latin typeface="Times New Roman" pitchFamily="18" charset="0"/>
                <a:cs typeface="Calibri" pitchFamily="34" charset="0"/>
              </a:rPr>
              <a:t>Таблица  1 – Содержание 1 этапа реализации проекта </a:t>
            </a:r>
            <a:endParaRPr lang="ru-RU" altLang="ru-RU" sz="2000" smtClean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642938"/>
          <a:ext cx="8715375" cy="5875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4"/>
                <a:gridCol w="276348"/>
                <a:gridCol w="1723902"/>
                <a:gridCol w="214313"/>
                <a:gridCol w="4876522"/>
                <a:gridCol w="1195666"/>
              </a:tblGrid>
              <a:tr h="57913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</a:tr>
              <a:tr h="91442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6393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 этап.  Цель: Проведение анализа внутренней структуры профессиональных связей и ресурсов педагогического коллектива  ОО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</a:tr>
              <a:tr h="906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Стартовый  мониторинг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диагностики профессиональных связей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/>
                </a:tc>
              </a:tr>
              <a:tr h="1737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отчетов и рекомендаций по сетевому анализу  ОО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в личном кабинете ОО: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отчёта о результатах анкетирования;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методических рекомендаций руководителю ОО для проведения сетевого анализа внутренней структуры образовательной организации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37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Обсуждение в коллективе  ОО уровня развития профессиональных связей</a:t>
                      </a:r>
                      <a:endParaRPr lang="ru-RU" sz="18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 hMerge="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результатов анкетирования педагогического коллектива на основе предложенных методических рекомендаций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439" marR="91439" marT="45721" marB="45721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857250" y="0"/>
            <a:ext cx="7772400" cy="595313"/>
          </a:xfrm>
        </p:spPr>
        <p:txBody>
          <a:bodyPr/>
          <a:lstStyle/>
          <a:p>
            <a:r>
              <a:rPr lang="ru-RU" altLang="ru-RU" sz="2400" b="1" smtClean="0">
                <a:latin typeface="Times New Roman" pitchFamily="18" charset="0"/>
                <a:cs typeface="Calibri" pitchFamily="34" charset="0"/>
              </a:rPr>
              <a:t>Таблица 2 - Содержание </a:t>
            </a:r>
            <a:r>
              <a:rPr lang="en-US" altLang="ru-RU" sz="2400" b="1" smtClean="0">
                <a:latin typeface="Times New Roman" pitchFamily="18" charset="0"/>
                <a:cs typeface="Calibri" pitchFamily="34" charset="0"/>
              </a:rPr>
              <a:t>II</a:t>
            </a:r>
            <a:r>
              <a:rPr lang="ru-RU" altLang="ru-RU" sz="2400" b="1" smtClean="0">
                <a:latin typeface="Times New Roman" pitchFamily="18" charset="0"/>
                <a:cs typeface="Calibri" pitchFamily="34" charset="0"/>
              </a:rPr>
              <a:t> этапа реализации проекта</a:t>
            </a:r>
            <a:endParaRPr lang="ru-RU" altLang="ru-RU" sz="2400" b="1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630238"/>
          <a:ext cx="9001125" cy="5970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221"/>
                <a:gridCol w="2722467"/>
                <a:gridCol w="4643434"/>
                <a:gridCol w="1143003"/>
              </a:tblGrid>
              <a:tr h="57905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  <a:tr h="82286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II этап. Цель: Выработка подходов, траектории и алгоритмов управленческих действий  по наращиванию социального капитала. Отбор эффективных управленческих техник и методов.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  <a:tr h="13104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Создание системы  развития социального капитала общеобразовательной организации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 b="1" dirty="0"/>
                    </a:p>
                  </a:txBody>
                  <a:tcPr marT="45715" marB="45715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/>
                </a:tc>
              </a:tr>
              <a:tr h="822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Участие в семинаре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Обучение способам сетевого анализа и разработке реализации изменений внутренней структуры ОО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T="45715" marB="45715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38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Обсуждение в коллективе  ОУ уровня развития профессиональных связей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Выработка подходов, траектории и алгоритмов действий коллектива ОО по наращиванию профессионального капитала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T="45715" marB="45715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714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Формирование перечня управленческих технологий и организация работы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Отработка инициативной группой управленческих технологий по наращиванию профессиональных связей и сотрудничества в ОО. Обобщение и распространение эффективного опыта с учётом специфики организации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686800" cy="582613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Calibri" pitchFamily="34" charset="0"/>
              </a:rPr>
              <a:t>Таблица 3 – содержание 3 этапа реализации проекта </a:t>
            </a:r>
            <a:endParaRPr lang="ru-RU" altLang="ru-RU" sz="2400" b="1" smtClean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571500"/>
          <a:ext cx="9001125" cy="6130926"/>
        </p:xfrm>
        <a:graphic>
          <a:graphicData uri="http://schemas.openxmlformats.org/drawingml/2006/table">
            <a:tbl>
              <a:tblPr/>
              <a:tblGrid>
                <a:gridCol w="422275"/>
                <a:gridCol w="4851400"/>
                <a:gridCol w="2601913"/>
                <a:gridCol w="1125537"/>
              </a:tblGrid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334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361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III этап Цель: Планирование изменений на учебный год. Выработка конкретных управленческих действий в ОО и целевых ориентиров результативности деятельности.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ежегодно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Разработка плана мероприятий по  развитию  социального капитала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План мероприятий по  развитию  социального капитала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Круглый стол «Определение обязательных для исполнения мер необходимых к реализации в целях наращивания социального капитала в ОО»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Рассмотрение Плана  мероприятий по  развитию  социального капитала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в группах «Механизмы компенсации и обогащения профессиональных возможностей педагогов внутри коллектива с целью эффективной работы с каждым обучающимся»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педагогов и обобщение опыта по технологии учебно-методической игры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индивидуально-образовательных маршрутов педагогов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Согласование на методическом совете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плана открытых интегрированных уроков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в группах. Работа ШМО.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коллективных и групповых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в группах.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и разработка предметных недель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в группах.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066800"/>
          </a:xfrm>
        </p:spPr>
        <p:txBody>
          <a:bodyPr/>
          <a:lstStyle/>
          <a:p>
            <a:r>
              <a:rPr lang="ru-RU" altLang="ru-RU" sz="2800" b="1" smtClean="0"/>
              <a:t>Характеристика экспериментальной площадки 2014-2015 учебный год </a:t>
            </a:r>
            <a:endParaRPr lang="ru-RU" altLang="ru-RU" sz="280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930775"/>
          </a:xfrm>
        </p:spPr>
        <p:txBody>
          <a:bodyPr/>
          <a:lstStyle/>
          <a:p>
            <a:r>
              <a:rPr lang="ru-RU" altLang="ru-RU" sz="1800" smtClean="0"/>
              <a:t>МАОУ «Чуртанская средняя школа» - сельская школа: в 11 классах обучается 89 обучающихся, работает 14 учителей-предметников, из них 1 директор, 2 заместителя. В школе имеется профсоюзная организация. </a:t>
            </a:r>
          </a:p>
          <a:p>
            <a:r>
              <a:rPr lang="ru-RU" altLang="ru-RU" sz="1800" smtClean="0"/>
              <a:t>1 учитель (6,6%) – активный член общественной организации – председатель Совета ветеранов</a:t>
            </a:r>
          </a:p>
          <a:p>
            <a:r>
              <a:rPr lang="ru-RU" altLang="ru-RU" sz="1800" smtClean="0"/>
              <a:t>2 учителя (13,2%) - руководители РМО.</a:t>
            </a:r>
          </a:p>
          <a:p>
            <a:r>
              <a:rPr lang="ru-RU" altLang="ru-RU" sz="1800" smtClean="0"/>
              <a:t>1 учитель (6,6%) - депутат сельской Думы</a:t>
            </a:r>
          </a:p>
          <a:p>
            <a:r>
              <a:rPr lang="ru-RU" altLang="ru-RU" sz="1800" u="sng" smtClean="0"/>
              <a:t>Профессиональные достижения педагогов.</a:t>
            </a:r>
            <a:endParaRPr lang="ru-RU" altLang="ru-RU" sz="1800" smtClean="0"/>
          </a:p>
          <a:p>
            <a:r>
              <a:rPr lang="ru-RU" altLang="ru-RU" sz="1800" smtClean="0"/>
              <a:t>Участие в конкурсах муниципального, регионального и всероссийского уровня: 2 педагога. Результат – 2 место, участие, участие.</a:t>
            </a:r>
          </a:p>
          <a:p>
            <a:r>
              <a:rPr lang="ru-RU" altLang="ru-RU" sz="1800" smtClean="0"/>
              <a:t>Использование технологий и методов активного обучения:</a:t>
            </a:r>
          </a:p>
          <a:p>
            <a:r>
              <a:rPr lang="ru-RU" altLang="ru-RU" sz="1800" smtClean="0"/>
              <a:t>Проектная деятельность – 63% (9 педагогов) </a:t>
            </a:r>
          </a:p>
          <a:p>
            <a:r>
              <a:rPr lang="ru-RU" altLang="ru-RU" sz="1800" smtClean="0"/>
              <a:t>Групповые формы работы– 100% (14 педагогов)</a:t>
            </a:r>
          </a:p>
          <a:p>
            <a:r>
              <a:rPr lang="ru-RU" altLang="ru-RU" sz="1800" smtClean="0"/>
              <a:t>ТКМ - 6,6% (1 учитель)</a:t>
            </a:r>
          </a:p>
          <a:p>
            <a:r>
              <a:rPr lang="ru-RU" altLang="ru-RU" sz="1800" smtClean="0"/>
              <a:t>Исследовательская деятельность – 7% (1 учитель)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8229600" cy="1066800"/>
          </a:xfrm>
        </p:spPr>
        <p:txBody>
          <a:bodyPr/>
          <a:lstStyle/>
          <a:p>
            <a:r>
              <a:rPr lang="ru-RU" altLang="ru-RU" sz="2800" b="1" smtClean="0"/>
              <a:t>Характеристика экспериментальной площадки 2016-2017 учебныйгод.</a:t>
            </a:r>
            <a:r>
              <a:rPr lang="ru-RU" altLang="ru-RU" sz="2800" smtClean="0"/>
              <a:t> 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859338"/>
          </a:xfrm>
        </p:spPr>
        <p:txBody>
          <a:bodyPr/>
          <a:lstStyle/>
          <a:p>
            <a:r>
              <a:rPr lang="ru-RU" altLang="ru-RU" sz="2000" dirty="0" smtClean="0"/>
              <a:t>МАОУ «Викуловская СОШ № 2» - отделение Чуртанская </a:t>
            </a:r>
            <a:r>
              <a:rPr lang="ru-RU" altLang="ru-RU" sz="2000" dirty="0" smtClean="0"/>
              <a:t>школа </a:t>
            </a:r>
            <a:r>
              <a:rPr lang="ru-RU" altLang="ru-RU" sz="2000" dirty="0" smtClean="0"/>
              <a:t>– детский сад: в 11 классах обучается 103 обучающихся, 14 учителей, из них 1 </a:t>
            </a:r>
            <a:r>
              <a:rPr lang="ru-RU" altLang="ru-RU" sz="2000" dirty="0" smtClean="0"/>
              <a:t>заведующая отделением</a:t>
            </a:r>
            <a:r>
              <a:rPr lang="ru-RU" altLang="ru-RU" sz="2000" dirty="0" smtClean="0"/>
              <a:t>, 1 старший методист, 1 педагог-организатор. В школе имеется профсоюзная организация. </a:t>
            </a:r>
          </a:p>
          <a:p>
            <a:r>
              <a:rPr lang="ru-RU" altLang="ru-RU" sz="2000" dirty="0" smtClean="0"/>
              <a:t>1 учитель (14%) - руководители РМО.</a:t>
            </a:r>
          </a:p>
          <a:p>
            <a:r>
              <a:rPr lang="ru-RU" altLang="ru-RU" sz="2000" dirty="0" smtClean="0"/>
              <a:t>1 воспитатель (6,6%) - депутат сельской Думы</a:t>
            </a:r>
          </a:p>
          <a:p>
            <a:r>
              <a:rPr lang="ru-RU" altLang="ru-RU" sz="2000" u="sng" dirty="0" smtClean="0"/>
              <a:t>Профессиональные достижения педагогов.</a:t>
            </a:r>
            <a:endParaRPr lang="ru-RU" altLang="ru-RU" sz="2000" dirty="0" smtClean="0"/>
          </a:p>
          <a:p>
            <a:r>
              <a:rPr lang="ru-RU" altLang="ru-RU" sz="2000" dirty="0" smtClean="0"/>
              <a:t>Использование технологий и методов активного обучения:</a:t>
            </a:r>
          </a:p>
          <a:p>
            <a:r>
              <a:rPr lang="ru-RU" altLang="ru-RU" sz="2000" dirty="0" smtClean="0"/>
              <a:t>Проектная деятельность – 63% (9 педагогов) </a:t>
            </a:r>
          </a:p>
          <a:p>
            <a:r>
              <a:rPr lang="ru-RU" altLang="ru-RU" sz="2000" dirty="0" smtClean="0"/>
              <a:t>Групповые формы работы – 100% (14 педагогов)</a:t>
            </a:r>
          </a:p>
          <a:p>
            <a:r>
              <a:rPr lang="ru-RU" altLang="ru-RU" sz="2000" dirty="0" smtClean="0"/>
              <a:t>Исследовательская деятельность – 14% (2 учителя)</a:t>
            </a:r>
          </a:p>
          <a:p>
            <a:r>
              <a:rPr lang="ru-RU" altLang="ru-RU" sz="2000" dirty="0" smtClean="0"/>
              <a:t>ТКМ (частично) (35%) (5 учителей)</a:t>
            </a:r>
          </a:p>
          <a:p>
            <a:endParaRPr lang="ru-RU" altLang="ru-RU" sz="2000" dirty="0" smtClean="0"/>
          </a:p>
          <a:p>
            <a:endParaRPr lang="ru-RU" altLang="ru-RU" dirty="0" smtClean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849313"/>
          <a:ext cx="8715376" cy="5916689"/>
        </p:xfrm>
        <a:graphic>
          <a:graphicData uri="http://schemas.openxmlformats.org/drawingml/2006/table">
            <a:tbl>
              <a:tblPr/>
              <a:tblGrid>
                <a:gridCol w="1928812"/>
                <a:gridCol w="4500563"/>
                <a:gridCol w="1214438"/>
                <a:gridCol w="1071563"/>
              </a:tblGrid>
              <a:tr h="731509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Кадровый состав педагогов отделения </a:t>
                      </a:r>
                      <a:r>
                        <a:rPr lang="ru-RU" sz="1600" dirty="0" err="1">
                          <a:latin typeface="Times New Roman"/>
                          <a:cs typeface="Times New Roman"/>
                        </a:rPr>
                        <a:t>Чуртанская</a:t>
                      </a: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 средняя школа – детский сад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2014-2015 уч.год.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2015-2016 уч.год.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754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Всего педагогических работников на полную ставку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14(100%)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14(100%)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754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По уровню образования: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Высшее образование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12 (86%)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12(86)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Среднее, среднее специальное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2 (14%)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2(14%)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754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По квалификационным категориям: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Работники с высшей категорией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5 (36%)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3(21%)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C I квалификационной категорией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5 (36%)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3(21)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3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Со II квалификационной категорией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2 (14%)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1(7%)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1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Молодые специалисты, специалисты без категории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2 (14%)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7(49%)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754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По возрасту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Моложе 25 лет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1(7%)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2(14%)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25-35 лет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2(14%)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4(28%)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35-55лет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6(42%)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6(42%)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55-60 лет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5(35%)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2(14%)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754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По полу: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мужчины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2(14%)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4(28%)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женщины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12(86%)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10(72)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2853" marR="62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357" name="Rectangle 1"/>
          <p:cNvSpPr>
            <a:spLocks noChangeArrowheads="1"/>
          </p:cNvSpPr>
          <p:nvPr/>
        </p:nvSpPr>
        <p:spPr bwMode="auto">
          <a:xfrm>
            <a:off x="500063" y="428625"/>
            <a:ext cx="828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Кадровые изменения педагогического состава</a:t>
            </a:r>
            <a:endParaRPr lang="ru-RU" altLang="ru-RU" sz="200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50" y="1285875"/>
          <a:ext cx="8501063" cy="5232612"/>
        </p:xfrm>
        <a:graphic>
          <a:graphicData uri="http://schemas.openxmlformats.org/drawingml/2006/table">
            <a:tbl>
              <a:tblPr/>
              <a:tblGrid>
                <a:gridCol w="3071813"/>
                <a:gridCol w="2571750"/>
                <a:gridCol w="1428750"/>
                <a:gridCol w="1428750"/>
              </a:tblGrid>
              <a:tr h="182859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Объект исследования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Результат анкетирования в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октябре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2014 - 2015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уч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 года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Результат анкетирования в феврале 2016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– 2017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уч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 года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235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Совместная деятельность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Достаточно часто: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7%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72%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2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Достаточно редко: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93%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28%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094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Вертикальное доверие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Ответили утвердительно: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37%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86%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8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Ответили отрицательно: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63%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14%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2352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Уровень горизонтального доверия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Ответили утвердительно: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36%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72%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2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Ответили отрицательно: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64%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28%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3351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Удовлетворенность работой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Ответили утвердительно: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86%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93%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1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Ответили отрицательно: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14%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7%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361" name="Rectangle 1"/>
          <p:cNvSpPr>
            <a:spLocks noChangeArrowheads="1"/>
          </p:cNvSpPr>
          <p:nvPr/>
        </p:nvSpPr>
        <p:spPr bwMode="auto">
          <a:xfrm>
            <a:off x="714375" y="214313"/>
            <a:ext cx="814387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04704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Сравнение результатов  исследования уровня социального капитала </a:t>
            </a:r>
          </a:p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на начало 2014 - 2015 учебного года и </a:t>
            </a:r>
            <a:r>
              <a:rPr lang="ru-RU" altLang="ru-RU" b="1">
                <a:latin typeface="Cambria" pitchFamily="18" charset="0"/>
                <a:cs typeface="Times New Roman" pitchFamily="18" charset="0"/>
              </a:rPr>
              <a:t>«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на выходе</a:t>
            </a:r>
            <a:r>
              <a:rPr lang="ru-RU" altLang="ru-RU" b="1">
                <a:latin typeface="Cambria" pitchFamily="18" charset="0"/>
                <a:cs typeface="Times New Roman" pitchFamily="18" charset="0"/>
              </a:rPr>
              <a:t>»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в 2016-2017 учебном году</a:t>
            </a:r>
            <a:endParaRPr lang="ru-RU" altLang="ru-RU" b="1">
              <a:solidFill>
                <a:srgbClr val="365F91"/>
              </a:solidFill>
              <a:latin typeface="Cambria" pitchFamily="18" charset="0"/>
              <a:cs typeface="Times New Roman" pitchFamily="18" charset="0"/>
            </a:endParaRPr>
          </a:p>
          <a:p>
            <a:endParaRPr lang="ru-RU" altLang="ru-RU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928813" y="500063"/>
            <a:ext cx="5357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Результаты ОГЭ 2014, 2015, 2016 г.г.</a:t>
            </a:r>
            <a:endParaRPr lang="ru-RU" altLang="ru-RU" sz="2000"/>
          </a:p>
          <a:p>
            <a:endParaRPr lang="ru-RU" altLang="ru-RU" sz="2000"/>
          </a:p>
        </p:txBody>
      </p:sp>
      <p:graphicFrame>
        <p:nvGraphicFramePr>
          <p:cNvPr id="14339" name="Объект 4"/>
          <p:cNvGraphicFramePr>
            <a:graphicFrameLocks noChangeAspect="1"/>
          </p:cNvGraphicFramePr>
          <p:nvPr/>
        </p:nvGraphicFramePr>
        <p:xfrm>
          <a:off x="214313" y="1143000"/>
          <a:ext cx="8786812" cy="535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r:id="rId3" imgW="8791194" imgH="5358848" progId="">
                  <p:embed/>
                </p:oleObj>
              </mc:Choice>
              <mc:Fallback>
                <p:oleObj r:id="rId3" imgW="8791194" imgH="5358848" progId="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86812" cy="535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24288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387</TotalTime>
  <Words>914</Words>
  <Application>Microsoft Office PowerPoint</Application>
  <PresentationFormat>Экран (4:3)</PresentationFormat>
  <Paragraphs>203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Городская</vt:lpstr>
      <vt:lpstr>Диаграмма</vt:lpstr>
      <vt:lpstr>    Результаты работы по развитию социального капитала в МАОУ «Викуловская СОШ» -отделение Чуртанская школа – детский сад в 2014-2017 г.г. </vt:lpstr>
      <vt:lpstr>Таблица  1 – Содержание 1 этапа реализации проекта </vt:lpstr>
      <vt:lpstr>Таблица 2 - Содержание II этапа реализации проекта</vt:lpstr>
      <vt:lpstr>Таблица 3 – содержание 3 этапа реализации проекта </vt:lpstr>
      <vt:lpstr>Характеристика экспериментальной площадки 2014-2015 учебный год </vt:lpstr>
      <vt:lpstr>Характеристика экспериментальной площадки 2016-2017 учебныйгод.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</dc:title>
  <dc:creator>Наталья</dc:creator>
  <cp:lastModifiedBy>User</cp:lastModifiedBy>
  <cp:revision>45</cp:revision>
  <dcterms:created xsi:type="dcterms:W3CDTF">2015-08-19T08:37:08Z</dcterms:created>
  <dcterms:modified xsi:type="dcterms:W3CDTF">2017-03-20T10:19:44Z</dcterms:modified>
</cp:coreProperties>
</file>